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notesMasterIdLst>
    <p:notesMasterId r:id="rId12"/>
  </p:notesMasterIdLst>
  <p:sldIdLst>
    <p:sldId id="256" r:id="rId2"/>
    <p:sldId id="269" r:id="rId3"/>
    <p:sldId id="258" r:id="rId4"/>
    <p:sldId id="259" r:id="rId5"/>
    <p:sldId id="260" r:id="rId6"/>
    <p:sldId id="261" r:id="rId7"/>
    <p:sldId id="257" r:id="rId8"/>
    <p:sldId id="264" r:id="rId9"/>
    <p:sldId id="268" r:id="rId10"/>
    <p:sldId id="266" r:id="rId1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6CDC32A-344C-4DC6-8735-1B4342E8907E}" type="datetimeFigureOut">
              <a:rPr lang="ar-SA" smtClean="0"/>
              <a:pPr/>
              <a:t>26/03/1433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68DCC52-A063-44C0-9A80-D50BA3D903B2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DCC52-A063-44C0-9A80-D50BA3D903B2}" type="slidenum">
              <a:rPr lang="ar-SA" smtClean="0"/>
              <a:pPr/>
              <a:t>1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FFD5D-0442-4182-91B1-E6691541A441}" type="datetimeFigureOut">
              <a:rPr lang="ar-SA" smtClean="0"/>
              <a:pPr/>
              <a:t>26/03/1433</a:t>
            </a:fld>
            <a:endParaRPr lang="ar-S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43E2B0B-2478-4156-AF33-97338A4CEDE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FFD5D-0442-4182-91B1-E6691541A441}" type="datetimeFigureOut">
              <a:rPr lang="ar-SA" smtClean="0"/>
              <a:pPr/>
              <a:t>26/03/1433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E2B0B-2478-4156-AF33-97338A4CEDE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FFD5D-0442-4182-91B1-E6691541A441}" type="datetimeFigureOut">
              <a:rPr lang="ar-SA" smtClean="0"/>
              <a:pPr/>
              <a:t>26/03/1433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E2B0B-2478-4156-AF33-97338A4CEDE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FFD5D-0442-4182-91B1-E6691541A441}" type="datetimeFigureOut">
              <a:rPr lang="ar-SA" smtClean="0"/>
              <a:pPr/>
              <a:t>26/03/1433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E2B0B-2478-4156-AF33-97338A4CEDE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FFD5D-0442-4182-91B1-E6691541A441}" type="datetimeFigureOut">
              <a:rPr lang="ar-SA" smtClean="0"/>
              <a:pPr/>
              <a:t>26/03/1433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ar-SA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43E2B0B-2478-4156-AF33-97338A4CEDE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FFD5D-0442-4182-91B1-E6691541A441}" type="datetimeFigureOut">
              <a:rPr lang="ar-SA" smtClean="0"/>
              <a:pPr/>
              <a:t>26/03/1433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E2B0B-2478-4156-AF33-97338A4CEDE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FFD5D-0442-4182-91B1-E6691541A441}" type="datetimeFigureOut">
              <a:rPr lang="ar-SA" smtClean="0"/>
              <a:pPr/>
              <a:t>26/03/1433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E2B0B-2478-4156-AF33-97338A4CEDE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FFD5D-0442-4182-91B1-E6691541A441}" type="datetimeFigureOut">
              <a:rPr lang="ar-SA" smtClean="0"/>
              <a:pPr/>
              <a:t>26/03/1433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E2B0B-2478-4156-AF33-97338A4CEDE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FFD5D-0442-4182-91B1-E6691541A441}" type="datetimeFigureOut">
              <a:rPr lang="ar-SA" smtClean="0"/>
              <a:pPr/>
              <a:t>26/03/1433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E2B0B-2478-4156-AF33-97338A4CEDE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FFD5D-0442-4182-91B1-E6691541A441}" type="datetimeFigureOut">
              <a:rPr lang="ar-SA" smtClean="0"/>
              <a:pPr/>
              <a:t>26/03/1433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E2B0B-2478-4156-AF33-97338A4CEDE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FFD5D-0442-4182-91B1-E6691541A441}" type="datetimeFigureOut">
              <a:rPr lang="ar-SA" smtClean="0"/>
              <a:pPr/>
              <a:t>26/03/1433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43E2B0B-2478-4156-AF33-97338A4CEDE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DBFFD5D-0442-4182-91B1-E6691541A441}" type="datetimeFigureOut">
              <a:rPr lang="ar-SA" smtClean="0"/>
              <a:pPr/>
              <a:t>26/03/1433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43E2B0B-2478-4156-AF33-97338A4CEDE5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r" rtl="1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r" rtl="1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r" rtl="1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r" rtl="1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/imgres?imgurl=http://www.mesothelioma-health.org/images/pneu.jpg&amp;imgrefurl=http://www.mesothelioma-health.org/pix/lobar.htm&amp;usg=__pxeHzMtpD0NYAwtU5gwkzlGhjEo=&amp;h=523&amp;w=500&amp;sz=20&amp;hl=en&amp;start=15&amp;zoom=1&amp;tbnid=U8o5SVejT3xzXM:&amp;tbnh=131&amp;tbnw=125&amp;ei=kTpWTbmWJsGytAbT7sinDQ&amp;prev=/images?q=lobar+pneumonia+and+x+ray&amp;hl=en&amp;safe=active&amp;sa=N&amp;tbs=isch:1&amp;prmd=ivns&amp;itbs=1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diseaseaday.com/wp-content/uploads/2008/10/tbxray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 smtClean="0"/>
              <a:t>MICROBIOLOGY</a:t>
            </a:r>
            <a:br>
              <a:rPr lang="en-US" dirty="0" smtClean="0"/>
            </a:br>
            <a:r>
              <a:rPr lang="ar-SA" dirty="0" smtClean="0"/>
              <a:t>  </a:t>
            </a:r>
            <a:r>
              <a:rPr lang="en-US" dirty="0" smtClean="0"/>
              <a:t> RESPIRATORY TRACT INFECTION </a:t>
            </a:r>
            <a:br>
              <a:rPr lang="en-US" dirty="0" smtClean="0"/>
            </a:br>
            <a:r>
              <a:rPr lang="en-US" dirty="0" smtClean="0"/>
              <a:t>PRACTICAL</a:t>
            </a:r>
            <a:endParaRPr lang="ar-SA" dirty="0"/>
          </a:p>
        </p:txBody>
      </p:sp>
    </p:spTree>
  </p:cSld>
  <p:clrMapOvr>
    <a:masterClrMapping/>
  </p:clrMapOvr>
  <p:transition>
    <p:wipe dir="d"/>
    <p:sndAc>
      <p:stSnd>
        <p:snd r:embed="rId3" name="laser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1" name="Rectangle 5"/>
          <p:cNvSpPr>
            <a:spLocks noChangeArrowheads="1"/>
          </p:cNvSpPr>
          <p:nvPr/>
        </p:nvSpPr>
        <p:spPr bwMode="auto">
          <a:xfrm>
            <a:off x="179512" y="404664"/>
            <a:ext cx="4176464" cy="61967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73675" algn="l"/>
              </a:tabLst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Arial" pitchFamily="34" charset="0"/>
              </a:rPr>
              <a:t>What further tests should be done</a:t>
            </a:r>
          </a:p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73675" algn="l"/>
              </a:tabLst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Arial" pitchFamily="34" charset="0"/>
              </a:rPr>
              <a:t>What is the probable diagnosis?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73675" algn="l"/>
              </a:tabLst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Arial" pitchFamily="34" charset="0"/>
              </a:rPr>
              <a:t>How can the diagnosis be confirmed?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73675" algn="l"/>
              </a:tabLst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After 3 week, the sputum </a:t>
            </a:r>
            <a:r>
              <a:rPr kumimoji="0" lang="en-GB" sz="2400" b="1" i="0" u="none" strike="noStrike" cap="none" normalizeH="0" baseline="0" dirty="0" err="1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gr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ew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 a </a:t>
            </a:r>
            <a:r>
              <a:rPr lang="en-GB" sz="2400" b="1" dirty="0" smtClean="0">
                <a:ea typeface="Calibri" pitchFamily="34" charset="0"/>
                <a:cs typeface="Arial" pitchFamily="34" charset="0"/>
              </a:rPr>
              <a:t>M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ycobacterium species which was identified as </a:t>
            </a:r>
            <a:r>
              <a:rPr kumimoji="0" lang="en-GB" sz="2400" b="1" i="1" u="none" strike="noStrike" cap="none" normalizeH="0" baseline="0" dirty="0" err="1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M.tuberculosis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 by </a:t>
            </a:r>
            <a:endParaRPr kumimoji="0" lang="ar-SA" sz="2400" b="1" i="0" u="none" strike="noStrike" cap="none" normalizeH="0" baseline="0" dirty="0" smtClean="0">
              <a:ln>
                <a:noFill/>
              </a:ln>
              <a:effectLst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73675" algn="l"/>
              </a:tabLst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the following tests</a:t>
            </a:r>
            <a:endParaRPr kumimoji="0" lang="ar-SA" sz="2400" b="1" i="0" u="none" strike="noStrike" cap="none" normalizeH="0" baseline="0" dirty="0" smtClean="0">
              <a:ln>
                <a:noFill/>
              </a:ln>
              <a:effectLst/>
              <a:ea typeface="Calibri" pitchFamily="34" charset="0"/>
              <a:cs typeface="Arial" pitchFamily="34" charset="0"/>
            </a:endParaRPr>
          </a:p>
          <a:p>
            <a:pPr algn="l"/>
            <a:r>
              <a:rPr lang="en-GB" sz="2400" b="1" dirty="0" smtClean="0">
                <a:solidFill>
                  <a:srgbClr val="FF0000"/>
                </a:solidFill>
              </a:rPr>
              <a:t>What </a:t>
            </a:r>
            <a:r>
              <a:rPr lang="en-GB" sz="2400" b="1" dirty="0">
                <a:solidFill>
                  <a:srgbClr val="FF0000"/>
                </a:solidFill>
              </a:rPr>
              <a:t>molecular test can be done in conjunction with </a:t>
            </a:r>
            <a:r>
              <a:rPr lang="en-GB" sz="2400" b="1" dirty="0" smtClean="0">
                <a:solidFill>
                  <a:srgbClr val="FF0000"/>
                </a:solidFill>
              </a:rPr>
              <a:t>the above </a:t>
            </a:r>
            <a:r>
              <a:rPr lang="en-GB" sz="2800" b="1" dirty="0">
                <a:solidFill>
                  <a:srgbClr val="FF0000"/>
                </a:solidFill>
              </a:rPr>
              <a:t>conventional tests? </a:t>
            </a:r>
            <a:endParaRPr lang="en-US" sz="2800" dirty="0">
              <a:solidFill>
                <a:srgbClr val="FF0000"/>
              </a:solidFill>
            </a:endParaRPr>
          </a:p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73675" algn="l"/>
              </a:tabLst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73675" algn="l"/>
              </a:tabLs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6" name="Picture 2" descr="http://student.ccbcmd.edu/courses/bio141/lecguide/unit1/prostruct/diseases/mtuberculosis/images/acidfast_Mtuber.jpeg"/>
          <p:cNvPicPr>
            <a:picLocks noChangeAspect="1" noChangeArrowheads="1"/>
          </p:cNvPicPr>
          <p:nvPr/>
        </p:nvPicPr>
        <p:blipFill>
          <a:blip r:embed="rId2" cstate="print"/>
          <a:srcRect b="6323"/>
          <a:stretch>
            <a:fillRect/>
          </a:stretch>
        </p:blipFill>
        <p:spPr bwMode="auto">
          <a:xfrm>
            <a:off x="4355976" y="404664"/>
            <a:ext cx="4644008" cy="3298291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717032"/>
            <a:ext cx="3240360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مستطيل 6"/>
          <p:cNvSpPr/>
          <p:nvPr/>
        </p:nvSpPr>
        <p:spPr>
          <a:xfrm>
            <a:off x="7306257" y="6093296"/>
            <a:ext cx="1837743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i="1" dirty="0" smtClean="0"/>
              <a:t>L.J medium</a:t>
            </a:r>
            <a:endParaRPr lang="en-US" sz="2800" dirty="0"/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548680"/>
            <a:ext cx="4680520" cy="58477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 rtl="0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600" b="1" dirty="0" smtClean="0">
                <a:solidFill>
                  <a:srgbClr val="FF0000"/>
                </a:solidFill>
              </a:rPr>
              <a:t>Case-I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800" dirty="0" smtClean="0"/>
              <a:t> </a:t>
            </a:r>
            <a:r>
              <a:rPr lang="en-US" sz="2800" b="1" dirty="0" smtClean="0"/>
              <a:t>A 5 year old boy was brought to KKUH,  OPD complaining of fever and sore throat. </a:t>
            </a:r>
          </a:p>
          <a:p>
            <a:pPr algn="l" rtl="0"/>
            <a:r>
              <a:rPr lang="en-US" sz="2800" b="1" dirty="0" smtClean="0"/>
              <a:t>He had regular vaccination history. </a:t>
            </a:r>
          </a:p>
          <a:p>
            <a:pPr algn="l" rtl="0"/>
            <a:r>
              <a:rPr lang="en-US" sz="2800" b="1" dirty="0" smtClean="0"/>
              <a:t>On examination his temperature was 38.5° c,</a:t>
            </a:r>
          </a:p>
          <a:p>
            <a:pPr algn="l" rtl="0"/>
            <a:r>
              <a:rPr lang="en-US" sz="2800" b="1" dirty="0" smtClean="0"/>
              <a:t>the tonsil area and pharynx were obviously inflamed with some foci of pus</a:t>
            </a:r>
            <a:endParaRPr lang="en-US" sz="4000" b="1" dirty="0" smtClean="0"/>
          </a:p>
          <a:p>
            <a:pPr algn="l" rtl="0"/>
            <a:endParaRPr lang="ar-SA" sz="4000" dirty="0"/>
          </a:p>
        </p:txBody>
      </p:sp>
      <p:pic>
        <p:nvPicPr>
          <p:cNvPr id="3" name="Picture 7" descr="http://chronicsorethroat.files.wordpress.com/2008/05/herpangina-chronic-sore-throat-pharyngit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620688"/>
            <a:ext cx="3845228" cy="37444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Rectangle 5"/>
          <p:cNvSpPr/>
          <p:nvPr/>
        </p:nvSpPr>
        <p:spPr>
          <a:xfrm>
            <a:off x="4860032" y="4653136"/>
            <a:ext cx="41438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Footlight MT Light"/>
                <a:ea typeface="Calibri"/>
                <a:cs typeface="Arial"/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  <a:latin typeface="Footlight MT Light"/>
                <a:ea typeface="Calibri"/>
                <a:cs typeface="Arial"/>
              </a:rPr>
              <a:t>1.What is the differential diagnosis?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endParaRPr lang="en-US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4891489" y="5373216"/>
            <a:ext cx="42525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000" b="1" dirty="0" smtClean="0">
                <a:solidFill>
                  <a:srgbClr val="FF0000"/>
                </a:solidFill>
              </a:rPr>
              <a:t>2. What investigation should be done?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99592" y="332656"/>
            <a:ext cx="7704856" cy="2520280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3200" b="1" dirty="0"/>
              <a:t>The </a:t>
            </a:r>
            <a:r>
              <a:rPr lang="en-US" sz="3200" b="1" dirty="0" smtClean="0"/>
              <a:t>CBC showed </a:t>
            </a:r>
            <a:r>
              <a:rPr lang="en-US" sz="3200" b="1" dirty="0"/>
              <a:t>a total </a:t>
            </a:r>
            <a:r>
              <a:rPr lang="en-US" sz="3200" b="1" dirty="0" smtClean="0"/>
              <a:t>WBC of 15000/ml</a:t>
            </a:r>
            <a:r>
              <a:rPr lang="en-US" sz="3200" dirty="0" smtClean="0"/>
              <a:t>. </a:t>
            </a:r>
            <a:r>
              <a:rPr lang="en-US" sz="3200" b="1" dirty="0" smtClean="0"/>
              <a:t>Throat </a:t>
            </a:r>
            <a:r>
              <a:rPr lang="en-US" sz="3200" b="1" dirty="0"/>
              <a:t>swab </a:t>
            </a:r>
            <a:r>
              <a:rPr lang="en-US" sz="3200" b="1" dirty="0" smtClean="0"/>
              <a:t>gram stain ,culture and gram stain of the colonies are shown below.</a:t>
            </a:r>
          </a:p>
          <a:p>
            <a:pPr algn="l">
              <a:buNone/>
            </a:pPr>
            <a:r>
              <a:rPr lang="en-US" sz="3200" b="1" dirty="0" smtClean="0">
                <a:solidFill>
                  <a:srgbClr val="C00000"/>
                </a:solidFill>
              </a:rPr>
              <a:t>How would you describe them?</a:t>
            </a:r>
            <a:endParaRPr lang="en-US" sz="3200" dirty="0">
              <a:solidFill>
                <a:srgbClr val="C00000"/>
              </a:solidFill>
            </a:endParaRPr>
          </a:p>
          <a:p>
            <a:endParaRPr lang="ar-SA" dirty="0">
              <a:solidFill>
                <a:srgbClr val="C00000"/>
              </a:solidFill>
            </a:endParaRPr>
          </a:p>
        </p:txBody>
      </p:sp>
      <p:graphicFrame>
        <p:nvGraphicFramePr>
          <p:cNvPr id="103426" name="Object 2"/>
          <p:cNvGraphicFramePr>
            <a:graphicFrameLocks noChangeAspect="1"/>
          </p:cNvGraphicFramePr>
          <p:nvPr/>
        </p:nvGraphicFramePr>
        <p:xfrm>
          <a:off x="5940152" y="3645024"/>
          <a:ext cx="3024336" cy="2971562"/>
        </p:xfrm>
        <a:graphic>
          <a:graphicData uri="http://schemas.openxmlformats.org/presentationml/2006/ole">
            <p:oleObj spid="_x0000_s103426" name="Image" r:id="rId3" imgW="6501587" imgH="6120635" progId="">
              <p:embed/>
            </p:oleObj>
          </a:graphicData>
        </a:graphic>
      </p:graphicFrame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pic>
        <p:nvPicPr>
          <p:cNvPr id="103427" name="BLOGGER_PHOTO_ID_5177700519136655954" descr="http://3.bp.blogspot.com/_pz25qMAnLWY/R9rjMIR--lI/AAAAAAAAAJo/Pj5EAehvE_I/s400/Beta+haemolysi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3645024"/>
            <a:ext cx="3002260" cy="3024336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4725144"/>
            <a:ext cx="15908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Beta hemolytic</a:t>
            </a:r>
          </a:p>
          <a:p>
            <a:r>
              <a:rPr lang="en-US" dirty="0" smtClean="0"/>
              <a:t> colonies </a:t>
            </a:r>
            <a:endParaRPr lang="ar-SA" dirty="0"/>
          </a:p>
        </p:txBody>
      </p:sp>
      <p:cxnSp>
        <p:nvCxnSpPr>
          <p:cNvPr id="10" name="Straight Arrow Connector 9"/>
          <p:cNvCxnSpPr/>
          <p:nvPr/>
        </p:nvCxnSpPr>
        <p:spPr>
          <a:xfrm rot="10800000">
            <a:off x="1403648" y="5229200"/>
            <a:ext cx="144016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2051720" y="5301208"/>
            <a:ext cx="864096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http://www.textbookofbacteriology.net/themicrobialworld/nfStreptococcus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645024"/>
            <a:ext cx="2699792" cy="30243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1"/>
          <p:cNvSpPr>
            <a:spLocks noChangeArrowheads="1"/>
          </p:cNvSpPr>
          <p:nvPr/>
        </p:nvSpPr>
        <p:spPr bwMode="auto">
          <a:xfrm>
            <a:off x="683568" y="1196752"/>
            <a:ext cx="7416824" cy="41549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59250" algn="l"/>
                <a:tab pos="5273675" algn="r"/>
              </a:tabLst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ootlight MT Light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59250" algn="l"/>
                <a:tab pos="5273675" algn="r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Footlight MT Light" charset="0"/>
                <a:ea typeface="Calibri" pitchFamily="34" charset="0"/>
                <a:cs typeface="Arial" pitchFamily="34" charset="0"/>
              </a:rPr>
              <a:t>1. What is the likely identity of this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Footlight MT Light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Footlight MT Light" charset="0"/>
                <a:ea typeface="Calibri" pitchFamily="34" charset="0"/>
                <a:cs typeface="Arial" pitchFamily="34" charset="0"/>
              </a:rPr>
              <a:t>organism?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59250" algn="l"/>
                <a:tab pos="5273675" algn="r"/>
              </a:tabLs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59250" algn="l"/>
                <a:tab pos="5273675" algn="r"/>
              </a:tabLst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ootlight MT Light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59250" algn="l"/>
                <a:tab pos="5273675" algn="r"/>
              </a:tabLst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ootlight MT Light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59250" algn="l"/>
                <a:tab pos="5273675" algn="r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Footlight MT Light" charset="0"/>
                <a:ea typeface="Calibri" pitchFamily="34" charset="0"/>
                <a:cs typeface="Arial" pitchFamily="34" charset="0"/>
              </a:rPr>
              <a:t>2. What is the best antibiotic therapy for this child?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59250" algn="l"/>
                <a:tab pos="5273675" algn="r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ootlight MT Light" charset="0"/>
                <a:ea typeface="Calibri" pitchFamily="34" charset="0"/>
                <a:cs typeface="Arial" pitchFamily="34" charset="0"/>
              </a:rPr>
              <a:t>	</a:t>
            </a:r>
          </a:p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59250" algn="l"/>
                <a:tab pos="5273675" algn="r"/>
              </a:tabLs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59250" algn="l"/>
                <a:tab pos="5273675" algn="r"/>
              </a:tabLst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Footlight MT Light" charset="0"/>
                <a:ea typeface="Calibri" pitchFamily="34" charset="0"/>
                <a:cs typeface="Arial" pitchFamily="34" charset="0"/>
              </a:rPr>
              <a:t>3.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Footlight MT Light" charset="0"/>
                <a:ea typeface="Calibri" pitchFamily="34" charset="0"/>
                <a:cs typeface="Arial" pitchFamily="34" charset="0"/>
              </a:rPr>
              <a:t> If not treated what complication may this child have </a:t>
            </a:r>
          </a:p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59250" algn="l"/>
                <a:tab pos="5273675" algn="r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Footlight MT Light" charset="0"/>
                <a:ea typeface="Calibri" pitchFamily="34" charset="0"/>
                <a:cs typeface="Arial" pitchFamily="34" charset="0"/>
              </a:rPr>
              <a:t>after 6 weeks period?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59250" algn="l"/>
                <a:tab pos="5273675" algn="r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ootlight MT Light" charset="0"/>
                <a:ea typeface="Calibri" pitchFamily="34" charset="0"/>
                <a:cs typeface="Arial" pitchFamily="34" charset="0"/>
              </a:rPr>
              <a:t>  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1"/>
          <p:cNvSpPr>
            <a:spLocks noChangeArrowheads="1"/>
          </p:cNvSpPr>
          <p:nvPr/>
        </p:nvSpPr>
        <p:spPr bwMode="auto">
          <a:xfrm>
            <a:off x="539552" y="817111"/>
            <a:ext cx="4176464" cy="52629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erpetua" pitchFamily="18" charset="0"/>
                <a:ea typeface="Calibri" pitchFamily="34" charset="0"/>
                <a:cs typeface="Arial" pitchFamily="34" charset="0"/>
              </a:rPr>
              <a:t>Case-II</a:t>
            </a:r>
            <a:endParaRPr kumimoji="0" lang="en-US" sz="2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erpetua" pitchFamily="18" charset="0"/>
              <a:cs typeface="Arial" pitchFamily="34" charset="0"/>
            </a:endParaRPr>
          </a:p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erpetua" pitchFamily="18" charset="0"/>
                <a:ea typeface="Calibri" pitchFamily="34" charset="0"/>
                <a:cs typeface="Arial" pitchFamily="34" charset="0"/>
              </a:rPr>
              <a:t>A 28- </a:t>
            </a:r>
            <a:r>
              <a:rPr lang="en-US" sz="2800" b="1" dirty="0" smtClean="0">
                <a:latin typeface="Perpetua" pitchFamily="18" charset="0"/>
                <a:ea typeface="Calibri" pitchFamily="34" charset="0"/>
                <a:cs typeface="Arial" pitchFamily="34" charset="0"/>
              </a:rPr>
              <a:t>y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erpetua" pitchFamily="18" charset="0"/>
                <a:ea typeface="Calibri" pitchFamily="34" charset="0"/>
                <a:cs typeface="Arial" pitchFamily="34" charset="0"/>
              </a:rPr>
              <a:t>ear old male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Perpetua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erpetua" pitchFamily="18" charset="0"/>
                <a:ea typeface="Calibri" pitchFamily="34" charset="0"/>
                <a:cs typeface="Arial" pitchFamily="34" charset="0"/>
              </a:rPr>
              <a:t>presented to the A/E 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Perpetua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erpetua" pitchFamily="18" charset="0"/>
                <a:ea typeface="Calibri" pitchFamily="34" charset="0"/>
                <a:cs typeface="Arial" pitchFamily="34" charset="0"/>
              </a:rPr>
              <a:t>of  KKUH with a sudden onset of fever, right sided chest pain and productive cough of purulent sputum. On examination her temperature was 39 °c.  There were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erpetua" pitchFamily="18" charset="0"/>
                <a:ea typeface="Calibri" pitchFamily="34" charset="0"/>
                <a:cs typeface="Arial" pitchFamily="34" charset="0"/>
              </a:rPr>
              <a:t>Rhonchi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erpetua" pitchFamily="18" charset="0"/>
                <a:ea typeface="Calibri" pitchFamily="34" charset="0"/>
                <a:cs typeface="Arial" pitchFamily="34" charset="0"/>
              </a:rPr>
              <a:t> and dullness on the right side of the chest.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ootlight MT Light" charset="0"/>
                <a:ea typeface="Calibri" pitchFamily="34" charset="0"/>
                <a:cs typeface="Arial" pitchFamily="34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://t2.gstatic.com/images?q=tbn:U8o5SVejT3xzXM:http://www.mesothelioma-health.org/images/pneu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764704"/>
            <a:ext cx="3744416" cy="4896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7" name="TextBox 6"/>
          <p:cNvSpPr txBox="1"/>
          <p:nvPr/>
        </p:nvSpPr>
        <p:spPr>
          <a:xfrm>
            <a:off x="5004048" y="5877272"/>
            <a:ext cx="385192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latin typeface="Perpetua" pitchFamily="18" charset="0"/>
                <a:ea typeface="Calibri" pitchFamily="34" charset="0"/>
                <a:cs typeface="Arial" pitchFamily="34" charset="0"/>
              </a:rPr>
              <a:t>X-ray showed massive consolidation on the right side of the chest</a:t>
            </a:r>
            <a:endParaRPr lang="en-US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1"/>
          <p:cNvSpPr>
            <a:spLocks noChangeArrowheads="1"/>
          </p:cNvSpPr>
          <p:nvPr/>
        </p:nvSpPr>
        <p:spPr bwMode="auto">
          <a:xfrm>
            <a:off x="1403648" y="620688"/>
            <a:ext cx="6336704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The CBC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showed a total WBC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45,000/ ml, </a:t>
            </a: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90% of the cells were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neutrophils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.</a:t>
            </a:r>
            <a:endParaRPr lang="en-US" sz="2400" b="1" dirty="0" smtClean="0">
              <a:ea typeface="Calibri" pitchFamily="34" charset="0"/>
              <a:cs typeface="Arial" pitchFamily="34" charset="0"/>
            </a:endParaRP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ea typeface="Calibri" pitchFamily="34" charset="0"/>
                <a:cs typeface="Arial" pitchFamily="34" charset="0"/>
              </a:rPr>
              <a:t>The sputum gram stain and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culture are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shown</a:t>
            </a:r>
            <a:r>
              <a:rPr lang="en-GB" sz="2400" b="1" dirty="0" smtClean="0">
                <a:ea typeface="Calibri" pitchFamily="34" charset="0"/>
                <a:cs typeface="Arial" pitchFamily="34" charset="0"/>
              </a:rPr>
              <a:t> 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below.</a:t>
            </a:r>
            <a:r>
              <a:rPr kumimoji="0" lang="en-GB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endParaRPr kumimoji="0" lang="en-GB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3" name="Picture 2" descr="C:\Documents and Settings\Dr.Fauzia\My Documents\My Pictures\streponbloodag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212976"/>
            <a:ext cx="3407420" cy="34563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4" name="Picture 10" descr="http://www.msevans.com/cnsinfections/s-pneumoniae.jpg"/>
          <p:cNvPicPr>
            <a:picLocks noChangeAspect="1" noChangeArrowheads="1"/>
          </p:cNvPicPr>
          <p:nvPr/>
        </p:nvPicPr>
        <p:blipFill>
          <a:blip r:embed="rId3" cstate="print">
            <a:lum bright="20000" contrast="10000"/>
          </a:blip>
          <a:srcRect/>
          <a:stretch>
            <a:fillRect/>
          </a:stretch>
        </p:blipFill>
        <p:spPr bwMode="auto">
          <a:xfrm>
            <a:off x="467544" y="3212976"/>
            <a:ext cx="4580122" cy="34563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1"/>
          <p:cNvSpPr>
            <a:spLocks noChangeArrowheads="1"/>
          </p:cNvSpPr>
          <p:nvPr/>
        </p:nvSpPr>
        <p:spPr bwMode="auto">
          <a:xfrm>
            <a:off x="323528" y="2045262"/>
            <a:ext cx="8496944" cy="30469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Arial" pitchFamily="34" charset="0"/>
              </a:rPr>
              <a:t>1. What is the likely bacterial pathogen?</a:t>
            </a: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Arial" pitchFamily="34" charset="0"/>
              </a:rPr>
              <a:t>2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Arial" pitchFamily="34" charset="0"/>
              </a:rPr>
              <a:t>. What should have been the empirical therapy for this case and why?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1"/>
          <p:cNvSpPr>
            <a:spLocks noChangeArrowheads="1"/>
          </p:cNvSpPr>
          <p:nvPr/>
        </p:nvSpPr>
        <p:spPr bwMode="auto">
          <a:xfrm>
            <a:off x="251520" y="281553"/>
            <a:ext cx="8568952" cy="62478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Arial" pitchFamily="34" charset="0"/>
              </a:rPr>
              <a:t>Case-3</a:t>
            </a:r>
            <a:endParaRPr kumimoji="0" lang="ar-SA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Abdul </a:t>
            </a:r>
            <a:r>
              <a:rPr kumimoji="0" lang="en-GB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Karim</a:t>
            </a:r>
            <a:r>
              <a:rPr kumimoji="0" lang="en-GB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is a 45 year old Saudi man who was admitted to KKUH because of 2-3 month history of loss of appetite, weight loss, and on and off fever with attacks of cough. Two days before admission .he coughed blood (haemoptysis) Abdul </a:t>
            </a:r>
            <a:r>
              <a:rPr kumimoji="0" lang="en-GB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karim</a:t>
            </a:r>
            <a:r>
              <a:rPr kumimoji="0" lang="en-GB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is diabetic for the last 5 years.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On examination Abdul </a:t>
            </a:r>
            <a:r>
              <a:rPr kumimoji="0" lang="en-GB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Karim</a:t>
            </a:r>
            <a:r>
              <a:rPr kumimoji="0" lang="en-GB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looked weak with a temperature 38.6 °c, CVS and Respiratory system examined was unremarkable.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The chest X- ray done showed multiple opacities and cavities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The ESR was increased (85 mm in hour</a:t>
            </a: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ootlight MT Light" charset="0"/>
                <a:ea typeface="Calibri" pitchFamily="34" charset="0"/>
                <a:cs typeface="Arial" pitchFamily="34" charset="0"/>
              </a:rPr>
              <a:t>)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b-xray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628800"/>
            <a:ext cx="6120680" cy="474353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1136748" y="0"/>
            <a:ext cx="72516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u="sng" dirty="0" smtClean="0"/>
              <a:t>Chest X-Ray</a:t>
            </a:r>
            <a:r>
              <a:rPr lang="en-US" sz="3600" dirty="0" smtClean="0"/>
              <a:t>: Will show round </a:t>
            </a:r>
            <a:r>
              <a:rPr lang="en-US" sz="3600" b="1" dirty="0" smtClean="0"/>
              <a:t>cavitations</a:t>
            </a:r>
            <a:r>
              <a:rPr lang="en-US" sz="3600" dirty="0" smtClean="0"/>
              <a:t> –  .</a:t>
            </a:r>
            <a:endParaRPr lang="en-US" sz="3600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743</TotalTime>
  <Words>359</Words>
  <Application>Microsoft Office PowerPoint</Application>
  <PresentationFormat>On-screen Show (4:3)</PresentationFormat>
  <Paragraphs>47</Paragraphs>
  <Slides>10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Equity</vt:lpstr>
      <vt:lpstr>Image</vt:lpstr>
      <vt:lpstr>MICROBIOLOGY    RESPIRATORY TRACT INFECTION  PRACTICAL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RESPIRATORY BLOCK</dc:title>
  <dc:creator>sulafa</dc:creator>
  <cp:lastModifiedBy>Dr.Fauzia</cp:lastModifiedBy>
  <cp:revision>73</cp:revision>
  <dcterms:created xsi:type="dcterms:W3CDTF">2011-02-08T16:17:01Z</dcterms:created>
  <dcterms:modified xsi:type="dcterms:W3CDTF">2012-02-18T08:03:44Z</dcterms:modified>
</cp:coreProperties>
</file>