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75" r:id="rId2"/>
    <p:sldId id="301" r:id="rId3"/>
    <p:sldId id="300" r:id="rId4"/>
    <p:sldId id="294" r:id="rId5"/>
    <p:sldId id="257" r:id="rId6"/>
    <p:sldId id="323" r:id="rId7"/>
    <p:sldId id="296" r:id="rId8"/>
    <p:sldId id="324" r:id="rId9"/>
    <p:sldId id="258" r:id="rId10"/>
    <p:sldId id="259" r:id="rId11"/>
    <p:sldId id="306" r:id="rId12"/>
    <p:sldId id="260" r:id="rId13"/>
    <p:sldId id="322" r:id="rId14"/>
    <p:sldId id="325" r:id="rId15"/>
    <p:sldId id="297" r:id="rId16"/>
    <p:sldId id="261" r:id="rId17"/>
    <p:sldId id="262" r:id="rId18"/>
    <p:sldId id="316" r:id="rId19"/>
    <p:sldId id="307" r:id="rId20"/>
    <p:sldId id="337" r:id="rId21"/>
    <p:sldId id="338" r:id="rId22"/>
    <p:sldId id="339" r:id="rId23"/>
    <p:sldId id="340" r:id="rId24"/>
    <p:sldId id="341" r:id="rId25"/>
    <p:sldId id="364" r:id="rId26"/>
    <p:sldId id="344" r:id="rId27"/>
    <p:sldId id="345" r:id="rId28"/>
    <p:sldId id="346" r:id="rId29"/>
    <p:sldId id="263" r:id="rId30"/>
    <p:sldId id="302" r:id="rId31"/>
    <p:sldId id="328" r:id="rId32"/>
    <p:sldId id="305" r:id="rId33"/>
    <p:sldId id="326" r:id="rId34"/>
    <p:sldId id="308" r:id="rId35"/>
    <p:sldId id="327" r:id="rId36"/>
    <p:sldId id="265" r:id="rId37"/>
    <p:sldId id="310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54" r:id="rId47"/>
    <p:sldId id="356" r:id="rId48"/>
    <p:sldId id="266" r:id="rId49"/>
    <p:sldId id="351" r:id="rId50"/>
    <p:sldId id="298" r:id="rId51"/>
    <p:sldId id="267" r:id="rId52"/>
    <p:sldId id="292" r:id="rId53"/>
    <p:sldId id="293" r:id="rId54"/>
    <p:sldId id="268" r:id="rId55"/>
    <p:sldId id="313" r:id="rId56"/>
    <p:sldId id="355" r:id="rId57"/>
    <p:sldId id="362" r:id="rId58"/>
    <p:sldId id="347" r:id="rId59"/>
    <p:sldId id="348" r:id="rId60"/>
    <p:sldId id="363" r:id="rId61"/>
    <p:sldId id="349" r:id="rId62"/>
    <p:sldId id="357" r:id="rId63"/>
    <p:sldId id="360" r:id="rId64"/>
    <p:sldId id="350" r:id="rId65"/>
    <p:sldId id="274" r:id="rId66"/>
    <p:sldId id="358" r:id="rId67"/>
    <p:sldId id="359" r:id="rId68"/>
    <p:sldId id="288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83951" autoAdjust="0"/>
  </p:normalViewPr>
  <p:slideViewPr>
    <p:cSldViewPr>
      <p:cViewPr varScale="1">
        <p:scale>
          <a:sx n="59" d="100"/>
          <a:sy n="59" d="100"/>
        </p:scale>
        <p:origin x="-8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6296-B80C-4DC1-98CB-8DCED6749991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8B85-B654-4E79-921D-109E6C6E72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E532F0-D371-4A01-9E69-0FA156C28E0D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C11AB-69A3-41D4-8898-AE4E00A58B62}" type="slidenum">
              <a:rPr lang="en-US"/>
              <a:pPr/>
              <a:t>25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83918-6677-4DDE-B6AE-24E597DE3C1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Necrotizing (i.e., </a:t>
            </a:r>
            <a:r>
              <a:rPr lang="en-US" dirty="0" err="1" smtClean="0"/>
              <a:t>caseating</a:t>
            </a:r>
            <a:r>
              <a:rPr lang="en-US" dirty="0" smtClean="0"/>
              <a:t>) </a:t>
            </a:r>
            <a:r>
              <a:rPr lang="en-US" dirty="0" err="1" smtClean="0"/>
              <a:t>granulomas</a:t>
            </a:r>
            <a:r>
              <a:rPr lang="en-US" dirty="0" smtClean="0"/>
              <a:t> filled with acid fast bacilli. This is CLASSIC for TB.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A742A-C62E-4AC9-A981-822BBA45A2F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acid fast stain for acid fast bacteria is also called the </a:t>
            </a:r>
            <a:r>
              <a:rPr lang="en-US" dirty="0" err="1" smtClean="0"/>
              <a:t>Ziehl-Neelsen</a:t>
            </a:r>
            <a:r>
              <a:rPr lang="en-US" dirty="0" smtClean="0"/>
              <a:t> stain, or simply AFB stain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AC759-1887-4B17-B787-D1F615A08C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23969-3C0C-40EE-B0ED-BF9B4DDFE6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3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CF16A-D698-4D82-B4B2-5B51B2EBFD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Longitudinal </a:t>
            </a:r>
            <a:r>
              <a:rPr lang="en-US" dirty="0" err="1" smtClean="0"/>
              <a:t>transection</a:t>
            </a:r>
            <a:r>
              <a:rPr lang="en-US" dirty="0" smtClean="0"/>
              <a:t> of lung showing a wedge shaped</a:t>
            </a:r>
            <a:r>
              <a:rPr lang="en-US" baseline="0" dirty="0" smtClean="0"/>
              <a:t> peripheral hemorrhagic infarction . A thrombus is seen in a major branch of pulmonary artery ( arrow head ) .</a:t>
            </a:r>
            <a:endParaRPr lang="en-US" dirty="0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75BB94-31EF-43D1-A7F2-148A2B0CEE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E55A48-4B78-47E1-ADAD-8197F7F466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8FA9D-8E7B-4D82-BDD9-01025BD85BD8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NON-small cell cancers behave and are treated similarly, the SMALL cell carcinomas are WORSE than the non-small cell carcinomas, but respond better to chemotherapy, often drastically!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Any one of the </a:t>
            </a:r>
            <a:r>
              <a:rPr lang="en-US" dirty="0" err="1" smtClean="0"/>
              <a:t>histologic</a:t>
            </a:r>
            <a:r>
              <a:rPr lang="en-US" dirty="0" smtClean="0"/>
              <a:t> types of </a:t>
            </a:r>
            <a:r>
              <a:rPr lang="en-US" dirty="0" err="1" smtClean="0"/>
              <a:t>tumours</a:t>
            </a:r>
            <a:r>
              <a:rPr lang="en-US" dirty="0" smtClean="0"/>
              <a:t> may occasionally produce any one of the hormones, but </a:t>
            </a:r>
            <a:r>
              <a:rPr lang="en-US" dirty="0" err="1" smtClean="0"/>
              <a:t>tumours</a:t>
            </a:r>
            <a:r>
              <a:rPr lang="en-US" baseline="0" dirty="0" smtClean="0"/>
              <a:t> that produce ACTH and ADH are predominantly small cell carcinomas, whereas those that produce </a:t>
            </a:r>
            <a:r>
              <a:rPr lang="en-US" baseline="0" dirty="0" err="1" smtClean="0"/>
              <a:t>hypercalcemia</a:t>
            </a:r>
            <a:r>
              <a:rPr lang="en-US" baseline="0" dirty="0" smtClean="0"/>
              <a:t> (PTH) are mostly </a:t>
            </a:r>
            <a:r>
              <a:rPr lang="en-US" baseline="0" dirty="0" err="1" smtClean="0"/>
              <a:t>sqamous</a:t>
            </a:r>
            <a:r>
              <a:rPr lang="en-US" baseline="0" dirty="0" smtClean="0"/>
              <a:t> cell carcinomas .</a:t>
            </a:r>
            <a:endParaRPr lang="en-US" dirty="0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86668-F4C5-492D-8D44-3711F9C8B0DB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7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09757D-E0D8-45E2-9BDB-45F46218D5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0A62B-25C2-400E-A2A6-57AB17FC39D9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classical </a:t>
            </a:r>
            <a:r>
              <a:rPr lang="en-US" dirty="0" err="1" smtClean="0"/>
              <a:t>squamous</a:t>
            </a:r>
            <a:r>
              <a:rPr lang="en-US" dirty="0" smtClean="0"/>
              <a:t> cell carcinoma starting in a large bronchus centrally, with bronchial obstruction.</a:t>
            </a:r>
          </a:p>
          <a:p>
            <a:pPr eaLnBrk="1" hangingPunct="1"/>
            <a:r>
              <a:rPr lang="en-US" dirty="0" err="1" smtClean="0"/>
              <a:t>Adenocarcinomas</a:t>
            </a:r>
            <a:r>
              <a:rPr lang="en-US" dirty="0" smtClean="0"/>
              <a:t> tend to be more peripheral.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DF9A9E-2375-4F76-993A-8E02141C03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0DB4A0-B5A9-41F1-896F-E3E84EBE7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</a:t>
            </a:r>
            <a:r>
              <a:rPr lang="en-US" dirty="0" err="1" smtClean="0"/>
              <a:t>tumour</a:t>
            </a:r>
            <a:r>
              <a:rPr lang="en-US" dirty="0" smtClean="0"/>
              <a:t> shows</a:t>
            </a:r>
            <a:r>
              <a:rPr lang="en-US" baseline="0" dirty="0" smtClean="0"/>
              <a:t> moderately differentiated malignant glands lined by </a:t>
            </a:r>
            <a:r>
              <a:rPr lang="en-US" baseline="0" dirty="0" err="1" smtClean="0"/>
              <a:t>pleomorphic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hyperchromatic</a:t>
            </a:r>
            <a:r>
              <a:rPr lang="en-US" baseline="0" dirty="0" smtClean="0"/>
              <a:t> malignant cells showing conspicuous nucleoli . Note the presence of tissue </a:t>
            </a:r>
            <a:r>
              <a:rPr lang="en-US" baseline="0" dirty="0" err="1" smtClean="0"/>
              <a:t>desmoplasia</a:t>
            </a:r>
            <a:r>
              <a:rPr lang="en-US" baseline="0" dirty="0" smtClean="0"/>
              <a:t> around the </a:t>
            </a:r>
            <a:r>
              <a:rPr lang="en-US" baseline="0" dirty="0" err="1" smtClean="0"/>
              <a:t>neoplastic</a:t>
            </a:r>
            <a:r>
              <a:rPr lang="en-US" baseline="0" dirty="0" smtClean="0"/>
              <a:t> glands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</a:t>
            </a:r>
            <a:r>
              <a:rPr lang="en-US" dirty="0" err="1" smtClean="0"/>
              <a:t>tumour</a:t>
            </a:r>
            <a:r>
              <a:rPr lang="en-US" dirty="0" smtClean="0"/>
              <a:t> shows clusters of malignant cells which are small , round , </a:t>
            </a:r>
            <a:r>
              <a:rPr lang="en-US" dirty="0" err="1" smtClean="0"/>
              <a:t>ovale</a:t>
            </a:r>
            <a:r>
              <a:rPr lang="en-US" dirty="0" smtClean="0"/>
              <a:t> , or spindle shaped with prominent nuclear molding , finely granular nuclear chromatin (salt and pepper pattern ) , high mitotic count and focal necrosis 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367A1-1A7B-409E-AF4A-3EC65F59C764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099CF-F2C1-40DE-A3BC-8DD8E63715AD}" type="slidenum">
              <a:rPr lang="en-US"/>
              <a:pPr/>
              <a:t>67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are larger but still variably-sized nodules of metastatic carcinoma in lung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7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65F4AD-27AA-4475-9A25-223D8BD856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B1D7A9-9366-4474-8095-2C3309B378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5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5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47E47A-CE25-4518-8E40-15A4C24B4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B98FC8-EA94-4974-A1B9-5AAC7B11DA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EDD1D6-8619-492B-9ECB-C53CB68C5D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098D3F-16F5-4FCE-99A5-ED407A0C0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23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A752B-E004-4231-8510-58516A5C0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A133B-B006-4D7F-915A-CB4A8A0E2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6A034-FAAD-443A-9B0D-A20CCFB7B5DC}" type="datetimeFigureOut">
              <a:rPr lang="en-US" smtClean="0"/>
              <a:pPr/>
              <a:t>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n.wikipedia.org/wiki/File:Centrilobular_emphysema_865_lores.jpg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upload.wikimedia.org/wikipedia/commons/6/66/Emphysema_low_mag.jpg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en.wikipedia.org/wiki/File:Bronchiectasis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hyperlink" Target="http://en.wikipedia.org/wiki/File:Bronchiectasis_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library.med.utah.edu/WebPath/jpeg1/LUNG010.jp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farm4.static.flickr.com/3458/3785988179_2207f40098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Respiratory practical block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Mr. Amer Shafie\Desktop\slides for practical classes\A 4       54\35 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785786" y="5429264"/>
            <a:ext cx="12858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Lobar 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diffuse consolidation: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57188" y="2249488"/>
            <a:ext cx="82153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All the alveoli are filled with fibrinous exudate containing fibrin threads, polymorphs, macrophages and red cells.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Alveolar walls are congested.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Pleura is covered by fibrinous exudate.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2-Bronchopneumonia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Acute bronchopneum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104456" cy="50405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95736" y="5301207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cut surface shows consolidation with firm white 3 – 6 mm patches involving the entire left lung.</a:t>
            </a:r>
            <a:br>
              <a:rPr lang="en-US" dirty="0" smtClean="0"/>
            </a:br>
            <a:r>
              <a:rPr lang="en-US" dirty="0" smtClean="0"/>
              <a:t>The lower lobe appears to be congested.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2.bp.blogspot.com/_OwoEg7Db_AE/TTAiDMInj4I/AAAAAAAABfY/oPbnb7uKJlI/s320/Bronchopneumonia%2B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39248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0"/>
            <a:ext cx="48514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2643174" y="1214422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riped Right Arrow 3"/>
          <p:cNvSpPr/>
          <p:nvPr/>
        </p:nvSpPr>
        <p:spPr>
          <a:xfrm>
            <a:off x="3786182" y="2214554"/>
            <a:ext cx="45719" cy="457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57290" y="364331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Mr. Amer Shafie\Desktop\slides for practical classes\A 4       54\36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137" y="0"/>
            <a:ext cx="9185902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928662" y="1785926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Mr. Amer Shafie\Desktop\slides for practical classes\A 4       54\36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214290"/>
            <a:ext cx="9144000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0" y="642918"/>
            <a:ext cx="1285884" cy="1359028"/>
          </a:xfrm>
          <a:prstGeom prst="curvedRightArrow">
            <a:avLst>
              <a:gd name="adj1" fmla="val 225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r. Amer Shafie\My Documents\most related BOOKS\general books\lectures\M.D.presentation\PRACTICAL SESSIONS\slides for practical classes\A 4       54\36 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Bronchopneumonia: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foci of inflammatory consolidation surrounding bronchioles: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85750" y="1785938"/>
            <a:ext cx="85010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Bronchioles are filled with an inflammatory </a:t>
            </a:r>
            <a:r>
              <a:rPr lang="en-US" sz="2800" dirty="0" smtClean="0">
                <a:latin typeface="Franklin Gothic Demi" pitchFamily="34" charset="0"/>
              </a:rPr>
              <a:t>purulent </a:t>
            </a:r>
            <a:r>
              <a:rPr lang="en-US" sz="2800" dirty="0" err="1" smtClean="0">
                <a:latin typeface="Franklin Gothic Demi" pitchFamily="34" charset="0"/>
              </a:rPr>
              <a:t>exudate</a:t>
            </a: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and show ulceration of mucosa, focal inflammation and necrosis of walls.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Alveoli surrounding the bronchiole are filled with fibrin </a:t>
            </a:r>
            <a:r>
              <a:rPr lang="en-US" sz="2800" dirty="0" smtClean="0">
                <a:latin typeface="Franklin Gothic Demi" pitchFamily="34" charset="0"/>
              </a:rPr>
              <a:t>threads , </a:t>
            </a:r>
            <a:r>
              <a:rPr lang="en-US" sz="2800" dirty="0">
                <a:latin typeface="Franklin Gothic Demi" pitchFamily="34" charset="0"/>
              </a:rPr>
              <a:t>polymorphs and few macrophages.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Surrounding lung parenchyma shows congestion and edema.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792163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lung-normal-airway-micro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195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3- Tuberculosis of the lung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2656"/>
            <a:ext cx="435292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2656"/>
            <a:ext cx="5774457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619672" y="260648"/>
            <a:ext cx="5760640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94928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1671638"/>
            <a:ext cx="7153275" cy="4319587"/>
          </a:xfrm>
          <a:noFill/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Tuberculous Granulomas</a:t>
            </a:r>
          </a:p>
        </p:txBody>
      </p:sp>
      <p:sp>
        <p:nvSpPr>
          <p:cNvPr id="153604" name="AutoShape 4"/>
          <p:cNvSpPr>
            <a:spLocks noChangeArrowheads="1"/>
          </p:cNvSpPr>
          <p:nvPr/>
        </p:nvSpPr>
        <p:spPr bwMode="auto">
          <a:xfrm>
            <a:off x="3352800" y="3200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3605" name="AutoShape 5"/>
          <p:cNvSpPr>
            <a:spLocks noChangeArrowheads="1"/>
          </p:cNvSpPr>
          <p:nvPr/>
        </p:nvSpPr>
        <p:spPr bwMode="auto">
          <a:xfrm>
            <a:off x="6781800" y="3581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4" grpId="0" animBg="1"/>
      <p:bldP spid="1536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LUNG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12776"/>
            <a:ext cx="6696744" cy="4968552"/>
          </a:xfrm>
          <a:prstGeom prst="rect">
            <a:avLst/>
          </a:prstGeom>
          <a:noFill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676400" y="6096000"/>
            <a:ext cx="594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900" dirty="0">
              <a:solidFill>
                <a:srgbClr val="00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692696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Epitheloid cells in </a:t>
            </a:r>
            <a:r>
              <a:rPr lang="en-US" sz="3200" dirty="0" err="1" smtClean="0"/>
              <a:t>Granuloma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f008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008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MORE </a:t>
            </a:r>
            <a:r>
              <a:rPr lang="en-US" sz="3600" b="1" dirty="0">
                <a:solidFill>
                  <a:srgbClr val="3333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CID-</a:t>
            </a:r>
            <a:r>
              <a:rPr lang="en-US" sz="3600" b="1" dirty="0">
                <a:solidFill>
                  <a:srgbClr val="3333FF"/>
                </a:solidFill>
              </a:rPr>
              <a:t>F</a:t>
            </a:r>
            <a:r>
              <a:rPr lang="en-US" sz="3600" b="1" dirty="0">
                <a:solidFill>
                  <a:srgbClr val="FF0000"/>
                </a:solidFill>
              </a:rPr>
              <a:t>AST </a:t>
            </a:r>
            <a:r>
              <a:rPr lang="en-US" sz="3600" b="1" dirty="0">
                <a:solidFill>
                  <a:srgbClr val="3333FF"/>
                </a:solidFill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ACILLI, </a:t>
            </a:r>
            <a:r>
              <a:rPr lang="en-US" sz="2800" b="1" dirty="0" smtClean="0">
                <a:solidFill>
                  <a:srgbClr val="002060"/>
                </a:solidFill>
              </a:rPr>
              <a:t>AFB/</a:t>
            </a:r>
            <a:r>
              <a:rPr lang="en-US" sz="2800" dirty="0" err="1" smtClean="0"/>
              <a:t>Ziehl-Neelsen</a:t>
            </a:r>
            <a:r>
              <a:rPr lang="en-US" sz="2800" b="1" dirty="0" smtClean="0">
                <a:solidFill>
                  <a:srgbClr val="002060"/>
                </a:solidFill>
              </a:rPr>
              <a:t> stain 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</a:rPr>
              <a:t>Miliary</a:t>
            </a:r>
            <a:r>
              <a:rPr lang="en-US" sz="3600" dirty="0" smtClean="0">
                <a:solidFill>
                  <a:schemeClr val="tx2"/>
                </a:solidFill>
              </a:rPr>
              <a:t> tuberculosis of the lung :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the lung shows :                                The alveolar </a:t>
            </a:r>
            <a:r>
              <a:rPr lang="en-US" dirty="0" err="1" smtClean="0"/>
              <a:t>septae</a:t>
            </a:r>
            <a:r>
              <a:rPr lang="en-US" dirty="0" smtClean="0"/>
              <a:t> contain many tubercles/</a:t>
            </a:r>
            <a:r>
              <a:rPr lang="en-US" dirty="0" err="1" smtClean="0"/>
              <a:t>granulomas</a:t>
            </a:r>
            <a:r>
              <a:rPr lang="en-US" dirty="0" smtClean="0"/>
              <a:t> which consist of </a:t>
            </a:r>
            <a:r>
              <a:rPr lang="en-US" dirty="0" err="1" smtClean="0"/>
              <a:t>epithelioid</a:t>
            </a:r>
            <a:r>
              <a:rPr lang="en-US" dirty="0" smtClean="0"/>
              <a:t> cells , few </a:t>
            </a:r>
            <a:r>
              <a:rPr lang="en-US" dirty="0" err="1" smtClean="0"/>
              <a:t>langhan’s</a:t>
            </a:r>
            <a:r>
              <a:rPr lang="en-US" dirty="0" smtClean="0"/>
              <a:t> giant cells and peripheral rim of lymphocytes with or without </a:t>
            </a:r>
            <a:r>
              <a:rPr lang="en-US" dirty="0" err="1" smtClean="0"/>
              <a:t>caseation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4-Emphysema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respiratory acinus</a:t>
            </a:r>
            <a:endParaRPr lang="en-US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smtClean="0"/>
              <a:t>Cartilage is present to level of proximal bronchioles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Beyond terminal bronchiole gas exchange occurs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The distal airspaces are kept open by elastic tension in alveolar walls</a:t>
            </a:r>
            <a:endParaRPr lang="en-US" sz="2800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  <p:pic>
        <p:nvPicPr>
          <p:cNvPr id="9221" name="Picture 7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225" y="1916113"/>
            <a:ext cx="46767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Normal lung</a:t>
            </a:r>
          </a:p>
        </p:txBody>
      </p:sp>
      <p:pic>
        <p:nvPicPr>
          <p:cNvPr id="46083" name="Picture 3" descr="FAC001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92250"/>
            <a:ext cx="7696200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meddean.luc.edu/lumen/meded/Radio/curriculum/Mechanisms/Emphys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50345"/>
            <a:ext cx="5184576" cy="4282911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Emphysema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Panacinar</a:t>
            </a:r>
            <a:r>
              <a:rPr lang="en-GB" dirty="0" smtClean="0"/>
              <a:t> emphysema </a:t>
            </a:r>
          </a:p>
        </p:txBody>
      </p:sp>
      <p:pic>
        <p:nvPicPr>
          <p:cNvPr id="49155" name="Picture 3" descr="D1_FAC000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3" y="1295400"/>
            <a:ext cx="873283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upload.wikimedia.org/wikipedia/commons/thumb/a/ac/Centrilobular_emphysema_865_lores.jpg/220px-Centrilobular_emphysema_865_lor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76672"/>
            <a:ext cx="6408712" cy="43204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0" y="5292657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Pathology of lung showing </a:t>
            </a:r>
            <a:r>
              <a:rPr lang="en-US" dirty="0" err="1" smtClean="0"/>
              <a:t>centrilobular</a:t>
            </a:r>
            <a:r>
              <a:rPr lang="en-US" dirty="0" smtClean="0"/>
              <a:t> emphysema characteristic of smoking. </a:t>
            </a:r>
            <a:r>
              <a:rPr lang="en-US" dirty="0" err="1" smtClean="0"/>
              <a:t>Closeup</a:t>
            </a:r>
            <a:r>
              <a:rPr lang="en-US" dirty="0" smtClean="0"/>
              <a:t> of fixed, cut surface shows multiple cavities lined by heavy black carbon deposits.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EMPHYSEMA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ile:Emphysema low ma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620000" cy="4591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02224" y="620688"/>
            <a:ext cx="2339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 (LUNG)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Documents and Settings\Mr. Amer Shafie\Desktop\slides for practical classes\A 4       54\37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402" y="0"/>
            <a:ext cx="102737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85750" y="1668463"/>
            <a:ext cx="850106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Increase in the size of air spaces.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Decrease in number of air spaces and their walls are thinned.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Some of the alveolar septae are ruptured and the ruptured septa project with in air spaces on the form of spurs.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Alveolar blood vessels show reactive thickening of their walls.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5-Bronchiectasis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f/Bronchiectasis.jpg/220px-Bronchiectasi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3168352" cy="5256584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d/da/Bronchiectasis_.jpg/220px-Bronchiectasis_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76672"/>
            <a:ext cx="3168352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2140"/>
            <a:ext cx="5486400" cy="857256"/>
          </a:xfrm>
        </p:spPr>
        <p:txBody>
          <a:bodyPr>
            <a:noAutofit/>
          </a:bodyPr>
          <a:lstStyle/>
          <a:p>
            <a:r>
              <a:rPr lang="en-US" sz="1800" dirty="0" smtClean="0"/>
              <a:t>Microscopic section of normal lung showing terminal bronchiole, respiratory bronchiole, alveolar duct, alveolar sac, and alveoli.</a:t>
            </a:r>
            <a:endParaRPr lang="en-US" sz="1800" dirty="0"/>
          </a:p>
        </p:txBody>
      </p:sp>
      <p:pic>
        <p:nvPicPr>
          <p:cNvPr id="1026" name="Picture 2" descr="http://www.meddean.luc.edu/lumen/bbs/p/pulpathi/pulpath8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607" r="5607"/>
          <a:stretch>
            <a:fillRect/>
          </a:stretch>
        </p:blipFill>
        <p:spPr bwMode="auto">
          <a:xfrm>
            <a:off x="357158" y="0"/>
            <a:ext cx="8286808" cy="55007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178592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71604" y="357187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28926" y="250030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5929321" y="285749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00958" y="4214818"/>
            <a:ext cx="40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86644" y="471488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meddean.luc.edu/lumen/bbs/p/pulpathi/pulpath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643042" y="857232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1928794" y="928670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6572264" y="250030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000760" y="71435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hidden="1"/>
          <p:cNvGraphicFramePr>
            <a:graphicFrameLocks noGrp="1"/>
          </p:cNvGraphicFramePr>
          <p:nvPr/>
        </p:nvGraphicFramePr>
        <p:xfrm>
          <a:off x="1331640" y="2276872"/>
          <a:ext cx="5410767" cy="4291828"/>
        </p:xfrm>
        <a:graphic>
          <a:graphicData uri="http://schemas.openxmlformats.org/drawingml/2006/table">
            <a:tbl>
              <a:tblPr/>
              <a:tblGrid>
                <a:gridCol w="3186074"/>
                <a:gridCol w="660731"/>
                <a:gridCol w="1377286"/>
                <a:gridCol w="186676"/>
              </a:tblGrid>
              <a:tr h="386665">
                <a:tc gridSpan="2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346528">
                <a:tc gridSpan="2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346528">
                <a:tc gridSpan="2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/>
                </a:tc>
              </a:tr>
              <a:tr h="224743">
                <a:tc gridSpan="4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743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743">
                <a:tc gridSpan="4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8861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1579"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1326012">
                <a:tc>
                  <a:txBody>
                    <a:bodyPr/>
                    <a:lstStyle/>
                    <a:p>
                      <a:r>
                        <a:rPr lang="en-US" sz="2000" dirty="0"/>
                        <a:t>In </a:t>
                      </a:r>
                      <a:r>
                        <a:rPr lang="en-US" sz="2000" dirty="0" err="1"/>
                        <a:t>bronchiectasis</a:t>
                      </a:r>
                      <a:r>
                        <a:rPr lang="en-US" sz="2000" dirty="0"/>
                        <a:t>, mucus production increases, the cilia are destroyed or damaged, and areas of the bronchial wall become chronically inflamed and are destroyed.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/>
                </a:tc>
              </a:tr>
            </a:tbl>
          </a:graphicData>
        </a:graphic>
      </p:graphicFrame>
      <p:pic>
        <p:nvPicPr>
          <p:cNvPr id="75777" name="Picture 1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78" name="Picture 2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79" name="Picture 3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80" name="Picture 4" descr="Understanding Bronchiec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764704"/>
            <a:ext cx="5981461" cy="2359521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err="1" smtClean="0">
                <a:solidFill>
                  <a:schemeClr val="tx1"/>
                </a:solidFill>
              </a:rPr>
              <a:t>brochiectasis</a:t>
            </a:r>
            <a:r>
              <a:rPr lang="en-US" dirty="0" smtClean="0">
                <a:solidFill>
                  <a:schemeClr val="tx1"/>
                </a:solidFill>
              </a:rPr>
              <a:t>, mucus production increases, the cilia are destroyed or damaged, and areas of the bronchial wall become chronically inflamed and are destroyed 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imagingpathways.health.wa.gov.au/includes/images/br_ect/bronchiectasis_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316216" cy="45815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0" y="5229493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Section of a dilated bronchi with florid acute on chronic inflammation of the bronchial wall and surrounding interstitial fibrosis.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6-Pulmonary embolus and infarction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32040" y="1916832"/>
            <a:ext cx="4211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 smtClean="0"/>
              <a:t>Longitudinal </a:t>
            </a:r>
            <a:r>
              <a:rPr lang="en-US" sz="2800" dirty="0" err="1" smtClean="0"/>
              <a:t>transection</a:t>
            </a:r>
            <a:r>
              <a:rPr lang="en-US" sz="2800" dirty="0" smtClean="0"/>
              <a:t> of lung showing a wedge shaped peripheral hemorrhagic infarction . A thrombus is seen in a major branch of pulmonary artery ( arrow head ) 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7188"/>
            <a:ext cx="8405813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5400" b="1" dirty="0" smtClean="0">
                <a:solidFill>
                  <a:srgbClr val="0000FF"/>
                </a:solidFill>
              </a:rPr>
              <a:t>TWO TYPES of lung carcinoma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</a:rPr>
              <a:t>NON-SMALL</a:t>
            </a:r>
            <a:r>
              <a:rPr lang="en-US" sz="4000" b="1" smtClean="0">
                <a:solidFill>
                  <a:srgbClr val="CC00CC"/>
                </a:solidFill>
              </a:rPr>
              <a:t> CELL</a:t>
            </a:r>
          </a:p>
          <a:p>
            <a:pPr lvl="1" eaLnBrk="1" hangingPunct="1"/>
            <a:r>
              <a:rPr lang="en-US" sz="3600" b="1" smtClean="0">
                <a:solidFill>
                  <a:srgbClr val="CC00CC"/>
                </a:solidFill>
              </a:rPr>
              <a:t>SQUAMOUS CELL CARCINOMA</a:t>
            </a:r>
          </a:p>
          <a:p>
            <a:pPr lvl="1" eaLnBrk="1" hangingPunct="1"/>
            <a:r>
              <a:rPr lang="en-US" sz="3600" b="1" smtClean="0">
                <a:solidFill>
                  <a:srgbClr val="CC00CC"/>
                </a:solidFill>
              </a:rPr>
              <a:t>ADENOCARCINOMA</a:t>
            </a:r>
          </a:p>
          <a:p>
            <a:pPr lvl="1" eaLnBrk="1" hangingPunct="1"/>
            <a:r>
              <a:rPr lang="en-US" sz="3600" b="1" smtClean="0">
                <a:solidFill>
                  <a:srgbClr val="CC00CC"/>
                </a:solidFill>
              </a:rPr>
              <a:t>LARGE CELL CARCINOMA</a:t>
            </a:r>
          </a:p>
          <a:p>
            <a:pPr lvl="1" eaLnBrk="1" hangingPunct="1">
              <a:buFontTx/>
              <a:buNone/>
            </a:pPr>
            <a:endParaRPr lang="en-US" sz="3600" b="1" smtClean="0">
              <a:solidFill>
                <a:srgbClr val="CC00CC"/>
              </a:solidFill>
            </a:endParaRPr>
          </a:p>
          <a:p>
            <a:pPr eaLnBrk="1" hangingPunct="1"/>
            <a:r>
              <a:rPr lang="en-US" sz="4000" b="1" smtClean="0">
                <a:solidFill>
                  <a:srgbClr val="FF0000"/>
                </a:solidFill>
              </a:rPr>
              <a:t>SMALL CELL</a:t>
            </a:r>
            <a:r>
              <a:rPr lang="en-US" sz="4000" b="1" smtClean="0">
                <a:solidFill>
                  <a:srgbClr val="CC00CC"/>
                </a:solidFill>
              </a:rPr>
              <a:t> CARCINOMA</a:t>
            </a:r>
          </a:p>
          <a:p>
            <a:pPr eaLnBrk="1" hangingPunct="1">
              <a:buFontTx/>
              <a:buNone/>
            </a:pPr>
            <a:endParaRPr lang="en-US" sz="4000" b="1" smtClean="0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0"/>
          <p:cNvSpPr txBox="1">
            <a:spLocks noChangeArrowheads="1"/>
          </p:cNvSpPr>
          <p:nvPr/>
        </p:nvSpPr>
        <p:spPr bwMode="auto">
          <a:xfrm>
            <a:off x="0" y="0"/>
            <a:ext cx="9144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SYSTEMIC effects of LUNG CANCER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(PARA-NEOPLASTIC SYNDROMES)~ 5%</a:t>
            </a:r>
          </a:p>
        </p:txBody>
      </p:sp>
      <p:sp>
        <p:nvSpPr>
          <p:cNvPr id="117763" name="Text Box 32"/>
          <p:cNvSpPr txBox="1">
            <a:spLocks noChangeArrowheads="1"/>
          </p:cNvSpPr>
          <p:nvPr/>
        </p:nvSpPr>
        <p:spPr bwMode="auto">
          <a:xfrm>
            <a:off x="381000" y="1371600"/>
            <a:ext cx="77724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ADH (hyponatremia)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ACTH (Cushing)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PTH (Hyper-CA)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CALCITONIN (Hypo-CA)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GONADOTROPINS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SEROTONIN/BRADYKININ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7-Squamous cell carcinoma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60198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56176" y="1340768"/>
            <a:ext cx="2987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classical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 starting in a large bronchus centrally, with bronchial obstruction.</a:t>
            </a:r>
          </a:p>
          <a:p>
            <a:r>
              <a:rPr lang="en-US" sz="2800" dirty="0" err="1" smtClean="0"/>
              <a:t>Adenocarcinomas</a:t>
            </a:r>
            <a:r>
              <a:rPr lang="en-US" sz="2800" dirty="0" smtClean="0"/>
              <a:t> tend to be more peripheral. </a:t>
            </a:r>
            <a:endParaRPr lang="en-US" sz="2800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1-Lobar pneumonia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60648"/>
            <a:ext cx="4243387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Documents and Settings\Mr. Amer Shafie\Desktop\slides for practical classes\A 4       54\38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brary.med.utah.edu/WebPath/jpeg1/NEO0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217" r="6217"/>
          <a:stretch>
            <a:fillRect/>
          </a:stretch>
        </p:blipFill>
        <p:spPr bwMode="auto">
          <a:xfrm>
            <a:off x="785786" y="285728"/>
            <a:ext cx="792961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library.med.utah.edu/WebPath/jpeg1/NEO09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217" r="6217"/>
          <a:stretch>
            <a:fillRect/>
          </a:stretch>
        </p:blipFill>
        <p:spPr bwMode="auto">
          <a:xfrm>
            <a:off x="857224" y="285728"/>
            <a:ext cx="757242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Documents and Settings\Mr. Amer Shafie\Desktop\slides for practical classes\A 4       54\38 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19977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Squamous cell carcinoma of the lung: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7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one small bronchus and tumour masses: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57188" y="1885950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Tumour consists of trabeculate and sheets of moderately differentiated squamous cells with little connective tissue stroma.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Neoplastic squamous cells show pleomorphism, hyperchromatism, individual cell keratinization, mitoses and areas of necrosis.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Peribronchial and perivascular lymphatics are occluded by tumour cells.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8-Adenocarcinoma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C00000"/>
                </a:solidFill>
              </a:rPr>
              <a:t>Adenocarcinoma,  CT image</a:t>
            </a:r>
          </a:p>
        </p:txBody>
      </p:sp>
      <p:pic>
        <p:nvPicPr>
          <p:cNvPr id="5" name="Picture 4" descr="5DA7465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" y="152400"/>
            <a:ext cx="898779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802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280988"/>
            <a:ext cx="1985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000" dirty="0" err="1"/>
              <a:t>Adenocarcinoma</a:t>
            </a:r>
            <a:endParaRPr lang="en-A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o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424613" y="207963"/>
            <a:ext cx="194848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 dirty="0" err="1"/>
              <a:t>Adenocarcinoma</a:t>
            </a:r>
            <a:endParaRPr lang="en-AU" sz="2000" dirty="0"/>
          </a:p>
          <a:p>
            <a:r>
              <a:rPr lang="en-AU" sz="2000" dirty="0"/>
              <a:t>and emphysema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library.med.utah.edu/WebPath/jpeg1/LUNG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0648"/>
            <a:ext cx="3009900" cy="45624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4797152"/>
            <a:ext cx="4572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closer view of the lobar pneumonia demonstrates the distinct difference between the upper lobe and the consolidated lower lobe.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Adenocarcinoma, microscopic</a:t>
            </a:r>
          </a:p>
        </p:txBody>
      </p:sp>
      <p:pic>
        <p:nvPicPr>
          <p:cNvPr id="5" name="Picture 4" descr="307D209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"/>
            <a:ext cx="905700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HO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Adenocarcinoma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66124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the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shows moderately differentiated malignant glands lined by </a:t>
            </a:r>
            <a:r>
              <a:rPr lang="en-US" sz="2000" dirty="0" err="1" smtClean="0"/>
              <a:t>pleomorphic</a:t>
            </a:r>
            <a:r>
              <a:rPr lang="en-US" sz="2000" dirty="0" smtClean="0"/>
              <a:t> and </a:t>
            </a:r>
            <a:r>
              <a:rPr lang="en-US" sz="2000" dirty="0" err="1" smtClean="0"/>
              <a:t>hyperchromatic</a:t>
            </a:r>
            <a:r>
              <a:rPr lang="en-US" sz="2000" dirty="0" smtClean="0"/>
              <a:t> malignant cells showing conspicuous nucleoli . Note the presence of tissue </a:t>
            </a:r>
            <a:r>
              <a:rPr lang="en-US" sz="2000" dirty="0" err="1" smtClean="0"/>
              <a:t>desmoplasia</a:t>
            </a:r>
            <a:r>
              <a:rPr lang="en-US" sz="2000" dirty="0" smtClean="0"/>
              <a:t> around the </a:t>
            </a:r>
            <a:r>
              <a:rPr lang="en-US" sz="2000" dirty="0" err="1" smtClean="0"/>
              <a:t>neoplastic</a:t>
            </a:r>
            <a:r>
              <a:rPr lang="en-US" sz="2000" dirty="0" smtClean="0"/>
              <a:t> glands 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9-Small cell carcinoma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00B0F0"/>
                </a:solidFill>
              </a:rPr>
              <a:t>Small-cell carcinoma, microscopic</a:t>
            </a:r>
          </a:p>
        </p:txBody>
      </p:sp>
      <p:pic>
        <p:nvPicPr>
          <p:cNvPr id="4" name="Picture 3" descr="56116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52400" y="0"/>
            <a:ext cx="89153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HO 26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39552" y="0"/>
            <a:ext cx="813690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Small cell carcinoma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5589239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the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shows clusters of malignant cells which are small , round , </a:t>
            </a:r>
            <a:r>
              <a:rPr lang="en-US" sz="2000" dirty="0" err="1" smtClean="0"/>
              <a:t>ovale</a:t>
            </a:r>
            <a:r>
              <a:rPr lang="en-US" sz="2000" dirty="0" smtClean="0"/>
              <a:t> , or spindle shaped with prominent nuclear molding , finely granular nuclear chromatin (salt and pepper pattern ) , high mitotic count and focal necrosis 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10-Metastatic </a:t>
            </a:r>
            <a:r>
              <a:rPr lang="en-US" dirty="0" err="1" smtClean="0">
                <a:solidFill>
                  <a:srgbClr val="FF0000"/>
                </a:solidFill>
              </a:rPr>
              <a:t>tumours</a:t>
            </a:r>
            <a:r>
              <a:rPr lang="en-US" dirty="0" smtClean="0">
                <a:solidFill>
                  <a:srgbClr val="FF0000"/>
                </a:solidFill>
              </a:rPr>
              <a:t>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0000FF"/>
                </a:solidFill>
              </a:rPr>
              <a:t>METASTATIC TUMORS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CC00CC"/>
                </a:solidFill>
              </a:rPr>
              <a:t>LUNG is the </a:t>
            </a:r>
            <a:r>
              <a:rPr lang="en-US" sz="4000" b="1" smtClean="0">
                <a:solidFill>
                  <a:srgbClr val="FF0000"/>
                </a:solidFill>
              </a:rPr>
              <a:t>MOST COMMON</a:t>
            </a:r>
            <a:r>
              <a:rPr lang="en-US" sz="4000" b="1" smtClean="0">
                <a:solidFill>
                  <a:srgbClr val="CC00CC"/>
                </a:solidFill>
              </a:rPr>
              <a:t> site for all metastatic tumors, regardless of site of origin</a:t>
            </a:r>
          </a:p>
          <a:p>
            <a:pPr eaLnBrk="1" hangingPunct="1"/>
            <a:r>
              <a:rPr lang="en-US" sz="4000" b="1" smtClean="0">
                <a:solidFill>
                  <a:srgbClr val="CC00CC"/>
                </a:solidFill>
              </a:rPr>
              <a:t>It is the site of </a:t>
            </a:r>
            <a:r>
              <a:rPr lang="en-US" sz="4000" b="1" smtClean="0">
                <a:solidFill>
                  <a:srgbClr val="FF0000"/>
                </a:solidFill>
              </a:rPr>
              <a:t>FIRST CHOICE for metastatic sarcomas</a:t>
            </a:r>
            <a:r>
              <a:rPr lang="en-US" sz="4000" b="1" smtClean="0">
                <a:solidFill>
                  <a:srgbClr val="CC00CC"/>
                </a:solidFill>
              </a:rPr>
              <a:t> for purely anatomic reasons!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LUNG0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3611563" cy="5486400"/>
          </a:xfrm>
          <a:prstGeom prst="rect">
            <a:avLst/>
          </a:prstGeom>
          <a:noFill/>
        </p:spPr>
      </p:pic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1600200" y="58674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075240" cy="92211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Metastases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"/>
            <a:ext cx="4608513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0"/>
            <a:ext cx="4357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farm4.static.flickr.com/3458/3785988179_2207f4009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705678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Mr. Amer Shafie\Desktop\slides for practical classes\A 4       54\35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5929322" y="2928934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28596" y="3929066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357686" y="1857364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FACLectures\FAC041103\FAC001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D1_FAC0004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1011</Words>
  <Application>Microsoft Office PowerPoint</Application>
  <PresentationFormat>On-screen Show (4:3)</PresentationFormat>
  <Paragraphs>179</Paragraphs>
  <Slides>68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Respiratory practical block</vt:lpstr>
      <vt:lpstr>Lung</vt:lpstr>
      <vt:lpstr>The respiratory acinus</vt:lpstr>
      <vt:lpstr>Slide 4</vt:lpstr>
      <vt:lpstr>1-Lobar pneumonia</vt:lpstr>
      <vt:lpstr>Slide 6</vt:lpstr>
      <vt:lpstr>Slide 7</vt:lpstr>
      <vt:lpstr>Slide 8</vt:lpstr>
      <vt:lpstr>Slide 9</vt:lpstr>
      <vt:lpstr>Slide 10</vt:lpstr>
      <vt:lpstr>Lobar pneumonia: Section of the lung shows diffuse consolidation:</vt:lpstr>
      <vt:lpstr>2-Bronchopneumonia</vt:lpstr>
      <vt:lpstr>Slide 13</vt:lpstr>
      <vt:lpstr>Slide 14</vt:lpstr>
      <vt:lpstr>Slide 15</vt:lpstr>
      <vt:lpstr>Slide 16</vt:lpstr>
      <vt:lpstr>Slide 17</vt:lpstr>
      <vt:lpstr>Slide 18</vt:lpstr>
      <vt:lpstr>Bronchopneumonia: Section of the lung shows foci of inflammatory consolidation surrounding bronchioles:</vt:lpstr>
      <vt:lpstr>3- Tuberculosis of the lung</vt:lpstr>
      <vt:lpstr>Slide 21</vt:lpstr>
      <vt:lpstr>Slide 22</vt:lpstr>
      <vt:lpstr>Slide 23</vt:lpstr>
      <vt:lpstr>Tuberculous Granulomas</vt:lpstr>
      <vt:lpstr>Slide 25</vt:lpstr>
      <vt:lpstr>Slide 26</vt:lpstr>
      <vt:lpstr>Slide 27</vt:lpstr>
      <vt:lpstr>Miliary tuberculosis of the lung : </vt:lpstr>
      <vt:lpstr>4-Emphysema</vt:lpstr>
      <vt:lpstr>Normal lung</vt:lpstr>
      <vt:lpstr>Emphysema</vt:lpstr>
      <vt:lpstr>Panacinar emphysema </vt:lpstr>
      <vt:lpstr>Slide 33</vt:lpstr>
      <vt:lpstr> EMPHYSEMA (LUNG)</vt:lpstr>
      <vt:lpstr>Slide 35</vt:lpstr>
      <vt:lpstr>Slide 36</vt:lpstr>
      <vt:lpstr>Emphysema: Section of lung shows:</vt:lpstr>
      <vt:lpstr>5-Bronchiectasis</vt:lpstr>
      <vt:lpstr>Slide 39</vt:lpstr>
      <vt:lpstr>Slide 40</vt:lpstr>
      <vt:lpstr>Slide 41</vt:lpstr>
      <vt:lpstr>Slide 42</vt:lpstr>
      <vt:lpstr>6-Pulmonary embolus and infarction</vt:lpstr>
      <vt:lpstr>Slide 44</vt:lpstr>
      <vt:lpstr>Slide 45</vt:lpstr>
      <vt:lpstr>TWO TYPES of lung carcinoma</vt:lpstr>
      <vt:lpstr>Slide 47</vt:lpstr>
      <vt:lpstr>7-Squamous cell carcinoma of the lung</vt:lpstr>
      <vt:lpstr>Slide 49</vt:lpstr>
      <vt:lpstr>Slide 50</vt:lpstr>
      <vt:lpstr>Slide 51</vt:lpstr>
      <vt:lpstr>Slide 52</vt:lpstr>
      <vt:lpstr>Slide 53</vt:lpstr>
      <vt:lpstr>Slide 54</vt:lpstr>
      <vt:lpstr>Squamous cell carcinoma of the lung: Section of the lung shows one small bronchus and tumour masses:</vt:lpstr>
      <vt:lpstr>8-Adenocarcinoma of the lung</vt:lpstr>
      <vt:lpstr>Slide 57</vt:lpstr>
      <vt:lpstr>Slide 58</vt:lpstr>
      <vt:lpstr>Slide 59</vt:lpstr>
      <vt:lpstr>Slide 60</vt:lpstr>
      <vt:lpstr>Slide 61</vt:lpstr>
      <vt:lpstr>9-Small cell carcinoma of the lung</vt:lpstr>
      <vt:lpstr>Slide 63</vt:lpstr>
      <vt:lpstr>Slide 64</vt:lpstr>
      <vt:lpstr>10-Metastatic tumours of the lung</vt:lpstr>
      <vt:lpstr>METASTATIC TUMORS</vt:lpstr>
      <vt:lpstr>Metastases</vt:lpstr>
      <vt:lpstr>Slide 68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practical block</dc:title>
  <dc:creator>Mr. Amer Shafie</dc:creator>
  <cp:lastModifiedBy>Mr. Amer Shafie</cp:lastModifiedBy>
  <cp:revision>46</cp:revision>
  <dcterms:created xsi:type="dcterms:W3CDTF">2010-01-09T06:42:34Z</dcterms:created>
  <dcterms:modified xsi:type="dcterms:W3CDTF">2012-02-12T06:56:01Z</dcterms:modified>
</cp:coreProperties>
</file>