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5" r:id="rId2"/>
    <p:sldId id="323" r:id="rId3"/>
    <p:sldId id="324" r:id="rId4"/>
    <p:sldId id="258" r:id="rId5"/>
    <p:sldId id="306" r:id="rId6"/>
    <p:sldId id="359" r:id="rId7"/>
    <p:sldId id="325" r:id="rId8"/>
    <p:sldId id="261" r:id="rId9"/>
    <p:sldId id="262" r:id="rId10"/>
    <p:sldId id="307" r:id="rId11"/>
    <p:sldId id="337" r:id="rId12"/>
    <p:sldId id="340" r:id="rId13"/>
    <p:sldId id="360" r:id="rId14"/>
    <p:sldId id="343" r:id="rId15"/>
    <p:sldId id="344" r:id="rId16"/>
    <p:sldId id="328" r:id="rId17"/>
    <p:sldId id="327" r:id="rId18"/>
    <p:sldId id="265" r:id="rId19"/>
    <p:sldId id="310" r:id="rId20"/>
    <p:sldId id="364" r:id="rId21"/>
    <p:sldId id="362" r:id="rId22"/>
    <p:sldId id="363" r:id="rId23"/>
    <p:sldId id="365" r:id="rId24"/>
    <p:sldId id="366" r:id="rId25"/>
    <p:sldId id="267" r:id="rId26"/>
    <p:sldId id="346" r:id="rId27"/>
    <p:sldId id="268" r:id="rId28"/>
    <p:sldId id="313" r:id="rId29"/>
    <p:sldId id="349" r:id="rId30"/>
    <p:sldId id="350" r:id="rId31"/>
    <p:sldId id="351" r:id="rId32"/>
    <p:sldId id="367" r:id="rId33"/>
    <p:sldId id="354" r:id="rId34"/>
    <p:sldId id="368" r:id="rId35"/>
    <p:sldId id="288" r:id="rId36"/>
    <p:sldId id="35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3951" autoAdjust="0"/>
  </p:normalViewPr>
  <p:slideViewPr>
    <p:cSldViewPr>
      <p:cViewPr varScale="1">
        <p:scale>
          <a:sx n="59" d="100"/>
          <a:sy n="59" d="100"/>
        </p:scale>
        <p:origin x="-8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6296-B80C-4DC1-98CB-8DCED6749991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8B85-B654-4E79-921D-109E6C6E7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Causes of </a:t>
            </a:r>
            <a:r>
              <a:rPr lang="en-US" dirty="0" err="1" smtClean="0"/>
              <a:t>Bronchiactasis</a:t>
            </a:r>
            <a:r>
              <a:rPr lang="en-US" dirty="0" smtClean="0"/>
              <a:t>:</a:t>
            </a:r>
            <a:r>
              <a:rPr lang="en-US" baseline="0" dirty="0" smtClean="0"/>
              <a:t> congenital and hereditary conditions like cystic fibrosis, immunodeficiency states, </a:t>
            </a:r>
            <a:r>
              <a:rPr lang="en-US" baseline="0" dirty="0" err="1" smtClean="0"/>
              <a:t>Kartagener</a:t>
            </a:r>
            <a:r>
              <a:rPr lang="en-US" baseline="0" dirty="0" smtClean="0"/>
              <a:t> syndrome, Post infectious, bronchial obstruction.</a:t>
            </a:r>
            <a:endParaRPr lang="en-US" dirty="0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CF16A-D698-4D82-B4B2-5B51B2EBF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Predisposing factors are prolonged bed rest , surgery , severe trauma , congestive heart failure , contraceptive pills and postpartum period .</a:t>
            </a:r>
            <a:endParaRPr lang="en-US" dirty="0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5BB94-31EF-43D1-A7F2-148A2B0CE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0A62B-25C2-400E-A2A6-57AB17FC39D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Tumours</a:t>
            </a:r>
            <a:r>
              <a:rPr lang="en-US" baseline="0" dirty="0" smtClean="0"/>
              <a:t> that produce ACTH and ADH are predominantly small cell carcinomas, whereas those that produce </a:t>
            </a:r>
            <a:r>
              <a:rPr lang="en-US" baseline="0" dirty="0" err="1" smtClean="0"/>
              <a:t>hypercalcemia</a:t>
            </a:r>
            <a:r>
              <a:rPr lang="en-US" baseline="0" dirty="0" smtClean="0"/>
              <a:t> (PTH) are mostly </a:t>
            </a:r>
            <a:r>
              <a:rPr lang="en-US" baseline="0" dirty="0" err="1" smtClean="0"/>
              <a:t>sqamous</a:t>
            </a:r>
            <a:r>
              <a:rPr lang="en-US" baseline="0" dirty="0" smtClean="0"/>
              <a:t> cell carcinomas 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DB4A0-B5A9-41F1-896F-E3E84EBE7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</a:t>
            </a:r>
            <a:r>
              <a:rPr lang="en-US" baseline="0" dirty="0" smtClean="0"/>
              <a:t> moderately differentiated malignant glands lined by </a:t>
            </a:r>
            <a:r>
              <a:rPr lang="en-US" baseline="0" dirty="0" err="1" smtClean="0"/>
              <a:t>pleomorphic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hyperchromatic</a:t>
            </a:r>
            <a:r>
              <a:rPr lang="en-US" baseline="0" dirty="0" smtClean="0"/>
              <a:t> malignant cells showing conspicuous nucleoli . Note the presence of tissue </a:t>
            </a:r>
            <a:r>
              <a:rPr lang="en-US" baseline="0" dirty="0" err="1" smtClean="0"/>
              <a:t>desmoplasia</a:t>
            </a:r>
            <a:r>
              <a:rPr lang="en-US" baseline="0" dirty="0" smtClean="0"/>
              <a:t> around the </a:t>
            </a:r>
            <a:r>
              <a:rPr lang="en-US" baseline="0" dirty="0" err="1" smtClean="0"/>
              <a:t>neoplastic</a:t>
            </a:r>
            <a:r>
              <a:rPr lang="en-US" baseline="0" dirty="0" smtClean="0"/>
              <a:t> glands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 clusters of malignant cells which are small , round , </a:t>
            </a:r>
            <a:r>
              <a:rPr lang="en-US" dirty="0" err="1" smtClean="0"/>
              <a:t>ovale</a:t>
            </a:r>
            <a:r>
              <a:rPr lang="en-US" dirty="0" smtClean="0"/>
              <a:t> , or spindle shaped with prominent nuclear molding , finely granular nuclear chromatin (salt and pepper pattern ) , high mitotic count and focal necrosis 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7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65F4AD-27AA-4475-9A25-223D8BD856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099CF-F2C1-40DE-A3BC-8DD8E63715AD}" type="slidenum">
              <a:rPr lang="en-US"/>
              <a:pPr/>
              <a:t>36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are larger but still variably-sized nodules of metastatic carcinoma in lung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1D7A9-9366-4474-8095-2C3309B378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Predisposing</a:t>
            </a:r>
            <a:r>
              <a:rPr lang="en-US" baseline="0" dirty="0" smtClean="0"/>
              <a:t> factors are: </a:t>
            </a:r>
            <a:r>
              <a:rPr lang="en-US" dirty="0" smtClean="0"/>
              <a:t>Diabetes Mellitus , old age , immune deficiency and chronic illness 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98FC8-EA94-4974-A1B9-5AAC7B11DA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C11AB-69A3-41D4-8898-AE4E00A58B62}" type="slidenum">
              <a:rPr lang="en-US"/>
              <a:pPr/>
              <a:t>13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Epithelioid</a:t>
            </a:r>
            <a:r>
              <a:rPr lang="en-US" dirty="0" smtClean="0"/>
              <a:t> and giant cell </a:t>
            </a:r>
            <a:r>
              <a:rPr lang="en-US" dirty="0" err="1" smtClean="0"/>
              <a:t>Granuloma</a:t>
            </a:r>
            <a:r>
              <a:rPr lang="en-US" dirty="0" smtClean="0"/>
              <a:t>  is</a:t>
            </a:r>
            <a:r>
              <a:rPr lang="en-US" baseline="0" dirty="0" smtClean="0"/>
              <a:t> noted 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Complications of TB are: </a:t>
            </a:r>
            <a:r>
              <a:rPr lang="en-US" dirty="0" err="1" smtClean="0"/>
              <a:t>Amyloidosis</a:t>
            </a:r>
            <a:r>
              <a:rPr lang="en-US" dirty="0" smtClean="0"/>
              <a:t> , </a:t>
            </a:r>
            <a:r>
              <a:rPr lang="en-US" dirty="0" err="1" smtClean="0"/>
              <a:t>tuberculous</a:t>
            </a:r>
            <a:r>
              <a:rPr lang="en-US" dirty="0" smtClean="0"/>
              <a:t> pneumonia , </a:t>
            </a:r>
            <a:r>
              <a:rPr lang="en-US" dirty="0" err="1" smtClean="0"/>
              <a:t>miliary</a:t>
            </a:r>
            <a:r>
              <a:rPr lang="en-US" dirty="0" smtClean="0"/>
              <a:t> tuberculosis , </a:t>
            </a:r>
            <a:r>
              <a:rPr lang="en-US" dirty="0" err="1" smtClean="0"/>
              <a:t>tuberculous</a:t>
            </a:r>
            <a:r>
              <a:rPr lang="en-US" dirty="0" smtClean="0"/>
              <a:t> meningitis and Addison disease 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acid fast stain for acid fast bacteria is also called the </a:t>
            </a:r>
            <a:r>
              <a:rPr lang="en-US" dirty="0" err="1" smtClean="0"/>
              <a:t>Ziel-Neilseon</a:t>
            </a:r>
            <a:r>
              <a:rPr lang="en-US" dirty="0" smtClean="0"/>
              <a:t> stain, or simply AFB stain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23969-3C0C-40EE-B0ED-BF9B4DDFE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Permanent</a:t>
            </a:r>
            <a:r>
              <a:rPr lang="en-US" baseline="0" dirty="0" smtClean="0"/>
              <a:t> dilatation of bronchi and bronchioles caused by destruction of muscle and elastic tissue resulting from or associated with chronic necrotizing infection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29847-ECF2-4F57-B422-03DA5923290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133B-B006-4D7F-915A-CB4A8A0E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A034-FAAD-443A-9B0D-A20CCFB7B5DC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upload.wikimedia.org/wikipedia/commons/6/66/Emphysema_low_mag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ibrary.med.utah.edu/WebPath/jpeg1/LUNG010.jp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ronchiectasis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en.wikipedia.org/wiki/File:Bronchiectasis_.jpg" TargetMode="Externa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farm4.static.flickr.com/3458/3785988179_2207f40098.jp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Revision respiratory practical block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Bronchopneumonia: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foci of inflammatory consolidation surrounding bronchioles: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85750" y="1785938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Bronchioles are filled with an inflammatory exudate and show ulceration of mucosa, focal inflammation and necrosis of walls.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Alveoli surrounding the bronchiole are filled with fibrin threads polymorphs and few macrophages.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Surrounding lung parenchyma shows congestion and edema.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1675"/>
            <a:ext cx="43529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5" y="188641"/>
            <a:ext cx="5432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3- Tuberculosis of the lung</a:t>
            </a:r>
            <a:endParaRPr lang="en-US" sz="32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764704"/>
            <a:ext cx="439248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LUNG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6696744" cy="4968552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676400" y="60960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900" dirty="0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692696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Epitheloid cells in </a:t>
            </a:r>
            <a:r>
              <a:rPr lang="en-US" sz="3200" dirty="0" err="1" smtClean="0"/>
              <a:t>Granuloma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2800" b="1" dirty="0" smtClean="0">
                <a:solidFill>
                  <a:srgbClr val="002060"/>
                </a:solidFill>
              </a:rPr>
              <a:t>AFB/</a:t>
            </a:r>
            <a:r>
              <a:rPr lang="en-US" sz="2800" b="1" dirty="0" err="1" smtClean="0">
                <a:solidFill>
                  <a:srgbClr val="002060"/>
                </a:solidFill>
              </a:rPr>
              <a:t>Ziel-Neilseon</a:t>
            </a:r>
            <a:r>
              <a:rPr lang="en-US" sz="2800" b="1" dirty="0" smtClean="0">
                <a:solidFill>
                  <a:srgbClr val="002060"/>
                </a:solidFill>
              </a:rPr>
              <a:t> stain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tubercles/</a:t>
            </a:r>
            <a:r>
              <a:rPr lang="en-US" dirty="0" err="1" smtClean="0"/>
              <a:t>granulomas</a:t>
            </a:r>
            <a:r>
              <a:rPr lang="en-US" dirty="0" smtClean="0"/>
              <a:t>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meddean.luc.edu/lumen/meded/Radio/curriculum/Mechanisms/Emphys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50345"/>
            <a:ext cx="5184576" cy="428291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4-Emphysema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Emphysema low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20000" cy="459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02224" y="620688"/>
            <a:ext cx="2339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 (LUNG)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Documents and Settings\Mr. Amer Shafie\Desktop\slides for practical classes\A 4       54\37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80921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85750" y="1668463"/>
            <a:ext cx="85010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Increase in the size of air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Decrease in number of air spaces and their walls are thinned.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Some of the alveolar septae are ruptured and the ruptured septa project with in air spaces on the form of spurs.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blood vessels show reactive thickening of their walls.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ibrary.med.utah.edu/WebPath/jpeg1/LUNG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836712"/>
            <a:ext cx="3009900" cy="45624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5301208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closer view of the lobar pneumonia demonstrates the distinct difference between the upper lobe and the consolidated lower lobe.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1-Lobar pneumonia</a:t>
            </a: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f/Bronchiectasis.jpg/220px-Bronchiectas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6672"/>
            <a:ext cx="3168352" cy="5012704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d/da/Bronchiectasis_.jpg/220px-Bronchiectasis_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04664"/>
            <a:ext cx="3168352" cy="52245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-Permanent</a:t>
            </a:r>
            <a:r>
              <a:rPr lang="en-US" sz="2000" baseline="0" dirty="0" smtClean="0"/>
              <a:t> dilatation of bronchi and bronchioles caused by destruction of muscle and elastic tissue resulting from or associated with chronic necrotizing infection</a:t>
            </a:r>
          </a:p>
          <a:p>
            <a:r>
              <a:rPr lang="en-US" sz="2000" dirty="0" smtClean="0"/>
              <a:t>-Markedly distended peripheral bronchi.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699792" y="0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5-Bronchiectasis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meddean.luc.edu/lumen/bbs/p/pulpathi/pulpath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643042" y="857232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928794" y="92867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572264" y="250030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00760" y="71435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agingpathways.health.wa.gov.au/includes/images/br_ect/bronchiectasis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16216" cy="4581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522949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of a dilated bronchi with florid acute on chronic inflammation of the bronchial wall and surrounding interstitial fibrosis.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64400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32040" y="1916832"/>
            <a:ext cx="4211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</a:t>
            </a:r>
            <a:r>
              <a:rPr lang="en-US" sz="2800" dirty="0" err="1" smtClean="0"/>
              <a:t>transection</a:t>
            </a:r>
            <a:r>
              <a:rPr lang="en-US" sz="2800" dirty="0" smtClean="0"/>
              <a:t> of lung showing a wedge shaped peripheral hemorrhagic infarction . A thrombus is seen in a major branch of pulmonary artery ( arrow head ) 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0032" y="764704"/>
            <a:ext cx="3421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6-Pulmonary </a:t>
            </a:r>
            <a:r>
              <a:rPr lang="en-US" sz="2800" dirty="0" smtClean="0">
                <a:solidFill>
                  <a:srgbClr val="FF0000"/>
                </a:solidFill>
              </a:rPr>
              <a:t>embolus and infarction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518457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56176" y="1340768"/>
            <a:ext cx="29878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classical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starting in a large bronchus centrally, with bronchial obstruction.</a:t>
            </a:r>
          </a:p>
          <a:p>
            <a:r>
              <a:rPr lang="en-US" sz="2800" dirty="0" err="1" smtClean="0"/>
              <a:t>Adenocarcinomas</a:t>
            </a:r>
            <a:r>
              <a:rPr lang="en-US" sz="2800" dirty="0" smtClean="0"/>
              <a:t> tend to be more </a:t>
            </a:r>
            <a:r>
              <a:rPr lang="en-US" sz="2800" dirty="0" smtClean="0"/>
              <a:t>peripheral and </a:t>
            </a:r>
            <a:r>
              <a:rPr lang="en-US" sz="2800" smtClean="0"/>
              <a:t>scar related. 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9592" y="332656"/>
            <a:ext cx="698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7-Squamous cell carcinoma of the lung</a:t>
            </a:r>
            <a:endParaRPr lang="en-U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Squamous</a:t>
            </a:r>
            <a:r>
              <a:rPr lang="en-US" dirty="0" smtClean="0">
                <a:solidFill>
                  <a:srgbClr val="FF0000"/>
                </a:solidFill>
              </a:rPr>
              <a:t> cell carcinoma of the lung</a:t>
            </a:r>
            <a:endParaRPr lang="en-US" dirty="0"/>
          </a:p>
        </p:txBody>
      </p:sp>
      <p:pic>
        <p:nvPicPr>
          <p:cNvPr id="7170" name="Picture 2" descr="C:\Documents and Settings\Mr. Amer Shafie\Desktop\slides for practical classes\A 4       54\38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4887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1/NEO0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17" r="6217"/>
          <a:stretch>
            <a:fillRect/>
          </a:stretch>
        </p:blipFill>
        <p:spPr bwMode="auto">
          <a:xfrm>
            <a:off x="683568" y="476672"/>
            <a:ext cx="7929618" cy="607223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47665" y="0"/>
            <a:ext cx="4839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Squamous</a:t>
            </a:r>
            <a:r>
              <a:rPr lang="en-US" sz="2400" dirty="0" smtClean="0">
                <a:solidFill>
                  <a:srgbClr val="FF0000"/>
                </a:solidFill>
              </a:rPr>
              <a:t> cell carcinoma of the lung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Mr. Amer Shafie\Desktop\slides for practical classes\A 4       54\38 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1997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Squamous cell carcinoma of the lung: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one small bronchus and tumour masses: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57188" y="1885950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smtClean="0">
                <a:latin typeface="Franklin Gothic Demi" pitchFamily="34" charset="0"/>
              </a:rPr>
              <a:t>consists of sheets </a:t>
            </a:r>
            <a:r>
              <a:rPr lang="en-US" sz="2800" dirty="0">
                <a:latin typeface="Franklin Gothic Demi" pitchFamily="34" charset="0"/>
              </a:rPr>
              <a:t>of moderately differentiated </a:t>
            </a:r>
            <a:r>
              <a:rPr lang="en-US" sz="2800" dirty="0" err="1">
                <a:latin typeface="Franklin Gothic Demi" pitchFamily="34" charset="0"/>
              </a:rPr>
              <a:t>squamous</a:t>
            </a:r>
            <a:r>
              <a:rPr lang="en-US" sz="2800" dirty="0">
                <a:latin typeface="Franklin Gothic Demi" pitchFamily="34" charset="0"/>
              </a:rPr>
              <a:t> cells with little connective tissue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Neoplastic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squamous</a:t>
            </a:r>
            <a:r>
              <a:rPr lang="en-US" sz="2800" dirty="0">
                <a:latin typeface="Franklin Gothic Demi" pitchFamily="34" charset="0"/>
              </a:rPr>
              <a:t> cells show pleomorphism, </a:t>
            </a:r>
            <a:r>
              <a:rPr lang="en-US" sz="2800" dirty="0" err="1">
                <a:latin typeface="Franklin Gothic Demi" pitchFamily="34" charset="0"/>
              </a:rPr>
              <a:t>hyperchromatism</a:t>
            </a:r>
            <a:r>
              <a:rPr lang="en-US" sz="2800" dirty="0">
                <a:latin typeface="Franklin Gothic Demi" pitchFamily="34" charset="0"/>
              </a:rPr>
              <a:t>, individual cell </a:t>
            </a:r>
            <a:r>
              <a:rPr lang="en-US" sz="2800" dirty="0" err="1">
                <a:latin typeface="Franklin Gothic Demi" pitchFamily="34" charset="0"/>
              </a:rPr>
              <a:t>keratinization</a:t>
            </a:r>
            <a:r>
              <a:rPr lang="en-US" sz="2800" dirty="0">
                <a:latin typeface="Franklin Gothic Demi" pitchFamily="34" charset="0"/>
              </a:rPr>
              <a:t>, mitoses and areas of necrosis.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Peribronchial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perivascular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lymphatics</a:t>
            </a:r>
            <a:r>
              <a:rPr lang="en-US" sz="2800" dirty="0">
                <a:latin typeface="Franklin Gothic Demi" pitchFamily="34" charset="0"/>
              </a:rPr>
              <a:t> are occluded by </a:t>
            </a: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850537"/>
            <a:ext cx="5082704" cy="600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9552" y="188641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8-Adenocarcinoma of the lung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.flickr.com/3458/3785988179_2207f4009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056784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424613" y="207963"/>
            <a:ext cx="194848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dirty="0" err="1"/>
              <a:t>Adenocarcinoma</a:t>
            </a:r>
            <a:endParaRPr lang="en-AU" sz="2000" dirty="0"/>
          </a:p>
          <a:p>
            <a:r>
              <a:rPr lang="en-AU" sz="2000" dirty="0"/>
              <a:t>and emphysema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Adenocarcinoma, microscopic</a:t>
            </a:r>
          </a:p>
        </p:txBody>
      </p:sp>
      <p:pic>
        <p:nvPicPr>
          <p:cNvPr id="5" name="Picture 4" descr="307D20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"/>
            <a:ext cx="905700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HO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Adenocarcinoma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6124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moderately differentiated malignant glands lined by </a:t>
            </a:r>
            <a:r>
              <a:rPr lang="en-US" sz="2000" dirty="0" err="1" smtClean="0"/>
              <a:t>pleomorphic</a:t>
            </a:r>
            <a:r>
              <a:rPr lang="en-US" sz="2000" dirty="0" smtClean="0"/>
              <a:t> and </a:t>
            </a:r>
            <a:r>
              <a:rPr lang="en-US" sz="2000" dirty="0" err="1" smtClean="0"/>
              <a:t>hyperchromatic</a:t>
            </a:r>
            <a:r>
              <a:rPr lang="en-US" sz="2000" dirty="0" smtClean="0"/>
              <a:t> malignant cells showing conspicuous nucleoli . Note the presence of tissue </a:t>
            </a:r>
            <a:r>
              <a:rPr lang="en-US" sz="2000" dirty="0" err="1" smtClean="0"/>
              <a:t>desmoplasia</a:t>
            </a:r>
            <a:r>
              <a:rPr lang="en-US" sz="2000" dirty="0" smtClean="0"/>
              <a:t> around the </a:t>
            </a:r>
            <a:r>
              <a:rPr lang="en-US" sz="2000" dirty="0" err="1" smtClean="0"/>
              <a:t>neoplastic</a:t>
            </a:r>
            <a:r>
              <a:rPr lang="en-US" sz="2000" dirty="0" smtClean="0"/>
              <a:t> glands 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B0F0"/>
                </a:solidFill>
              </a:rPr>
              <a:t>9-Small-cell carcinoma of the lung, microscopic</a:t>
            </a:r>
          </a:p>
        </p:txBody>
      </p:sp>
      <p:pic>
        <p:nvPicPr>
          <p:cNvPr id="4" name="Picture 3" descr="56116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2400" y="0"/>
            <a:ext cx="89153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O 26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39552" y="0"/>
            <a:ext cx="813690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Small cell 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558923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clusters of malignant cells which are small , round , </a:t>
            </a:r>
            <a:r>
              <a:rPr lang="en-US" sz="2000" dirty="0" err="1" smtClean="0"/>
              <a:t>ovale</a:t>
            </a:r>
            <a:r>
              <a:rPr lang="en-US" sz="2000" dirty="0" smtClean="0"/>
              <a:t> , or spindle shaped with prominent nuclear molding , finely granular nuclear chromatin (salt and pepper pattern ) , high mitotic count and focal necrosis 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60851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245100" y="2133600"/>
            <a:ext cx="3898900" cy="2232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10-Metastatic </a:t>
            </a:r>
            <a:r>
              <a:rPr lang="en-US" dirty="0" err="1" smtClean="0">
                <a:solidFill>
                  <a:srgbClr val="FF0000"/>
                </a:solidFill>
              </a:rPr>
              <a:t>tumours</a:t>
            </a:r>
            <a:r>
              <a:rPr lang="en-US" dirty="0" smtClean="0">
                <a:solidFill>
                  <a:srgbClr val="FF0000"/>
                </a:solidFill>
              </a:rPr>
              <a:t> of </a:t>
            </a:r>
            <a:r>
              <a:rPr lang="en-US" dirty="0" smtClean="0">
                <a:solidFill>
                  <a:srgbClr val="FF0000"/>
                </a:solidFill>
              </a:rPr>
              <a:t>the lung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LUNG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3611563" cy="54864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600200" y="58674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075240" cy="92211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Metastases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slides for practical classes\A 4       54\35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5929322" y="292893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8596" y="3929066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357686" y="185736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Lobar 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diffuse consolidation: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57188" y="2249488"/>
            <a:ext cx="82153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All the alveoli are filled with </a:t>
            </a:r>
            <a:r>
              <a:rPr lang="en-US" sz="2800" dirty="0" err="1">
                <a:latin typeface="Franklin Gothic Demi" pitchFamily="34" charset="0"/>
              </a:rPr>
              <a:t>fibrinous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exudate</a:t>
            </a:r>
            <a:r>
              <a:rPr lang="en-US" sz="2800" dirty="0">
                <a:latin typeface="Franklin Gothic Demi" pitchFamily="34" charset="0"/>
              </a:rPr>
              <a:t> containing fibrin threads, polymorphs, macrophages and red cells.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Alveolar walls are congested.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cute bronchopneum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104456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5301207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cut surface shows patchy lung  consolidation with firm white 3 – 6 mm patches involving the entire left lung.</a:t>
            </a:r>
            <a:br>
              <a:rPr lang="en-US" sz="2400" dirty="0" smtClean="0"/>
            </a:br>
            <a:r>
              <a:rPr lang="en-US" sz="2400" dirty="0" smtClean="0"/>
              <a:t>The lower lobe appears to be congested.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56406" y="3244334"/>
            <a:ext cx="22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2-Bronchopneumonia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88224" y="260648"/>
            <a:ext cx="2455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2-Bronchopneumonia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_OwoEg7Db_AE/TTAiDMInj4I/AAAAAAAABfY/oPbnb7uKJlI/s320/Bronchopneumonia%2B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60648"/>
            <a:ext cx="4392488" cy="626469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588224" y="260648"/>
            <a:ext cx="2231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Bronchopneumonia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Mr. Amer Shafie\Desktop\slides for practical classes\A 4       54\36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137" y="0"/>
            <a:ext cx="9185902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928662" y="178592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r. Amer Shafie\Desktop\slides for practical classes\A 4       54\36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214290"/>
            <a:ext cx="9144000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0" y="642918"/>
            <a:ext cx="1285884" cy="1359028"/>
          </a:xfrm>
          <a:prstGeom prst="curvedRightArrow">
            <a:avLst>
              <a:gd name="adj1" fmla="val 2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773</Words>
  <Application>Microsoft Office PowerPoint</Application>
  <PresentationFormat>On-screen Show (4:3)</PresentationFormat>
  <Paragraphs>114</Paragraphs>
  <Slides>36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Revision respiratory practical block</vt:lpstr>
      <vt:lpstr>1-Lobar pneumonia</vt:lpstr>
      <vt:lpstr>Slide 3</vt:lpstr>
      <vt:lpstr>Slide 4</vt:lpstr>
      <vt:lpstr>Lobar pneumonia: Section of the lung shows diffuse consolidation:</vt:lpstr>
      <vt:lpstr>Slide 6</vt:lpstr>
      <vt:lpstr>Slide 7</vt:lpstr>
      <vt:lpstr>Slide 8</vt:lpstr>
      <vt:lpstr>Slide 9</vt:lpstr>
      <vt:lpstr>Bronchopneumonia: Section of the lung shows foci of inflammatory consolidation surrounding bronchioles:</vt:lpstr>
      <vt:lpstr>Slide 11</vt:lpstr>
      <vt:lpstr>Tuberculous Granulomas</vt:lpstr>
      <vt:lpstr>Slide 13</vt:lpstr>
      <vt:lpstr>Slide 14</vt:lpstr>
      <vt:lpstr>Miliary tuberculosis of the lung : </vt:lpstr>
      <vt:lpstr>4-Emphysema</vt:lpstr>
      <vt:lpstr>Slide 17</vt:lpstr>
      <vt:lpstr>Slide 18</vt:lpstr>
      <vt:lpstr>Emphysema: Section of lung shows:</vt:lpstr>
      <vt:lpstr>Slide 20</vt:lpstr>
      <vt:lpstr>Slide 21</vt:lpstr>
      <vt:lpstr>Slide 22</vt:lpstr>
      <vt:lpstr>Slide 23</vt:lpstr>
      <vt:lpstr>Slide 24</vt:lpstr>
      <vt:lpstr>Squamous cell carcinoma of the lung</vt:lpstr>
      <vt:lpstr>Slide 26</vt:lpstr>
      <vt:lpstr>Slide 27</vt:lpstr>
      <vt:lpstr>Squamous cell carcinoma of the lung: Section of the lung shows one small bronchus and tumour masses: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Metastases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practical block</dc:title>
  <dc:creator>Mr. Amer Shafie</dc:creator>
  <cp:lastModifiedBy>Mr. Amer Shafie</cp:lastModifiedBy>
  <cp:revision>30</cp:revision>
  <dcterms:created xsi:type="dcterms:W3CDTF">2010-01-09T06:42:34Z</dcterms:created>
  <dcterms:modified xsi:type="dcterms:W3CDTF">2012-02-21T07:43:22Z</dcterms:modified>
</cp:coreProperties>
</file>