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5" r:id="rId10"/>
    <p:sldId id="266" r:id="rId11"/>
    <p:sldId id="264" r:id="rId12"/>
    <p:sldId id="267" r:id="rId13"/>
    <p:sldId id="268" r:id="rId14"/>
    <p:sldId id="270" r:id="rId15"/>
    <p:sldId id="273" r:id="rId16"/>
    <p:sldId id="269" r:id="rId17"/>
    <p:sldId id="272" r:id="rId18"/>
    <p:sldId id="274" r:id="rId19"/>
    <p:sldId id="275" r:id="rId20"/>
    <p:sldId id="271" r:id="rId2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E3F0B67-4C8F-4299-B6E6-7BD0F78EAAF6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6AEC5F-5104-4B35-8047-D1D6476B9983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AEC5F-5104-4B35-8047-D1D6476B9983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AEC5F-5104-4B35-8047-D1D6476B9983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AEC5F-5104-4B35-8047-D1D6476B9983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ar-S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92ABE6-A4B2-4F13-A229-4CD48BD31C61}" type="datetimeFigureOut">
              <a:rPr lang="ar-SA" smtClean="0"/>
              <a:pPr/>
              <a:t>13/03/1433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F2A926-756F-43CD-BAF6-BEC5EF4CCE7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r" rtl="1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rtl="1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r" rtl="1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r" rtl="1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r" rtl="1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r" rtl="1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r" rtl="1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r" rtl="1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Spirometer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</a:t>
            </a:r>
            <a:r>
              <a:rPr lang="en-US" dirty="0" err="1" smtClean="0"/>
              <a:t>Maha</a:t>
            </a:r>
            <a:r>
              <a:rPr lang="en-US" dirty="0" smtClean="0"/>
              <a:t> al-</a:t>
            </a:r>
            <a:r>
              <a:rPr lang="en-US" dirty="0" err="1" smtClean="0"/>
              <a:t>Enazy</a:t>
            </a:r>
            <a:endParaRPr lang="ar-SA" dirty="0"/>
          </a:p>
        </p:txBody>
      </p:sp>
      <p:pic>
        <p:nvPicPr>
          <p:cNvPr id="19458" name="Picture 2" descr="http://www.ganshorn.de/uploads/pics/spirometrie_k_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990600"/>
            <a:ext cx="3962400" cy="3276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3"/>
            <a:tile tx="0" ty="0" sx="100000" sy="100000" flip="none" algn="tl"/>
          </a:blip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dirty="0" smtClean="0"/>
              <a:t>Flow- Volume Loop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89566"/>
            <a:ext cx="3962400" cy="4887433"/>
          </a:xfrm>
          <a:blipFill>
            <a:blip r:embed="rId4"/>
            <a:tile tx="0" ty="0" sx="100000" sy="100000" flip="none" algn="tl"/>
          </a:blipFill>
          <a:ln w="762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 lnSpcReduction="10000"/>
          </a:bodyPr>
          <a:lstStyle/>
          <a:p>
            <a:pPr algn="l" rtl="0"/>
            <a:r>
              <a:rPr lang="en-US" sz="2400" b="1" dirty="0" smtClean="0"/>
              <a:t>Peak Expiratory Flow Rate (PEFR): </a:t>
            </a:r>
            <a:r>
              <a:rPr lang="en-US" sz="2400" dirty="0" smtClean="0"/>
              <a:t>Maximum of air flow achieved at the beginning of FVC or expiration maneuver. [ large airways]</a:t>
            </a:r>
          </a:p>
          <a:p>
            <a:pPr algn="l" rtl="0"/>
            <a:r>
              <a:rPr lang="en-US" sz="2400" b="1" dirty="0" smtClean="0"/>
              <a:t>Forced Expiratory Flow: FEF-25-75%: </a:t>
            </a:r>
            <a:r>
              <a:rPr lang="en-US" sz="2400" dirty="0" smtClean="0"/>
              <a:t>the average flow rate during the middle half of FVC [small airways].</a:t>
            </a:r>
          </a:p>
          <a:p>
            <a:pPr algn="l" rtl="0"/>
            <a:r>
              <a:rPr lang="en-US" sz="2400" b="1" dirty="0" smtClean="0"/>
              <a:t>FEF50% (MEF50%): </a:t>
            </a:r>
            <a:r>
              <a:rPr lang="en-US" sz="2400" dirty="0" smtClean="0"/>
              <a:t>Forced expiratory flow at 50% of FVC. (4-6L) </a:t>
            </a:r>
          </a:p>
          <a:p>
            <a:pPr algn="l" rtl="0"/>
            <a:endParaRPr lang="ar-SA" dirty="0"/>
          </a:p>
        </p:txBody>
      </p:sp>
      <p:pic>
        <p:nvPicPr>
          <p:cNvPr id="5" name="Content Placeholder 4" descr="clip_image006_0000a.jpg"/>
          <p:cNvPicPr>
            <a:picLocks noGrp="1" noChangeAspect="1"/>
          </p:cNvPicPr>
          <p:nvPr>
            <p:ph sz="quarter" idx="2"/>
          </p:nvPr>
        </p:nvPicPr>
        <p:blipFill>
          <a:blip r:embed="rId5"/>
          <a:stretch>
            <a:fillRect/>
          </a:stretch>
        </p:blipFill>
        <p:spPr>
          <a:xfrm>
            <a:off x="4343400" y="1600200"/>
            <a:ext cx="48006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Results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l" rtl="0"/>
            <a:r>
              <a:rPr lang="en-US" dirty="0" smtClean="0"/>
              <a:t>Measurements are typically reported as absolute flows and volumes and as percentages of predicted values using data derived from a large population of people with normal lung function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Variables used to predict normal values include age, sex, ethnicity and height.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Patho</a:t>
            </a:r>
            <a:r>
              <a:rPr lang="en-US" dirty="0" smtClean="0"/>
              <a:t>-physiology: Lung Diseases 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SA" dirty="0"/>
          </a:p>
        </p:txBody>
      </p:sp>
      <p:sp>
        <p:nvSpPr>
          <p:cNvPr id="4" name="Oval 3"/>
          <p:cNvSpPr/>
          <p:nvPr/>
        </p:nvSpPr>
        <p:spPr>
          <a:xfrm>
            <a:off x="685800" y="1600200"/>
            <a:ext cx="3352800" cy="32004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Obstructive Lung Disease </a:t>
            </a:r>
            <a:endParaRPr lang="ar-SA" sz="3600" b="1" dirty="0"/>
          </a:p>
        </p:txBody>
      </p:sp>
      <p:sp>
        <p:nvSpPr>
          <p:cNvPr id="5" name="Oval 4"/>
          <p:cNvSpPr/>
          <p:nvPr/>
        </p:nvSpPr>
        <p:spPr>
          <a:xfrm>
            <a:off x="5334000" y="1676400"/>
            <a:ext cx="3276600" cy="3048000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b="1" dirty="0" smtClean="0"/>
              <a:t>Restrictive Lung Disease 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Obstructive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Difficulty exhaling all the air from the lungs due to :damage to the lungs or narrowing of the airways inside the lungs, exhaled air comes out more slowly than normal. At the end of a full exhalation, an abnormally high amount of air may still linger in the lungs.</a:t>
            </a:r>
          </a:p>
          <a:p>
            <a:pPr algn="l" rtl="0"/>
            <a:r>
              <a:rPr lang="en-US" dirty="0" smtClean="0"/>
              <a:t>Asthma, COPD, Emphysema, cystic fibrosis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Obstructive on Graphs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810000"/>
          </a:xfrm>
        </p:spPr>
        <p:txBody>
          <a:bodyPr/>
          <a:lstStyle/>
          <a:p>
            <a:pPr algn="l" rtl="0"/>
            <a:r>
              <a:rPr lang="en-US" dirty="0" err="1" smtClean="0"/>
              <a:t>Inspiratory</a:t>
            </a:r>
            <a:r>
              <a:rPr lang="en-US" dirty="0" smtClean="0"/>
              <a:t> loop is normal</a:t>
            </a:r>
          </a:p>
          <a:p>
            <a:pPr algn="l" rtl="0"/>
            <a:r>
              <a:rPr lang="en-US" dirty="0" smtClean="0"/>
              <a:t>Muscle independent part of the expiratory loop= concave.</a:t>
            </a:r>
          </a:p>
          <a:p>
            <a:pPr algn="l" rtl="0"/>
            <a:r>
              <a:rPr lang="en-US" dirty="0" smtClean="0"/>
              <a:t>PEFR     or        </a:t>
            </a:r>
          </a:p>
          <a:p>
            <a:pPr algn="l" rtl="0"/>
            <a:r>
              <a:rPr lang="en-US" dirty="0" smtClean="0"/>
              <a:t>MEF50% 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FEV1         (increased airway resistance)</a:t>
            </a:r>
          </a:p>
          <a:p>
            <a:pPr algn="l" rtl="0"/>
            <a:r>
              <a:rPr lang="en-US" dirty="0" smtClean="0"/>
              <a:t>FVC      or         (premature closure of airway in expiration)</a:t>
            </a:r>
          </a:p>
          <a:p>
            <a:pPr algn="l" rtl="0"/>
            <a:r>
              <a:rPr lang="en-US" dirty="0" smtClean="0"/>
              <a:t>FEV1/FVC     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Flow Volume Loop</a:t>
            </a:r>
            <a:endParaRPr lang="ar-S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Volume- Time Curve </a:t>
            </a:r>
            <a:endParaRPr lang="ar-SA" sz="2800" dirty="0"/>
          </a:p>
        </p:txBody>
      </p:sp>
      <p:sp>
        <p:nvSpPr>
          <p:cNvPr id="9" name="Down Arrow 8"/>
          <p:cNvSpPr/>
          <p:nvPr/>
        </p:nvSpPr>
        <p:spPr>
          <a:xfrm>
            <a:off x="18288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Equal 9"/>
          <p:cNvSpPr/>
          <p:nvPr/>
        </p:nvSpPr>
        <p:spPr>
          <a:xfrm>
            <a:off x="2590800" y="4953000"/>
            <a:ext cx="7620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590800" y="5486400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Down Arrow 11"/>
          <p:cNvSpPr/>
          <p:nvPr/>
        </p:nvSpPr>
        <p:spPr>
          <a:xfrm>
            <a:off x="6019800" y="25146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Down Arrow 13"/>
          <p:cNvSpPr/>
          <p:nvPr/>
        </p:nvSpPr>
        <p:spPr>
          <a:xfrm>
            <a:off x="6400800" y="25146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Down Arrow 14"/>
          <p:cNvSpPr/>
          <p:nvPr/>
        </p:nvSpPr>
        <p:spPr>
          <a:xfrm>
            <a:off x="5943600" y="35052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Equal 15"/>
          <p:cNvSpPr/>
          <p:nvPr/>
        </p:nvSpPr>
        <p:spPr>
          <a:xfrm>
            <a:off x="7010400" y="3505200"/>
            <a:ext cx="6096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7" name="Down Arrow 16"/>
          <p:cNvSpPr/>
          <p:nvPr/>
        </p:nvSpPr>
        <p:spPr>
          <a:xfrm>
            <a:off x="6858000" y="4953000"/>
            <a:ext cx="3048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741196-fig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81000" y="1524000"/>
            <a:ext cx="8382000" cy="4876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Restrictive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cannot fully fill their lungs with air. Their lungs are </a:t>
            </a:r>
            <a:r>
              <a:rPr lang="en-US" i="1" dirty="0" smtClean="0"/>
              <a:t>restricted</a:t>
            </a:r>
            <a:r>
              <a:rPr lang="en-US" dirty="0" smtClean="0"/>
              <a:t> from fully expanding. Decreased lung compliance. </a:t>
            </a:r>
          </a:p>
          <a:p>
            <a:pPr algn="l" rtl="0"/>
            <a:r>
              <a:rPr lang="en-US" dirty="0" smtClean="0"/>
              <a:t>Caused by stiffness in the lungs themselves. In other cases, stiffness of the chest wall, weak muscles, or damaged nerves may cause the restriction in lung expansion.</a:t>
            </a:r>
          </a:p>
          <a:p>
            <a:pPr algn="l" rtl="0"/>
            <a:r>
              <a:rPr lang="en-US" dirty="0" smtClean="0"/>
              <a:t>Interstitial lung disease, Obesity, Neuromuscular diseases. 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/>
          <a:lstStyle/>
          <a:p>
            <a:r>
              <a:rPr lang="en-US" dirty="0" smtClean="0"/>
              <a:t>Restrictive on the Graphs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Miniature loop</a:t>
            </a:r>
            <a:endParaRPr lang="ar-SA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algn="l" rtl="0"/>
            <a:r>
              <a:rPr lang="en-US" dirty="0" smtClean="0"/>
              <a:t>FEV1</a:t>
            </a:r>
          </a:p>
          <a:p>
            <a:pPr algn="l" rtl="0"/>
            <a:r>
              <a:rPr lang="en-US" dirty="0" smtClean="0"/>
              <a:t>FVC</a:t>
            </a:r>
          </a:p>
          <a:p>
            <a:pPr algn="l" rtl="0"/>
            <a:r>
              <a:rPr lang="en-US" dirty="0" smtClean="0"/>
              <a:t>FEV1/FVC        or    </a:t>
            </a:r>
            <a:endParaRPr lang="ar-S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Flow- Volume Loop</a:t>
            </a:r>
            <a:endParaRPr lang="ar-S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Volume- Time Curve </a:t>
            </a:r>
            <a:endParaRPr lang="ar-SA" sz="2800" dirty="0"/>
          </a:p>
        </p:txBody>
      </p:sp>
      <p:sp>
        <p:nvSpPr>
          <p:cNvPr id="7" name="Down Arrow 6"/>
          <p:cNvSpPr/>
          <p:nvPr/>
        </p:nvSpPr>
        <p:spPr>
          <a:xfrm>
            <a:off x="6172200" y="2514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Down Arrow 7"/>
          <p:cNvSpPr/>
          <p:nvPr/>
        </p:nvSpPr>
        <p:spPr>
          <a:xfrm>
            <a:off x="6477000" y="25146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6172200" y="3124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6553200" y="3124200"/>
            <a:ext cx="2286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Equal 10"/>
          <p:cNvSpPr/>
          <p:nvPr/>
        </p:nvSpPr>
        <p:spPr>
          <a:xfrm>
            <a:off x="7010400" y="3657600"/>
            <a:ext cx="457200" cy="228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8001000" y="3505200"/>
            <a:ext cx="228600" cy="457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estrictiv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1905000"/>
            <a:ext cx="4876800" cy="3810000"/>
          </a:xfrm>
        </p:spPr>
      </p:pic>
      <p:pic>
        <p:nvPicPr>
          <p:cNvPr id="6" name="Content Placeholder 5" descr="RestrictVentCurves.gif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495800" y="2209800"/>
            <a:ext cx="4495800" cy="2971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/>
          <a:lstStyle/>
          <a:p>
            <a:pPr algn="ctr"/>
            <a:r>
              <a:rPr lang="en-US" dirty="0" smtClean="0"/>
              <a:t>Restrictive VS. Obstructive</a:t>
            </a:r>
            <a:endParaRPr lang="ar-SA" dirty="0"/>
          </a:p>
        </p:txBody>
      </p:sp>
      <p:pic>
        <p:nvPicPr>
          <p:cNvPr id="5" name="Content Placeholder 4" descr="afp20040301p1107-f3.gi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81000" y="1589088"/>
            <a:ext cx="3962400" cy="4887912"/>
          </a:xfrm>
        </p:spPr>
      </p:pic>
      <p:pic>
        <p:nvPicPr>
          <p:cNvPr id="6" name="Content Placeholder 5" descr="flow_volume.gif"/>
          <p:cNvPicPr>
            <a:picLocks noGrp="1" noChangeAspect="1"/>
          </p:cNvPicPr>
          <p:nvPr>
            <p:ph sz="quarter" idx="2"/>
          </p:nvPr>
        </p:nvPicPr>
        <p:blipFill>
          <a:blip r:embed="rId4"/>
          <a:stretch>
            <a:fillRect/>
          </a:stretch>
        </p:blipFill>
        <p:spPr>
          <a:xfrm>
            <a:off x="4343400" y="2057400"/>
            <a:ext cx="46482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Objectives </a:t>
            </a:r>
            <a:endParaRPr lang="ar-SA" dirty="0"/>
          </a:p>
        </p:txBody>
      </p:sp>
      <p:pic>
        <p:nvPicPr>
          <p:cNvPr id="4" name="Content Placeholder 3" descr="goa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019800" y="1905000"/>
            <a:ext cx="2857500" cy="2857500"/>
          </a:xfrm>
        </p:spPr>
      </p:pic>
      <p:sp>
        <p:nvSpPr>
          <p:cNvPr id="5" name="Rounded Rectangle 4"/>
          <p:cNvSpPr/>
          <p:nvPr/>
        </p:nvSpPr>
        <p:spPr>
          <a:xfrm>
            <a:off x="533400" y="1905000"/>
            <a:ext cx="472440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To understand the different measurements of lung volume</a:t>
            </a:r>
            <a:endParaRPr lang="ar-SA" sz="24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3276600"/>
            <a:ext cx="4800600" cy="838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To  learn how </a:t>
            </a:r>
            <a:r>
              <a:rPr lang="en-US" sz="2400" b="1" dirty="0" err="1" smtClean="0"/>
              <a:t>spirometer</a:t>
            </a:r>
            <a:r>
              <a:rPr lang="en-US" sz="2400" b="1" dirty="0" smtClean="0"/>
              <a:t> works and the different graphs it produces</a:t>
            </a:r>
            <a:endParaRPr lang="ar-SA" sz="24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33400" y="4495800"/>
            <a:ext cx="4876800" cy="9144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400" b="1" dirty="0" smtClean="0"/>
              <a:t>To diagnose lung diseases using the </a:t>
            </a:r>
            <a:r>
              <a:rPr lang="en-US" sz="2400" b="1" dirty="0" err="1" smtClean="0"/>
              <a:t>spirometer</a:t>
            </a:r>
            <a:r>
              <a:rPr lang="en-US" sz="2400" b="1" dirty="0" smtClean="0"/>
              <a:t> graphs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ristmas-thank-you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31975" y="1947862"/>
            <a:ext cx="5715000" cy="3800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Dynamic </a:t>
            </a:r>
            <a:r>
              <a:rPr lang="en-US" dirty="0" err="1" smtClean="0"/>
              <a:t>Spirometer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581400" cy="4191000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sz="2800" b="1" dirty="0" smtClean="0"/>
              <a:t>It measures the flow and volume of air moving in and out of the lungs. </a:t>
            </a:r>
          </a:p>
          <a:p>
            <a:endParaRPr lang="en-US" sz="2800" b="1" dirty="0" smtClean="0"/>
          </a:p>
          <a:p>
            <a:pPr algn="l" rtl="0"/>
            <a:r>
              <a:rPr lang="en-US" sz="2800" b="1" dirty="0" smtClean="0"/>
              <a:t>It is the most basic and frequently performed test of pulmonary (lung) function.</a:t>
            </a:r>
          </a:p>
        </p:txBody>
      </p:sp>
      <p:pic>
        <p:nvPicPr>
          <p:cNvPr id="5" name="Content Placeholder 4" descr="52892-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724400" y="1752600"/>
            <a:ext cx="3784600" cy="2838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Why Dynamic?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/>
              <a:t>It measures the rate at which the lung</a:t>
            </a:r>
          </a:p>
          <a:p>
            <a:pPr algn="l" rtl="0">
              <a:buNone/>
            </a:pPr>
            <a:r>
              <a:rPr lang="en-US" b="1" dirty="0" smtClean="0"/>
              <a:t>changes volume during forced breathing maneuvers.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Importance of Dynamic </a:t>
            </a:r>
            <a:r>
              <a:rPr lang="en-US" dirty="0" err="1" smtClean="0"/>
              <a:t>Spirometer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352800" cy="4648200"/>
          </a:xfrm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Helps in the diagnosis of pulmonary diseases.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Follow disease progression.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800" b="1" dirty="0" smtClean="0"/>
              <a:t> Determine strength and function of the chest.</a:t>
            </a:r>
            <a:endParaRPr lang="ar-SA" sz="2800" b="1" dirty="0"/>
          </a:p>
        </p:txBody>
      </p:sp>
      <p:pic>
        <p:nvPicPr>
          <p:cNvPr id="5" name="Content Placeholder 4" descr="ar120283325581063.gif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5043487" y="1905000"/>
            <a:ext cx="2790825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How is the test performed?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b="1" u="sng" dirty="0" smtClean="0"/>
              <a:t>Equipment:</a:t>
            </a:r>
          </a:p>
          <a:p>
            <a:pPr marL="514350" indent="-514350" algn="l" rtl="0">
              <a:buAutoNum type="arabicPeriod"/>
            </a:pPr>
            <a:r>
              <a:rPr lang="en-US" dirty="0" err="1" smtClean="0"/>
              <a:t>Spirometer</a:t>
            </a:r>
            <a:endParaRPr lang="en-US" dirty="0" smtClean="0"/>
          </a:p>
          <a:p>
            <a:pPr marL="514350" indent="-514350" algn="l" rtl="0">
              <a:buAutoNum type="arabicPeriod"/>
            </a:pPr>
            <a:r>
              <a:rPr lang="en-US" dirty="0" smtClean="0"/>
              <a:t>Nose Clips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Disposable mouth piece</a:t>
            </a:r>
          </a:p>
          <a:p>
            <a:pPr marL="514350" indent="-514350" algn="l" rtl="0">
              <a:buNone/>
            </a:pPr>
            <a:endParaRPr lang="en-US" dirty="0" smtClean="0"/>
          </a:p>
          <a:p>
            <a:pPr marL="514350" indent="-514350" algn="l" rtl="0">
              <a:buNone/>
            </a:pPr>
            <a:r>
              <a:rPr lang="en-US" b="1" u="sng" dirty="0" smtClean="0"/>
              <a:t>Method: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Enter subject data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Apply Nose clips </a:t>
            </a:r>
          </a:p>
          <a:p>
            <a:pPr marL="514350" indent="-514350" algn="l" rtl="0">
              <a:buAutoNum type="arabicPeriod"/>
            </a:pPr>
            <a:r>
              <a:rPr lang="en-US" dirty="0" smtClean="0"/>
              <a:t>Perform the test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4267200" cy="4963634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l" rtl="0">
              <a:buNone/>
            </a:pPr>
            <a:r>
              <a:rPr lang="en-US" b="1" dirty="0" smtClean="0"/>
              <a:t>Make a tight seal around</a:t>
            </a:r>
          </a:p>
          <a:p>
            <a:pPr algn="l" rtl="0">
              <a:buNone/>
            </a:pPr>
            <a:r>
              <a:rPr lang="en-US" b="1" dirty="0" smtClean="0"/>
              <a:t>the mouthpiece.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Ask subject to inhale</a:t>
            </a:r>
          </a:p>
          <a:p>
            <a:pPr algn="l" rtl="0">
              <a:buNone/>
            </a:pPr>
            <a:r>
              <a:rPr lang="en-US" b="1" dirty="0" smtClean="0"/>
              <a:t>deeply.</a:t>
            </a:r>
          </a:p>
          <a:p>
            <a:pPr algn="l" rtl="0">
              <a:buNone/>
            </a:pP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Then ask the subject to</a:t>
            </a:r>
          </a:p>
          <a:p>
            <a:pPr algn="l" rtl="0">
              <a:buNone/>
            </a:pPr>
            <a:r>
              <a:rPr lang="en-US" b="1" dirty="0" smtClean="0"/>
              <a:t>exhale as strong and as</a:t>
            </a:r>
          </a:p>
          <a:p>
            <a:pPr algn="l" rtl="0">
              <a:buNone/>
            </a:pPr>
            <a:r>
              <a:rPr lang="en-US" b="1" dirty="0" smtClean="0"/>
              <a:t>fast as possible.</a:t>
            </a:r>
            <a:endParaRPr lang="ar-SA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105400" y="2133600"/>
            <a:ext cx="3581400" cy="381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Results Obtained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2362199"/>
            <a:ext cx="3886200" cy="3581401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Flow- Volume Curve</a:t>
            </a:r>
          </a:p>
          <a:p>
            <a:endParaRPr lang="en-US" sz="2800" b="1" dirty="0" smtClean="0"/>
          </a:p>
          <a:p>
            <a:endParaRPr lang="ar-SA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Volume-Time Curve (Forced Expiratory Curve)</a:t>
            </a:r>
            <a:endParaRPr lang="ar-SA" sz="2800" b="1" dirty="0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89088"/>
            <a:ext cx="3810000" cy="496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7620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38100" dist="30000" dir="540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Measures of Volume- Time Curve :</a:t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2971800" cy="4963633"/>
          </a:xfrm>
          <a:blipFill>
            <a:blip r:embed="rId2"/>
            <a:tile tx="0" ty="0" sx="100000" sy="100000" flip="none" algn="tl"/>
          </a:blipFill>
          <a:ln w="5715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b="1" dirty="0" smtClean="0"/>
              <a:t>FEV1=the volume of</a:t>
            </a:r>
          </a:p>
          <a:p>
            <a:pPr algn="l" rtl="0">
              <a:buNone/>
            </a:pPr>
            <a:r>
              <a:rPr lang="en-US" b="1" dirty="0" smtClean="0"/>
              <a:t>air exhaled in the 1</a:t>
            </a:r>
            <a:r>
              <a:rPr lang="en-US" b="1" baseline="30000" dirty="0" smtClean="0"/>
              <a:t>st</a:t>
            </a:r>
            <a:r>
              <a:rPr lang="en-US" b="1" dirty="0" smtClean="0"/>
              <a:t> second. (about 4.2 L. </a:t>
            </a:r>
            <a:r>
              <a:rPr lang="en-US" dirty="0" smtClean="0"/>
              <a:t>Values of between 80% and 120% of the average value are considered normal)</a:t>
            </a:r>
            <a:endParaRPr lang="en-US" b="1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FVC= </a:t>
            </a:r>
            <a:r>
              <a:rPr lang="en-US" b="1" dirty="0" smtClean="0"/>
              <a:t>About 5L (FEV1 is 84% of FVC)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b="1" dirty="0" smtClean="0"/>
              <a:t>FEV1/FVC ratio=</a:t>
            </a:r>
          </a:p>
          <a:p>
            <a:pPr algn="l" rtl="0">
              <a:buNone/>
            </a:pPr>
            <a:r>
              <a:rPr lang="en-US" b="1" dirty="0" smtClean="0"/>
              <a:t>normally ≈ 80% or a bit higher. </a:t>
            </a:r>
            <a:endParaRPr lang="ar-SA" dirty="0"/>
          </a:p>
        </p:txBody>
      </p:sp>
      <p:pic>
        <p:nvPicPr>
          <p:cNvPr id="5" name="Content Placeholder 4" descr="volume-time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3733800" y="2057400"/>
            <a:ext cx="5181600" cy="3657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257</TotalTime>
  <Words>554</Words>
  <Application>Microsoft Office PowerPoint</Application>
  <PresentationFormat>On-screen Show (4:3)</PresentationFormat>
  <Paragraphs>90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Dynamic Spirometer</vt:lpstr>
      <vt:lpstr>Objectives </vt:lpstr>
      <vt:lpstr>Dynamic Spirometer</vt:lpstr>
      <vt:lpstr>Why Dynamic? </vt:lpstr>
      <vt:lpstr>Importance of Dynamic Spirometer</vt:lpstr>
      <vt:lpstr>How is the test performed? </vt:lpstr>
      <vt:lpstr>Slide 7</vt:lpstr>
      <vt:lpstr>Results Obtained</vt:lpstr>
      <vt:lpstr>Measures of Volume- Time Curve : </vt:lpstr>
      <vt:lpstr>Flow- Volume Loop</vt:lpstr>
      <vt:lpstr>Results</vt:lpstr>
      <vt:lpstr>Patho-physiology: Lung Diseases  </vt:lpstr>
      <vt:lpstr>Obstructive </vt:lpstr>
      <vt:lpstr>Obstructive on Graphs</vt:lpstr>
      <vt:lpstr>Slide 15</vt:lpstr>
      <vt:lpstr>Restrictive </vt:lpstr>
      <vt:lpstr>Restrictive on the Graphs</vt:lpstr>
      <vt:lpstr>Slide 18</vt:lpstr>
      <vt:lpstr>Restrictive VS. Obstructive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Spirometer</dc:title>
  <dc:creator>sony</dc:creator>
  <cp:lastModifiedBy>ksupy</cp:lastModifiedBy>
  <cp:revision>39</cp:revision>
  <dcterms:created xsi:type="dcterms:W3CDTF">2012-02-05T00:20:17Z</dcterms:created>
  <dcterms:modified xsi:type="dcterms:W3CDTF">2012-02-05T07:30:35Z</dcterms:modified>
</cp:coreProperties>
</file>