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1.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media/audio2.bin" ContentType="audio/unknown"/>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audio3.bin" ContentType="audio/unknown"/>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audio4.bin" ContentType="audio/unknown"/>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50"/>
  </p:notesMasterIdLst>
  <p:sldIdLst>
    <p:sldId id="289" r:id="rId2"/>
    <p:sldId id="291" r:id="rId3"/>
    <p:sldId id="333" r:id="rId4"/>
    <p:sldId id="314" r:id="rId5"/>
    <p:sldId id="315" r:id="rId6"/>
    <p:sldId id="331" r:id="rId7"/>
    <p:sldId id="332" r:id="rId8"/>
    <p:sldId id="334" r:id="rId9"/>
    <p:sldId id="319" r:id="rId10"/>
    <p:sldId id="308" r:id="rId11"/>
    <p:sldId id="316" r:id="rId12"/>
    <p:sldId id="317" r:id="rId13"/>
    <p:sldId id="318" r:id="rId14"/>
    <p:sldId id="307" r:id="rId15"/>
    <p:sldId id="309" r:id="rId16"/>
    <p:sldId id="335" r:id="rId17"/>
    <p:sldId id="305" r:id="rId18"/>
    <p:sldId id="294" r:id="rId19"/>
    <p:sldId id="296" r:id="rId20"/>
    <p:sldId id="313" r:id="rId21"/>
    <p:sldId id="297" r:id="rId22"/>
    <p:sldId id="302" r:id="rId23"/>
    <p:sldId id="299" r:id="rId24"/>
    <p:sldId id="300" r:id="rId25"/>
    <p:sldId id="301" r:id="rId26"/>
    <p:sldId id="260" r:id="rId27"/>
    <p:sldId id="303" r:id="rId28"/>
    <p:sldId id="266" r:id="rId29"/>
    <p:sldId id="273" r:id="rId30"/>
    <p:sldId id="264" r:id="rId31"/>
    <p:sldId id="272" r:id="rId32"/>
    <p:sldId id="304" r:id="rId33"/>
    <p:sldId id="278" r:id="rId34"/>
    <p:sldId id="311" r:id="rId35"/>
    <p:sldId id="330" r:id="rId36"/>
    <p:sldId id="328" r:id="rId37"/>
    <p:sldId id="329" r:id="rId38"/>
    <p:sldId id="336" r:id="rId39"/>
    <p:sldId id="320" r:id="rId40"/>
    <p:sldId id="337" r:id="rId41"/>
    <p:sldId id="321" r:id="rId42"/>
    <p:sldId id="323" r:id="rId43"/>
    <p:sldId id="325" r:id="rId44"/>
    <p:sldId id="327" r:id="rId45"/>
    <p:sldId id="324" r:id="rId46"/>
    <p:sldId id="286" r:id="rId47"/>
    <p:sldId id="338" r:id="rId48"/>
    <p:sldId id="290" r:id="rId49"/>
  </p:sldIdLst>
  <p:sldSz cx="9144000" cy="6858000" type="screen4x3"/>
  <p:notesSz cx="6858000" cy="9144000"/>
  <p:defaultTextStyle>
    <a:defPPr>
      <a:defRPr lang="en-US"/>
    </a:defPPr>
    <a:lvl1pPr algn="l" rtl="0" fontAlgn="base">
      <a:spcBef>
        <a:spcPct val="0"/>
      </a:spcBef>
      <a:spcAft>
        <a:spcPct val="0"/>
      </a:spcAft>
      <a:defRPr sz="4000" i="1" u="sng"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4000" i="1" u="sng"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4000" i="1" u="sng"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4000" i="1" u="sng"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4000" i="1" u="sng" kern="1200">
        <a:solidFill>
          <a:schemeClr val="tx1"/>
        </a:solidFill>
        <a:latin typeface="Times New Roman" charset="0"/>
        <a:ea typeface="ＭＳ Ｐゴシック" charset="0"/>
        <a:cs typeface="+mn-cs"/>
      </a:defRPr>
    </a:lvl5pPr>
    <a:lvl6pPr marL="2286000" algn="l" defTabSz="457200" rtl="0" eaLnBrk="1" latinLnBrk="0" hangingPunct="1">
      <a:defRPr sz="4000" i="1" u="sng" kern="1200">
        <a:solidFill>
          <a:schemeClr val="tx1"/>
        </a:solidFill>
        <a:latin typeface="Times New Roman" charset="0"/>
        <a:ea typeface="ＭＳ Ｐゴシック" charset="0"/>
        <a:cs typeface="+mn-cs"/>
      </a:defRPr>
    </a:lvl6pPr>
    <a:lvl7pPr marL="2743200" algn="l" defTabSz="457200" rtl="0" eaLnBrk="1" latinLnBrk="0" hangingPunct="1">
      <a:defRPr sz="4000" i="1" u="sng" kern="1200">
        <a:solidFill>
          <a:schemeClr val="tx1"/>
        </a:solidFill>
        <a:latin typeface="Times New Roman" charset="0"/>
        <a:ea typeface="ＭＳ Ｐゴシック" charset="0"/>
        <a:cs typeface="+mn-cs"/>
      </a:defRPr>
    </a:lvl7pPr>
    <a:lvl8pPr marL="3200400" algn="l" defTabSz="457200" rtl="0" eaLnBrk="1" latinLnBrk="0" hangingPunct="1">
      <a:defRPr sz="4000" i="1" u="sng" kern="1200">
        <a:solidFill>
          <a:schemeClr val="tx1"/>
        </a:solidFill>
        <a:latin typeface="Times New Roman" charset="0"/>
        <a:ea typeface="ＭＳ Ｐゴシック" charset="0"/>
        <a:cs typeface="+mn-cs"/>
      </a:defRPr>
    </a:lvl8pPr>
    <a:lvl9pPr marL="3657600" algn="l" defTabSz="457200" rtl="0" eaLnBrk="1" latinLnBrk="0" hangingPunct="1">
      <a:defRPr sz="4000" i="1" u="sng"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999FF"/>
    <a:srgbClr val="CC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842" autoAdjust="0"/>
    <p:restoredTop sz="94764" autoAdjust="0"/>
  </p:normalViewPr>
  <p:slideViewPr>
    <p:cSldViewPr>
      <p:cViewPr>
        <p:scale>
          <a:sx n="66" d="100"/>
          <a:sy n="66" d="100"/>
        </p:scale>
        <p:origin x="-2472"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u="none">
                <a:latin typeface="Times New Roman" pitchFamily="18" charset="0"/>
                <a:ea typeface="+mn-ea"/>
              </a:defRPr>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u="none">
                <a:latin typeface="Times New Roman" pitchFamily="18" charset="0"/>
                <a:ea typeface="+mn-ea"/>
              </a:defRPr>
            </a:lvl1pPr>
          </a:lstStyle>
          <a:p>
            <a:pPr>
              <a:defRPr/>
            </a:pPr>
            <a:endParaRPr lang="en-US"/>
          </a:p>
        </p:txBody>
      </p:sp>
      <p:sp>
        <p:nvSpPr>
          <p:cNvPr id="5222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u="none">
                <a:latin typeface="Times New Roman" pitchFamily="18" charset="0"/>
                <a:ea typeface="+mn-ea"/>
              </a:defRPr>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u="none">
                <a:cs typeface="Times New Roman" charset="0"/>
              </a:defRPr>
            </a:lvl1pPr>
          </a:lstStyle>
          <a:p>
            <a:fld id="{E0B03444-3A90-DC44-B6E5-3CDCD5F27457}" type="slidenum">
              <a:rPr lang="ar-sa"/>
              <a:pPr/>
              <a:t>‹#›</a:t>
            </a:fld>
            <a:endParaRPr lang="en-US"/>
          </a:p>
        </p:txBody>
      </p:sp>
    </p:spTree>
    <p:extLst>
      <p:ext uri="{BB962C8B-B14F-4D97-AF65-F5344CB8AC3E}">
        <p14:creationId xmlns:p14="http://schemas.microsoft.com/office/powerpoint/2010/main" val="3533301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0071974F-71F7-F043-B1FA-260C62475D91}" type="slidenum">
              <a:rPr lang="ar-sa" sz="1200" i="0" u="none"/>
              <a:pPr eaLnBrk="1" hangingPunct="1"/>
              <a:t>1</a:t>
            </a:fld>
            <a:endParaRPr lang="en-US" sz="1200" i="0" u="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812DF455-943F-C246-B83D-29B8AA9847E5}" type="slidenum">
              <a:rPr lang="ar-sa" sz="1200" i="0" u="none"/>
              <a:pPr eaLnBrk="1" hangingPunct="1"/>
              <a:t>10</a:t>
            </a:fld>
            <a:endParaRPr lang="en-US" sz="1200" i="0" u="none"/>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500">
                <a:latin typeface="Times New Roman" charset="0"/>
              </a:rPr>
              <a:t>There are over 4,000 chemicals in cigarette smoke. These chemicals irritate the throat and cause cancer, lung and heart disease. Chemicals are added to: </a:t>
            </a:r>
            <a:br>
              <a:rPr lang="en-US" sz="500">
                <a:latin typeface="Times New Roman" charset="0"/>
              </a:rPr>
            </a:br>
            <a:r>
              <a:rPr lang="en-US" sz="500">
                <a:latin typeface="Times New Roman" charset="0"/>
              </a:rPr>
              <a:t>Make tobacco burn smoothly; Make the paper burn evenly</a:t>
            </a:r>
            <a:br>
              <a:rPr lang="en-US" sz="500">
                <a:latin typeface="Times New Roman" charset="0"/>
              </a:rPr>
            </a:br>
            <a:r>
              <a:rPr lang="en-US" sz="500">
                <a:latin typeface="Times New Roman" charset="0"/>
              </a:rPr>
              <a:t>Enhance the flavor; Boost the nicotine (ammonia); Kill the tobacco slugs</a:t>
            </a:r>
            <a:br>
              <a:rPr lang="en-US" sz="500">
                <a:latin typeface="Times New Roman" charset="0"/>
              </a:rPr>
            </a:br>
            <a:r>
              <a:rPr lang="en-US" sz="500">
                <a:latin typeface="Times New Roman" charset="0"/>
              </a:rPr>
              <a:t>Make sure the cigarette doesn</a:t>
            </a:r>
            <a:r>
              <a:rPr lang="ja-JP" altLang="en-US" sz="500">
                <a:latin typeface="Times New Roman" charset="0"/>
              </a:rPr>
              <a:t>’</a:t>
            </a:r>
            <a:r>
              <a:rPr lang="en-US" sz="500">
                <a:latin typeface="Times New Roman" charset="0"/>
              </a:rPr>
              <a:t>t go out in the ashtray when not puffing on it.</a:t>
            </a:r>
            <a:br>
              <a:rPr lang="en-US" sz="500">
                <a:latin typeface="Times New Roman" charset="0"/>
              </a:rPr>
            </a:br>
            <a:r>
              <a:rPr lang="en-US" sz="500">
                <a:latin typeface="Times New Roman" charset="0"/>
              </a:rPr>
              <a:t>Other chemicals found in tobacco include: </a:t>
            </a:r>
          </a:p>
          <a:p>
            <a:pPr eaLnBrk="1" hangingPunct="1"/>
            <a:r>
              <a:rPr lang="en-US" sz="1000" u="sng">
                <a:latin typeface="Times New Roman" charset="0"/>
              </a:rPr>
              <a:t>Benzene</a:t>
            </a:r>
            <a:r>
              <a:rPr lang="en-US" sz="1000">
                <a:latin typeface="Times New Roman" charset="0"/>
              </a:rPr>
              <a:t>: found in moth balls</a:t>
            </a:r>
          </a:p>
          <a:p>
            <a:pPr eaLnBrk="1" hangingPunct="1"/>
            <a:r>
              <a:rPr lang="en-US" sz="1000" u="sng">
                <a:latin typeface="Times New Roman" charset="0"/>
              </a:rPr>
              <a:t>Denatured alcohol</a:t>
            </a:r>
            <a:r>
              <a:rPr lang="en-US" sz="1000">
                <a:latin typeface="Times New Roman" charset="0"/>
              </a:rPr>
              <a:t>: used to keep cigarettes burning</a:t>
            </a:r>
          </a:p>
          <a:p>
            <a:pPr eaLnBrk="1" hangingPunct="1"/>
            <a:r>
              <a:rPr lang="en-US" sz="1000" u="sng">
                <a:latin typeface="Times New Roman" charset="0"/>
              </a:rPr>
              <a:t>Toluene</a:t>
            </a:r>
            <a:r>
              <a:rPr lang="en-US" sz="1000">
                <a:latin typeface="Times New Roman" charset="0"/>
              </a:rPr>
              <a:t>: now illegal to put in top coat solution for polishing your nails.</a:t>
            </a:r>
          </a:p>
          <a:p>
            <a:pPr eaLnBrk="1" hangingPunct="1">
              <a:spcBef>
                <a:spcPct val="0"/>
              </a:spcBef>
            </a:pPr>
            <a:r>
              <a:rPr lang="en-US" sz="1700" u="sng">
                <a:latin typeface="Times New Roman" charset="0"/>
              </a:rPr>
              <a:t>DDT:</a:t>
            </a:r>
            <a:r>
              <a:rPr lang="en-US" sz="1700">
                <a:latin typeface="Times New Roman" charset="0"/>
              </a:rPr>
              <a:t> Insecticides</a:t>
            </a:r>
          </a:p>
          <a:p>
            <a:pPr eaLnBrk="1" hangingPunct="1">
              <a:spcBef>
                <a:spcPct val="0"/>
              </a:spcBef>
            </a:pPr>
            <a:r>
              <a:rPr lang="en-US" sz="1700" u="sng">
                <a:latin typeface="Times New Roman" charset="0"/>
              </a:rPr>
              <a:t>Arsenic</a:t>
            </a:r>
            <a:r>
              <a:rPr lang="en-US" sz="1700">
                <a:latin typeface="Times New Roman" charset="0"/>
              </a:rPr>
              <a:t>: found in rat poison</a:t>
            </a:r>
          </a:p>
          <a:p>
            <a:pPr eaLnBrk="1" hangingPunct="1">
              <a:spcBef>
                <a:spcPct val="0"/>
              </a:spcBef>
            </a:pPr>
            <a:r>
              <a:rPr lang="en-US" sz="1700" u="sng">
                <a:latin typeface="Times New Roman" charset="0"/>
              </a:rPr>
              <a:t>Formaldehyde:</a:t>
            </a:r>
            <a:r>
              <a:rPr lang="en-US" sz="1700">
                <a:latin typeface="Times New Roman" charset="0"/>
              </a:rPr>
              <a:t> dead body preserver</a:t>
            </a:r>
          </a:p>
          <a:p>
            <a:pPr eaLnBrk="1" hangingPunct="1">
              <a:spcBef>
                <a:spcPct val="0"/>
              </a:spcBef>
            </a:pPr>
            <a:r>
              <a:rPr lang="en-US" sz="1700" u="sng">
                <a:latin typeface="Times New Roman" charset="0"/>
              </a:rPr>
              <a:t>Tar:</a:t>
            </a:r>
            <a:r>
              <a:rPr lang="en-US" sz="1700">
                <a:latin typeface="Times New Roman" charset="0"/>
              </a:rPr>
              <a:t> a pack a day smoker would accumulate 1 quart of tar a year In their lungs. Contains most of the cancer-causing agents of tobacco smoke. </a:t>
            </a:r>
          </a:p>
          <a:p>
            <a:pPr eaLnBrk="1" hangingPunct="1"/>
            <a:endParaRPr lang="en-US" u="sng">
              <a:latin typeface="Times New Roman" charset="0"/>
            </a:endParaRPr>
          </a:p>
          <a:p>
            <a:pPr eaLnBrk="1" hangingPunct="1"/>
            <a:r>
              <a:rPr lang="ja-JP" altLang="en-US" u="sng">
                <a:latin typeface="Times New Roman" charset="0"/>
              </a:rPr>
              <a:t>“</a:t>
            </a:r>
            <a:r>
              <a:rPr lang="en-US" u="sng">
                <a:latin typeface="Times New Roman" charset="0"/>
              </a:rPr>
              <a:t>Activity</a:t>
            </a:r>
            <a:r>
              <a:rPr lang="ja-JP" altLang="en-US" u="sng">
                <a:latin typeface="Times New Roman" charset="0"/>
              </a:rPr>
              <a:t>”</a:t>
            </a:r>
            <a:r>
              <a:rPr lang="en-US" u="sng">
                <a:latin typeface="Times New Roman" charset="0"/>
              </a:rPr>
              <a:t>:</a:t>
            </a:r>
          </a:p>
          <a:p>
            <a:pPr eaLnBrk="1" hangingPunct="1"/>
            <a:r>
              <a:rPr lang="en-US">
                <a:latin typeface="Times New Roman" charset="0"/>
              </a:rPr>
              <a:t>Show each chemical &amp; read warning label of each (benzene, denatured alcohol, toluene, acetone)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9A3E9C01-C9A3-E942-AAB0-F4AF538830EB}" type="slidenum">
              <a:rPr lang="ar-sa" sz="1200" i="0" u="none"/>
              <a:pPr eaLnBrk="1" hangingPunct="1"/>
              <a:t>11</a:t>
            </a:fld>
            <a:endParaRPr lang="en-US" sz="1200" i="0" u="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986C8481-F523-9C4C-A100-94475C2A993F}" type="slidenum">
              <a:rPr lang="ar-sa" sz="1200" i="0" u="none"/>
              <a:pPr eaLnBrk="1" hangingPunct="1"/>
              <a:t>12</a:t>
            </a:fld>
            <a:endParaRPr lang="en-US" sz="1200" i="0" u="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570BC656-C70B-5145-8FB3-21F15D32090E}" type="slidenum">
              <a:rPr lang="ar-sa" sz="1200" i="0" u="none"/>
              <a:pPr eaLnBrk="1" hangingPunct="1"/>
              <a:t>13</a:t>
            </a:fld>
            <a:endParaRPr lang="en-US" sz="1200" i="0" u="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4C065227-CAC5-B044-9C70-9B921EABF047}" type="slidenum">
              <a:rPr lang="ar-sa" sz="1200" i="0" u="none"/>
              <a:pPr eaLnBrk="1" hangingPunct="1"/>
              <a:t>14</a:t>
            </a:fld>
            <a:endParaRPr lang="en-US" sz="1200" i="0" u="none"/>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zh-CN">
                <a:latin typeface="Times New Roman" charset="0"/>
                <a:ea typeface="SimSun" charset="0"/>
                <a:cs typeface="SimSun" charset="0"/>
              </a:rPr>
              <a:t>The water pipes known as hookahs, narghiles, sheeshas, or hubble-bubbles have been around for centuries and they are attracting new and younger audiences all over the world who desire “the glamour of being on the cusp of a trend.”</a:t>
            </a:r>
          </a:p>
          <a:p>
            <a:pPr eaLnBrk="1" hangingPunct="1"/>
            <a:endParaRPr lang="en-US" altLang="zh-CN">
              <a:latin typeface="Times New Roman" charset="0"/>
              <a:ea typeface="SimSun" charset="0"/>
              <a:cs typeface="SimSun" charset="0"/>
            </a:endParaRPr>
          </a:p>
          <a:p>
            <a:pPr eaLnBrk="1" hangingPunct="1"/>
            <a:r>
              <a:rPr lang="en-US" altLang="zh-CN">
                <a:latin typeface="Times New Roman" charset="0"/>
                <a:ea typeface="SimSun" charset="0"/>
                <a:cs typeface="SimSun" charset="0"/>
              </a:rPr>
              <a:t>Not safer than regular tobacco smoke.  It c</a:t>
            </a:r>
            <a:r>
              <a:rPr lang="en-US" altLang="zh-CN" sz="2400">
                <a:latin typeface="Times New Roman" charset="0"/>
                <a:ea typeface="SimSun" charset="0"/>
                <a:cs typeface="SimSun" charset="0"/>
              </a:rPr>
              <a:t>auses the same diseases as other tobacco smoking including oral, esophageal, and lung cancer as well as heart disease, emphysema, heart disease, chronic bronchitis, and of course, nicotine addiction. </a:t>
            </a:r>
          </a:p>
          <a:p>
            <a:pPr eaLnBrk="1" hangingPunct="1"/>
            <a:endParaRPr lang="en-US" altLang="zh-CN">
              <a:latin typeface="Times New Roman" charset="0"/>
              <a:ea typeface="SimSun" charset="0"/>
              <a:cs typeface="SimSun" charset="0"/>
            </a:endParaRPr>
          </a:p>
          <a:p>
            <a:pPr eaLnBrk="1" hangingPunct="1"/>
            <a:endParaRPr lang="en-US" altLang="zh-CN">
              <a:latin typeface="Times New Roman" charset="0"/>
              <a:ea typeface="SimSun" charset="0"/>
              <a:cs typeface="SimSun" charset="0"/>
            </a:endParaRPr>
          </a:p>
          <a:p>
            <a:pPr eaLnBrk="1" hangingPunct="1"/>
            <a:r>
              <a:rPr lang="en-US" altLang="zh-CN">
                <a:latin typeface="Times New Roman" charset="0"/>
                <a:ea typeface="SimSun" charset="0"/>
                <a:cs typeface="SimSun" charset="0"/>
              </a:rPr>
              <a:t>Even though hookah smoke is water-cooled and filtered; furthermore, hookah smoke contains the same cancer-causing particulates found in secondhand smoke. </a:t>
            </a:r>
          </a:p>
          <a:p>
            <a:pPr eaLnBrk="1" hangingPunct="1"/>
            <a:endParaRPr lang="en-US">
              <a:latin typeface="Times New Roman" charset="0"/>
              <a:ea typeface="SimSun" charset="0"/>
              <a:cs typeface="SimSun" charset="0"/>
            </a:endParaRPr>
          </a:p>
          <a:p>
            <a:pPr eaLnBrk="1" hangingPunct="1"/>
            <a:r>
              <a:rPr lang="en-US" altLang="zh-CN">
                <a:latin typeface="Times New Roman" charset="0"/>
                <a:ea typeface="SimSun" charset="0"/>
                <a:cs typeface="SimSun" charset="0"/>
              </a:rPr>
              <a:t>Hookah smoke is classified as </a:t>
            </a:r>
            <a:r>
              <a:rPr lang="en-US" altLang="zh-CN" i="1">
                <a:latin typeface="Times New Roman" charset="0"/>
                <a:ea typeface="SimSun" charset="0"/>
                <a:cs typeface="SimSun" charset="0"/>
              </a:rPr>
              <a:t>clastogenic</a:t>
            </a:r>
            <a:r>
              <a:rPr lang="en-US" altLang="zh-CN">
                <a:latin typeface="Times New Roman" charset="0"/>
                <a:ea typeface="SimSun" charset="0"/>
                <a:cs typeface="SimSun" charset="0"/>
              </a:rPr>
              <a:t>, capable of causing breakage of chromosomes, and </a:t>
            </a:r>
            <a:r>
              <a:rPr lang="en-US" altLang="zh-CN" i="1">
                <a:latin typeface="Times New Roman" charset="0"/>
                <a:ea typeface="SimSun" charset="0"/>
                <a:cs typeface="SimSun" charset="0"/>
              </a:rPr>
              <a:t>genotoxic</a:t>
            </a:r>
            <a:r>
              <a:rPr lang="en-US" altLang="zh-CN">
                <a:latin typeface="Times New Roman" charset="0"/>
                <a:ea typeface="SimSun" charset="0"/>
                <a:cs typeface="SimSun" charset="0"/>
              </a:rPr>
              <a:t>, damaging to DNA and thereby capable of causing mutations or cancer, for human beings.</a:t>
            </a:r>
          </a:p>
          <a:p>
            <a:pPr eaLnBrk="1" hangingPunct="1"/>
            <a:endParaRPr lang="en-US" altLang="zh-CN">
              <a:latin typeface="Times New Roman" charset="0"/>
              <a:ea typeface="SimSun" charset="0"/>
              <a:cs typeface="SimSun" charset="0"/>
            </a:endParaRPr>
          </a:p>
          <a:p>
            <a:pPr eaLnBrk="1" hangingPunct="1"/>
            <a:r>
              <a:rPr lang="en-US" altLang="zh-CN">
                <a:latin typeface="Times New Roman" charset="0"/>
                <a:ea typeface="SimSun" charset="0"/>
                <a:cs typeface="SimSun" charset="0"/>
              </a:rPr>
              <a:t>The charcoal used in the tobacco heating process produces a toxin known as carbon monoxide; the carbon monoxide hazard is as high with hookah smoking as with cigarette smoking.</a:t>
            </a:r>
          </a:p>
          <a:p>
            <a:pPr eaLnBrk="1" hangingPunct="1"/>
            <a:endParaRPr lang="en-US">
              <a:latin typeface="Times New Roman" charset="0"/>
              <a:ea typeface="SimSun" charset="0"/>
              <a:cs typeface="SimSu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18BAC9E-55F2-E049-AF30-4D0509908C41}" type="slidenum">
              <a:rPr lang="ar-sa" sz="1200" i="0" u="none"/>
              <a:pPr eaLnBrk="1" hangingPunct="1"/>
              <a:t>15</a:t>
            </a:fld>
            <a:endParaRPr lang="en-US" sz="1200" i="0" u="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8690D883-2362-B445-BEDA-9AE0FB65E65F}" type="slidenum">
              <a:rPr lang="ar-sa" sz="1200" i="0" u="none"/>
              <a:pPr eaLnBrk="1" hangingPunct="1"/>
              <a:t>16</a:t>
            </a:fld>
            <a:endParaRPr lang="en-US" sz="1200" i="0" u="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AD7783BA-3143-2549-A10A-39806F5EE99F}" type="slidenum">
              <a:rPr lang="ar-sa" sz="1200" i="0" u="none"/>
              <a:pPr eaLnBrk="1" hangingPunct="1"/>
              <a:t>17</a:t>
            </a:fld>
            <a:endParaRPr lang="en-US" sz="1200" i="0" u="none"/>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Coincides with BB presentation: use script from original Tobacco 101 presentation</a:t>
            </a:r>
          </a:p>
          <a:p>
            <a:pPr eaLnBrk="1" hangingPunct="1"/>
            <a:r>
              <a:rPr lang="ja-JP" altLang="en-US">
                <a:latin typeface="Times New Roman" charset="0"/>
              </a:rPr>
              <a:t>“</a:t>
            </a:r>
            <a:r>
              <a:rPr lang="en-US">
                <a:latin typeface="Times New Roman" charset="0"/>
              </a:rPr>
              <a:t>If you add smoking and SHS, it equals 438,000. If you add up all the non tobacco-related causes, it equals ½ of the people from tobacco-related. Given these numbers, helping people quit or reduce SHS exposure needs to be a health priority. Half of all teens who start to smoke will die of tobacco-related disease.</a:t>
            </a:r>
            <a:r>
              <a:rPr lang="ja-JP" altLang="en-US">
                <a:latin typeface="Times New Roman" charset="0"/>
              </a:rPr>
              <a:t>”</a:t>
            </a:r>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DFB9FCE-837A-1E4A-9ACC-21398C7D7C6C}" type="slidenum">
              <a:rPr lang="ar-sa" sz="1200" i="0" u="none"/>
              <a:pPr eaLnBrk="1" hangingPunct="1"/>
              <a:t>18</a:t>
            </a:fld>
            <a:endParaRPr lang="en-US" sz="1200" i="0" u="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69E04232-EA67-304F-8B9C-FB958B398EC9}" type="slidenum">
              <a:rPr lang="ar-sa" sz="1200" i="0" u="none"/>
              <a:pPr eaLnBrk="1" hangingPunct="1"/>
              <a:t>19</a:t>
            </a:fld>
            <a:endParaRPr lang="en-US" sz="1200" i="0" u="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98E44708-2D5D-1144-8F84-9B89F48DA02F}" type="slidenum">
              <a:rPr lang="ar-sa" sz="1200" i="0" u="none"/>
              <a:pPr eaLnBrk="1" hangingPunct="1"/>
              <a:t>2</a:t>
            </a:fld>
            <a:endParaRPr lang="en-US" sz="1200" i="0" u="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A5F70910-0D16-ED4B-9D5B-D622AAF9B78A}" type="slidenum">
              <a:rPr lang="ar-sa" sz="1200" i="0" u="none"/>
              <a:pPr eaLnBrk="1" hangingPunct="1"/>
              <a:t>20</a:t>
            </a:fld>
            <a:endParaRPr lang="en-US" sz="1200" i="0" u="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C5F3C97-D5E7-2D40-A8F1-3B7E2DCEC346}" type="slidenum">
              <a:rPr lang="ar-sa" sz="1200" i="0" u="none"/>
              <a:pPr eaLnBrk="1" hangingPunct="1"/>
              <a:t>21</a:t>
            </a:fld>
            <a:endParaRPr lang="en-US" sz="1200" i="0" u="none"/>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500">
                <a:latin typeface="Tempus Sans ITC" charset="0"/>
              </a:rPr>
              <a:t>Gum diseases such as gingivitis and periodontitis cause the gums to swell and bleed easily. Pockets of plaque between the teeth and gums can cause tooth decay and lead to tooth loss. People who smoke lose more teeth than people who don</a:t>
            </a:r>
            <a:r>
              <a:rPr lang="ja-JP" altLang="en-US" sz="500">
                <a:latin typeface="Tempus Sans ITC" charset="0"/>
              </a:rPr>
              <a:t>’</a:t>
            </a:r>
            <a:r>
              <a:rPr lang="en-US" sz="500">
                <a:latin typeface="Tempus Sans ITC" charset="0"/>
              </a:rPr>
              <a:t>t smoke. Teens who smoke are three times more likely to develop gum disease by the time they are 25 than  people who do not smoke.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3CD5CB4F-1A95-3543-87BC-18BFCD62CAFD}" type="slidenum">
              <a:rPr lang="ar-sa" sz="1200" i="0" u="none"/>
              <a:pPr eaLnBrk="1" hangingPunct="1"/>
              <a:t>22</a:t>
            </a:fld>
            <a:endParaRPr lang="en-US" sz="1200" i="0" u="none"/>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Leukoplakia is a condition which, in the mouth, can develop into cancer. Cigarette smoke – and smokeless tobacco – can cause this dangerous condition. The photo shows leukoplakia as the white patch on the inside of the cheek, between the teeth. </a:t>
            </a:r>
          </a:p>
          <a:p>
            <a:pPr eaLnBrk="1" hangingPunct="1"/>
            <a:endParaRPr lang="en-US">
              <a:latin typeface="Times New Roman" charset="0"/>
            </a:endParaRPr>
          </a:p>
          <a:p>
            <a:pPr eaLnBrk="1" hangingPunct="1"/>
            <a:r>
              <a:rPr lang="en-US">
                <a:latin typeface="Times New Roman" charset="0"/>
              </a:rPr>
              <a:t>Oral cancer occurs in or on the mouth, lips, tongue, and lining of the cheek. Oropharyngeal cancer occurs in the throat, or oropharynx. This includes the tonsils, base of the tongue, and the back of the throat. Around 90% of all cases of these types  of cancer are directly related to the use of tobacco products. These cancers can be treated, but the surgery to remove the tumors often leaves the patient disfigured. As many as 25% of all oral cancer patients die due to late detection and treatment. </a:t>
            </a:r>
          </a:p>
          <a:p>
            <a:pPr eaLnBrk="1" hangingPunct="1"/>
            <a:endParaRPr lang="en-US">
              <a:latin typeface="Times New Roman" charset="0"/>
            </a:endParaRPr>
          </a:p>
          <a:p>
            <a:pPr eaLnBrk="1" hangingPunct="1"/>
            <a:r>
              <a:rPr lang="en-US">
                <a:latin typeface="Times New Roman" charset="0"/>
              </a:rPr>
              <a:t>The sore on the tongue on the right hand side photo is cancer. It will spread unless it is removed.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3F7EBC2-06A8-E543-BD55-CC512DA87F6C}" type="slidenum">
              <a:rPr lang="ar-sa" sz="1200" i="0" u="none"/>
              <a:pPr eaLnBrk="1" hangingPunct="1"/>
              <a:t>23</a:t>
            </a:fld>
            <a:endParaRPr lang="en-US" sz="1200" i="0" u="none"/>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The larynx – or voice box – is located above the esophagus. Not only is the larynx necessary for speaking, but is also protects the lungs. Advanced cases of laryngeal cancer sometimes require surgical removal of the larynx; patients are then fitted with an electronic voice box. Depending on how much a person smokes, the risk of laryngeal cancer is up to 35 times higher for a smoker than a nonsmoker. </a:t>
            </a:r>
          </a:p>
          <a:p>
            <a:pPr eaLnBrk="1" hangingPunct="1"/>
            <a:endParaRPr lang="en-US">
              <a:latin typeface="Times New Roman" charset="0"/>
            </a:endParaRPr>
          </a:p>
          <a:p>
            <a:pPr eaLnBrk="1" hangingPunct="1"/>
            <a:r>
              <a:rPr lang="en-US">
                <a:latin typeface="Times New Roman" charset="0"/>
              </a:rPr>
              <a:t>As cigarette smoke is breathed in, it passes down the throat, through the larynx (voice box) into the lungs. This exposes the voice box to poisons in the smoke, poisons that can cause cancer. If cancer develops in the voice box, the voice box must be removed. The upper left photo shows a voice box with cancer as the bumpy area in the middle.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90F444D0-D906-9347-8409-C460C00485AE}" type="slidenum">
              <a:rPr lang="ar-sa" sz="1200" i="0" u="none"/>
              <a:pPr eaLnBrk="1" hangingPunct="1"/>
              <a:t>24</a:t>
            </a:fld>
            <a:endParaRPr lang="en-US" sz="1200" i="0" u="none"/>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400">
                <a:latin typeface="Tempus Sans ITC" charset="0"/>
              </a:rPr>
              <a:t>	Your lungs have thousands of delicate air sacs- alveoli (air sacs). tiny, soft structures surrounded by very small blood vessels. In these air sacs, carbon dioxide gases from the body are exchanged for fresh air from the outside. Emphysema damages these delicate air sacs, and they lose their ability to exchange air. With damaged air sacs, you cannot get enough air to breathe, and always feel that you cannot catch your breath. Emphysema takes years to develop, but the damage cannot be undone. Cigarette smoke is the most common cause of the disease. The photo on the left shows a clean lung. The black specks are from having breathed smoggy air. Compare the smooth surface of this lung with the rough, ugly surface of the lung with emphysema, on the right. Note the hollow bubbles in what was once healthy lung tissue. Are cigarettes worth this kind of permanent damage to your lungs?</a:t>
            </a:r>
          </a:p>
          <a:p>
            <a:pPr eaLnBrk="1" hangingPunct="1"/>
            <a:r>
              <a:rPr lang="en-US" sz="400">
                <a:latin typeface="Tempus Sans ITC" charset="0"/>
              </a:rPr>
              <a:t>	Tars in cigarette smoke cause irritation and reduce elasticity in the alveoli. As a result, the lungs lose their ability to transfer oxygen to the bloodstream- a condition called emphysema. People with emphysema cannot completely expel air, causing chronic shortness of breath. Although some treatments can ease the symptoms of emphysema, there is no cure and the damage is irreversible.</a:t>
            </a:r>
            <a:r>
              <a:rPr lang="en-US">
                <a:latin typeface="Times New Roman" charset="0"/>
              </a:rPr>
              <a:t> Question: Is smoking worth this permanent type of damage to your lungs?</a:t>
            </a:r>
          </a:p>
          <a:p>
            <a:pPr eaLnBrk="1" hangingPunct="1"/>
            <a:r>
              <a:rPr lang="en-US">
                <a:latin typeface="Times New Roman" charset="0"/>
              </a:rPr>
              <a:t>Activity #1: Straw Activity</a:t>
            </a:r>
          </a:p>
          <a:p>
            <a:pPr eaLnBrk="1" hangingPunct="1"/>
            <a:r>
              <a:rPr lang="en-US">
                <a:latin typeface="Times New Roman" charset="0"/>
              </a:rPr>
              <a:t>Tell the group that to help demonstrate how hard it is with someone with emphysema to breathe, you are going to pass around STRAWS. (Pass straws around). When you get your straw use one hand to hold it in your mouth while you squeeze your nose shut. Take at least ten breaths. As you can see, breathing becomes very difficult. Imagine not being able to remove the straw, to not even be able to climb a flight of stairs without losing your breath. Again, is smoking really worth the risk?</a:t>
            </a:r>
          </a:p>
          <a:p>
            <a:pPr eaLnBrk="1" hangingPunct="1"/>
            <a:r>
              <a:rPr lang="en-US">
                <a:latin typeface="Times New Roman" charset="0"/>
              </a:rPr>
              <a:t>Activity #2: Pass lungs around</a:t>
            </a:r>
          </a:p>
          <a:p>
            <a:pPr eaLnBrk="1" hangingPunct="1"/>
            <a:r>
              <a:rPr lang="en-US">
                <a:latin typeface="Times New Roman" charset="0"/>
              </a:rPr>
              <a:t>Point out the small holes caused by hot air entering the lungs and popping the delicate, tiny air sacks within the lung, called the alvioli. POP BUBBLE WRAP TO DEMONSTRATE HOW THESE LITTLE, IMPORTANT AIR SAKCS GET POPPED WITH THE INHALATION OF ANY HOT SMOKE INTO THE LUNGS. When this happens, it</a:t>
            </a:r>
            <a:r>
              <a:rPr lang="ja-JP" altLang="en-US">
                <a:latin typeface="Times New Roman" charset="0"/>
              </a:rPr>
              <a:t>’</a:t>
            </a:r>
            <a:r>
              <a:rPr lang="en-US">
                <a:latin typeface="Times New Roman" charset="0"/>
              </a:rPr>
              <a:t>s very, very difficult to get enough air to breathe.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AE950E5F-47EF-8C44-ABF0-524425D882D1}" type="slidenum">
              <a:rPr lang="ar-sa" sz="1200" i="0" u="none"/>
              <a:pPr eaLnBrk="1" hangingPunct="1"/>
              <a:t>25</a:t>
            </a:fld>
            <a:endParaRPr lang="en-US" sz="1200" i="0" u="none"/>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SzPct val="75000"/>
              <a:buFont typeface="Wingdings" charset="0"/>
              <a:buNone/>
            </a:pPr>
            <a:r>
              <a:rPr lang="en-US">
                <a:latin typeface="Times New Roman" charset="0"/>
              </a:rPr>
              <a:t>Smoking causes more than 80% of all cases of lung cancer. While a tumor in the lung sometimes causes symptoms such as coughing up blood or difficulty breathing, there are often no symptoms of lung cancer until it is advanced. By the time it is detected, lung cancer often has spread to other places in the body, including the bones, liver, brain, and adrenal glands. The photo on the far left is a model of a cancerous lung. Pictured on the far right is a real lung, with the grayish-white bumps on and in the lung being cancerous growths. It is the tars and carcinogens in cigarette smoke that cause tumors to develop. </a:t>
            </a:r>
            <a:endParaRPr lang="en-US" sz="400" b="1">
              <a:solidFill>
                <a:srgbClr val="333333"/>
              </a:solidFill>
              <a:latin typeface="Tempus Sans ITC" charset="0"/>
            </a:endParaRPr>
          </a:p>
          <a:p>
            <a:pPr eaLnBrk="1" hangingPunct="1">
              <a:spcBef>
                <a:spcPct val="20000"/>
              </a:spcBef>
              <a:buSzPct val="75000"/>
              <a:buFont typeface="Wingdings" charset="0"/>
              <a:buNone/>
            </a:pPr>
            <a:endParaRPr lang="en-US" sz="2000" b="1">
              <a:solidFill>
                <a:srgbClr val="333333"/>
              </a:solidFill>
              <a:latin typeface="Comic Sans MS" charset="0"/>
            </a:endParaRPr>
          </a:p>
          <a:p>
            <a:pPr eaLnBrk="1" hangingPunct="1">
              <a:spcBef>
                <a:spcPct val="20000"/>
              </a:spcBef>
              <a:buSzPct val="75000"/>
              <a:buFont typeface="Wingdings" charset="0"/>
              <a:buNone/>
            </a:pPr>
            <a:endParaRPr lang="en-US" sz="2000" b="1">
              <a:solidFill>
                <a:srgbClr val="333333"/>
              </a:solidFill>
              <a:latin typeface="Comic Sans MS" charset="0"/>
            </a:endParaRPr>
          </a:p>
          <a:p>
            <a:pPr eaLnBrk="1" hangingPunct="1">
              <a:spcBef>
                <a:spcPct val="20000"/>
              </a:spcBef>
              <a:buSzPct val="75000"/>
              <a:buFont typeface="Wingdings" charset="0"/>
              <a:buNone/>
            </a:pPr>
            <a:endParaRPr lang="en-US" sz="2000" b="1">
              <a:solidFill>
                <a:srgbClr val="333333"/>
              </a:solidFill>
              <a:latin typeface="Comic Sans MS" charset="0"/>
            </a:endParaRPr>
          </a:p>
          <a:p>
            <a:pPr eaLnBrk="1" hangingPunct="1">
              <a:spcBef>
                <a:spcPct val="20000"/>
              </a:spcBef>
              <a:buSzPct val="75000"/>
              <a:buFont typeface="Wingdings" charset="0"/>
              <a:buNone/>
            </a:pPr>
            <a:endParaRPr lang="en-US" sz="2000" b="1">
              <a:solidFill>
                <a:srgbClr val="333333"/>
              </a:solidFill>
              <a:latin typeface="Comic Sans M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B62A82E-3022-EF4A-863F-9AF702FAE9BB}" type="slidenum">
              <a:rPr lang="ar-sa" sz="1200" i="0" u="none"/>
              <a:pPr eaLnBrk="1" hangingPunct="1"/>
              <a:t>26</a:t>
            </a:fld>
            <a:endParaRPr lang="en-US" sz="1200" i="0" u="none"/>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400">
                <a:latin typeface="Tempus Sans ITC" charset="0"/>
              </a:rPr>
              <a:t>Nicotine affects fatty acids in the blood, increasing the overall blood cholesterol level. When cholesterol is too high, a hard substance called plaque builds up on the inside walls of the blood vessels. This condition is known as atherosclerosis. Plaque can clog the blood vessels, forcing the heart to pump harder. Smoking also constricts the arteries, leading to arteriosclerosis, or hardening of the arteries. These conditions greatly increase the risk for heart attacks or strokes.</a:t>
            </a:r>
          </a:p>
          <a:p>
            <a:pPr eaLnBrk="1" hangingPunct="1"/>
            <a:endParaRPr lang="en-US" sz="400">
              <a:latin typeface="Tempus Sans ITC" charset="0"/>
            </a:endParaRPr>
          </a:p>
          <a:p>
            <a:pPr eaLnBrk="1" hangingPunct="1"/>
            <a:r>
              <a:rPr lang="en-US" sz="400">
                <a:latin typeface="Tempus Sans ITC" charset="0"/>
              </a:rPr>
              <a:t>Arteriosclerosis (hardening of the arteries) is a major cause of heart attack and stroke. Smoking speeds up the development of arteriosclerosis. The lower left photo shows the smooth inside surface of a normal blood vessel. The photo to the right of  it shows the rough inside surface of a diseased artery. The upper right photo shows an artery clogged with a fatty substance.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6FAC1EE-23B7-664C-A44E-9D1326961D85}" type="slidenum">
              <a:rPr lang="ar-sa" sz="1200" i="0" u="none"/>
              <a:pPr eaLnBrk="1" hangingPunct="1"/>
              <a:t>27</a:t>
            </a:fld>
            <a:endParaRPr lang="en-US" sz="1200" i="0" u="none"/>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Peripheral vascular disease, or PVD, is caused by the gradual narrowing of the arteries in the arms and legs. Smoking greatly increases the risk and severity of this disease by contributing to atherosclerosis in these tiny arteries. PVD causes painful cramping during exercise, numbness and tingling, and weakness in the affected limbs. Disability may result as the risk of infection or amputation increases. The narrowing of the arteries that causes PVD also causes impotence,</a:t>
            </a:r>
            <a:br>
              <a:rPr lang="en-US">
                <a:latin typeface="Times New Roman" charset="0"/>
              </a:rPr>
            </a:br>
            <a:r>
              <a:rPr lang="en-US">
                <a:latin typeface="Times New Roman" charset="0"/>
              </a:rPr>
              <a:t>wrinkles and dental problems.</a:t>
            </a:r>
          </a:p>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DEC9C46A-DF66-C14B-82B0-9406E5EECBB8}" type="slidenum">
              <a:rPr lang="ar-sa" sz="1200" i="0" u="none"/>
              <a:pPr eaLnBrk="1" hangingPunct="1"/>
              <a:t>28</a:t>
            </a:fld>
            <a:endParaRPr lang="en-US" sz="1200" i="0" u="none"/>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500">
                <a:latin typeface="Tempus Sans ITC" charset="0"/>
              </a:rPr>
              <a:t>A heart attack is when the heart is damaged by a sudden lack of blood flow to the heart muscle. This happens because the arteries to the heart muscle become narrowed or blocked. Nicotine in cigarette smoke causes blood vessels to become narrow, reducing the oxygen supply to the heart muscle. This may be why smokers are more likely to have heart attack than nonsmokers. </a:t>
            </a:r>
          </a:p>
          <a:p>
            <a:pPr eaLnBrk="1" hangingPunct="1"/>
            <a:endParaRPr lang="en-US" sz="500">
              <a:latin typeface="Tempus Sans ITC" charset="0"/>
            </a:endParaRPr>
          </a:p>
          <a:p>
            <a:pPr eaLnBrk="1" hangingPunct="1"/>
            <a:r>
              <a:rPr lang="en-US" sz="500">
                <a:latin typeface="Tempus Sans ITC" charset="0"/>
              </a:rPr>
              <a:t>Nicotine increases a smoker</a:t>
            </a:r>
            <a:r>
              <a:rPr lang="ja-JP" altLang="en-US" sz="500">
                <a:latin typeface="Tempus Sans ITC" charset="0"/>
              </a:rPr>
              <a:t>’</a:t>
            </a:r>
            <a:r>
              <a:rPr lang="en-US" sz="500">
                <a:latin typeface="Tempus Sans ITC" charset="0"/>
              </a:rPr>
              <a:t>s heart rate minutes after he or she first inhales. Nicotine also causes the arteries to become narrower every time a person smokes, contributing to high blood pressure. The carbon monoxide found in cigarette smoke reduces the amount of oxygen in the blood, causing the heart to work harder and provide the body with a sufficient oxygen supply. Carbon monoxide also strains the heart by damaging the linings of the blood vessels and contributing to arteriosclerosis. An increased heart rate combined with higher blood pressure can lead to a fatal heart attack</a:t>
            </a:r>
            <a:br>
              <a:rPr lang="en-US" sz="500">
                <a:latin typeface="Tempus Sans ITC" charset="0"/>
              </a:rPr>
            </a:br>
            <a:endParaRPr lang="en-US" sz="500">
              <a:latin typeface="Tempus Sans ITC" charset="0"/>
            </a:endParaRPr>
          </a:p>
          <a:p>
            <a:pPr eaLnBrk="1" hangingPunct="1">
              <a:spcBef>
                <a:spcPct val="50000"/>
              </a:spcBef>
            </a:pPr>
            <a:r>
              <a:rPr lang="en-US" sz="1400" i="1">
                <a:latin typeface="Tempus Sans ITC" charset="0"/>
              </a:rPr>
              <a:t>This arrow points to a hole in the heart wall. Smoking weakens the heart and increases blood pressure while contributing to clogged and constricted arteries. Severe damage like this may occur.</a:t>
            </a:r>
          </a:p>
          <a:p>
            <a:pPr eaLnBrk="1" hangingPunct="1"/>
            <a:endParaRPr lang="en-US" sz="500">
              <a:latin typeface="Tempus Sans IT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AAD94976-1B1A-CA4B-AE97-11CDBE5B81FB}" type="slidenum">
              <a:rPr lang="ar-sa" sz="1200" i="0" u="none"/>
              <a:pPr eaLnBrk="1" hangingPunct="1"/>
              <a:t>29</a:t>
            </a:fld>
            <a:endParaRPr lang="en-US" sz="1200" i="0" u="none"/>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50000"/>
              </a:spcBef>
            </a:pPr>
            <a:r>
              <a:rPr lang="en-US" sz="2000">
                <a:latin typeface="Tempus Sans ITC" charset="0"/>
              </a:rPr>
              <a:t>A stroke occurs when an artery becomes clogged or bursts. Strokes can cause paralysis, brain damage, or death. Hardened arteries, high blood pressure, and clotting problems- all of which can be cause by smoking – increase the risk for strokes. The dark red area in the photo is where bleeding occurred. </a:t>
            </a:r>
          </a:p>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0242F54E-EE7C-5B46-B03B-F15B4DD48AB1}" type="slidenum">
              <a:rPr lang="ar-sa" sz="1200" i="0" u="none"/>
              <a:pPr eaLnBrk="1" hangingPunct="1"/>
              <a:t>3</a:t>
            </a:fld>
            <a:endParaRPr lang="en-US" sz="1200" i="0" u="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0B5CFA78-2CC0-4C48-8FD6-E4F6B6FA0B13}" type="slidenum">
              <a:rPr lang="ar-sa" sz="1200" i="0" u="none"/>
              <a:pPr eaLnBrk="1" hangingPunct="1"/>
              <a:t>30</a:t>
            </a:fld>
            <a:endParaRPr lang="en-US" sz="1200" i="0" u="none"/>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800">
                <a:latin typeface="Tempus Sans ITC" charset="0"/>
              </a:rPr>
              <a:t>During pregnancy, everything a mother takes into her body is shared with the fetus- including tobacco smoke. Carbon monoxide in the tobacco smoke prevents the fetus from getting enough oxygen. Women who smoke during pregnancy have an increased risk of pregnancy complications, stillbirth, and miscarriage. Babies who are born to women who smoke have an increased risk of birth defects, premature birth, low birthweight, and are more prone to sudden infant death syndrome (SIDS). Maternal smoking weakens the child</a:t>
            </a:r>
            <a:r>
              <a:rPr lang="ja-JP" altLang="en-US" sz="1800">
                <a:latin typeface="Tempus Sans ITC" charset="0"/>
              </a:rPr>
              <a:t>’</a:t>
            </a:r>
            <a:r>
              <a:rPr lang="en-US" sz="1800">
                <a:latin typeface="Tempus Sans ITC" charset="0"/>
              </a:rPr>
              <a:t>s lungs and can lead to an increase in illness. Even after infancy, children whose mothers smoked while pregnant are more likely to have conduct or learning disorders, lack self-control, or be hyperactive.</a:t>
            </a:r>
          </a:p>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6E2FE12-EF70-B748-BE59-3EDDD6707EDA}" type="slidenum">
              <a:rPr lang="ar-sa" sz="1200" i="0" u="none"/>
              <a:pPr eaLnBrk="1" hangingPunct="1"/>
              <a:t>31</a:t>
            </a:fld>
            <a:endParaRPr lang="en-US" sz="1200" i="0" u="none"/>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700">
                <a:latin typeface="Tempus Sans ITC" charset="0"/>
              </a:rPr>
              <a:t>Both smokers and non-smokers experience eye irritation, sore throats, headaches, nausea, and dizziness when exposed to cigarette smoke. Exposure to secondhand smoke can also cause nonsmokers to experience the same devastating health effects as smokers- including cardiovascular disease, lung cancer, and COPD. Secondhand smoke contains twice as much tar and nicotine as that which is inhaled by the smoker and is responsible for over 63,000 deaths among nonsmokers every year in the United States. One of the most significant actions we can take to reduce the consequences from second hand smoke exposure is to set up rules to not allow smoking in our homes or in our cars. </a:t>
            </a:r>
          </a:p>
          <a:p>
            <a:pPr eaLnBrk="1" hangingPunct="1"/>
            <a:r>
              <a:rPr lang="en-US" sz="700" u="sng">
                <a:latin typeface="Tempus Sans ITC" charset="0"/>
              </a:rPr>
              <a:t>Discussion:</a:t>
            </a:r>
          </a:p>
          <a:p>
            <a:pPr eaLnBrk="1" hangingPunct="1"/>
            <a:r>
              <a:rPr lang="en-US" sz="700">
                <a:latin typeface="Tempus Sans ITC" charset="0"/>
              </a:rPr>
              <a:t>How many people here have family or friends who allow smoking in their home or their car? </a:t>
            </a:r>
          </a:p>
          <a:p>
            <a:pPr eaLnBrk="1" hangingPunct="1"/>
            <a:r>
              <a:rPr lang="en-US" sz="700">
                <a:latin typeface="Tempus Sans ITC" charset="0"/>
              </a:rPr>
              <a:t>How many people have family or friends who allow smoking around children?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E3EEC57C-05E8-E541-BBFE-052C87687886}" type="slidenum">
              <a:rPr lang="ar-sa" sz="1200" i="0" u="none"/>
              <a:pPr eaLnBrk="1" hangingPunct="1"/>
              <a:t>32</a:t>
            </a:fld>
            <a:endParaRPr lang="en-US" sz="1200" i="0" u="none"/>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Tobacco use is the single largest cause of preventable death. Every person who begins smoking is guaranteed to experience negative health consequences- from reduced lung function to premature death. Worldwide, smoking causes an estimated 5 million deaths from the following conditions every year: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BCE22510-DDF7-B44F-B978-3A3FA5584DCE}" type="slidenum">
              <a:rPr lang="ar-sa" sz="1200" i="0" u="none"/>
              <a:pPr eaLnBrk="1" hangingPunct="1"/>
              <a:t>33</a:t>
            </a:fld>
            <a:endParaRPr lang="en-US" sz="1200" i="0" u="none"/>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Gather audience responses, write on a board.</a:t>
            </a:r>
            <a:br>
              <a:rPr lang="en-US">
                <a:latin typeface="Times New Roman" charset="0"/>
              </a:rPr>
            </a:br>
            <a:r>
              <a:rPr lang="en-US">
                <a:latin typeface="Times New Roman" charset="0"/>
              </a:rPr>
              <a:t/>
            </a:r>
            <a:br>
              <a:rPr lang="en-US">
                <a:latin typeface="Times New Roman" charset="0"/>
              </a:rPr>
            </a:br>
            <a:r>
              <a:rPr lang="en-US">
                <a:latin typeface="Times New Roman" charset="0"/>
              </a:rPr>
              <a:t>Ask people to call out the brands they, their friends or family smoke. This</a:t>
            </a:r>
            <a:br>
              <a:rPr lang="en-US">
                <a:latin typeface="Times New Roman" charset="0"/>
              </a:rPr>
            </a:br>
            <a:r>
              <a:rPr lang="en-US">
                <a:latin typeface="Times New Roman" charset="0"/>
              </a:rPr>
              <a:t>will undoubtedly include Marlboro, Camel, Newport, Kool.</a:t>
            </a:r>
            <a:br>
              <a:rPr lang="en-US">
                <a:latin typeface="Times New Roman" charset="0"/>
              </a:rPr>
            </a:br>
            <a:r>
              <a:rPr lang="en-US">
                <a:latin typeface="Times New Roman" charset="0"/>
              </a:rPr>
              <a:t/>
            </a:r>
            <a:br>
              <a:rPr lang="en-US">
                <a:latin typeface="Times New Roman" charset="0"/>
              </a:rPr>
            </a:br>
            <a:r>
              <a:rPr lang="en-US">
                <a:latin typeface="Times New Roman" charset="0"/>
              </a:rPr>
              <a:t>The single greatest contributor to starting smoking is advertising. None of</a:t>
            </a:r>
            <a:br>
              <a:rPr lang="en-US">
                <a:latin typeface="Times New Roman" charset="0"/>
              </a:rPr>
            </a:br>
            <a:r>
              <a:rPr lang="en-US">
                <a:latin typeface="Times New Roman" charset="0"/>
              </a:rPr>
              <a:t>us want to believe that we are influenced by advertising, but if we weren't,</a:t>
            </a:r>
            <a:br>
              <a:rPr lang="en-US">
                <a:latin typeface="Times New Roman" charset="0"/>
              </a:rPr>
            </a:br>
            <a:r>
              <a:rPr lang="en-US">
                <a:latin typeface="Times New Roman" charset="0"/>
              </a:rPr>
              <a:t>the tobacco industry wouldn't find it cost effective to spend $12.5 billion</a:t>
            </a:r>
            <a:br>
              <a:rPr lang="en-US">
                <a:latin typeface="Times New Roman" charset="0"/>
              </a:rPr>
            </a:br>
            <a:r>
              <a:rPr lang="en-US">
                <a:latin typeface="Times New Roman" charset="0"/>
              </a:rPr>
              <a:t>dollars a year promoting their products in the US. If they stopped</a:t>
            </a:r>
            <a:br>
              <a:rPr lang="en-US">
                <a:latin typeface="Times New Roman" charset="0"/>
              </a:rPr>
            </a:br>
            <a:r>
              <a:rPr lang="en-US">
                <a:latin typeface="Times New Roman" charset="0"/>
              </a:rPr>
              <a:t>advertising for just today and gave us the money ($34 million dollars), we</a:t>
            </a:r>
            <a:br>
              <a:rPr lang="en-US">
                <a:latin typeface="Times New Roman" charset="0"/>
              </a:rPr>
            </a:br>
            <a:r>
              <a:rPr lang="en-US">
                <a:latin typeface="Times New Roman" charset="0"/>
              </a:rPr>
              <a:t>could each walk out of here with: Number of people/ $34 million. Who would</a:t>
            </a:r>
            <a:br>
              <a:rPr lang="en-US">
                <a:latin typeface="Times New Roman" charset="0"/>
              </a:rPr>
            </a:br>
            <a:r>
              <a:rPr lang="en-US">
                <a:latin typeface="Times New Roman" charset="0"/>
              </a:rPr>
              <a:t>agree to that?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CF788180-7305-4743-A7BB-78F240BCCA0A}" type="slidenum">
              <a:rPr lang="ar-sa" sz="1200" i="0" u="none"/>
              <a:pPr eaLnBrk="1" hangingPunct="1"/>
              <a:t>34</a:t>
            </a:fld>
            <a:endParaRPr lang="en-US" sz="1200" i="0" u="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C5A3F3C2-0740-E844-93B4-739A827B160B}" type="slidenum">
              <a:rPr lang="ar-sa" sz="1200" i="0" u="none"/>
              <a:pPr eaLnBrk="1" hangingPunct="1"/>
              <a:t>35</a:t>
            </a:fld>
            <a:endParaRPr lang="en-US" sz="1200" i="0" u="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77EB0D1-E06A-6F4B-B555-5152B9C83604}" type="slidenum">
              <a:rPr lang="ar-sa" sz="1200" i="0" u="none"/>
              <a:pPr eaLnBrk="1" hangingPunct="1"/>
              <a:t>36</a:t>
            </a:fld>
            <a:endParaRPr lang="en-US" sz="1200" i="0" u="none"/>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Other tobacco promotions oriented towards young adult activities achieve the same ends: to build associations between brand images and certain lifestyles, activities, and values, and to integrate smoking with adult activities.</a:t>
            </a:r>
          </a:p>
          <a:p>
            <a:pPr eaLnBrk="1" hangingPunct="1"/>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6BBB17E5-0613-1B40-A8BC-817B5D749CF9}" type="slidenum">
              <a:rPr lang="ar-sa" sz="1200" i="0" u="none"/>
              <a:pPr eaLnBrk="1" hangingPunct="1"/>
              <a:t>37</a:t>
            </a:fld>
            <a:endParaRPr lang="en-US" sz="1200" i="0" u="none"/>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The tobacco industry  has been trying to develop more socially acceptable cigarettes for years.  For example, this is a Capri direct mail promotion from 2001 for a cigarette claiming  less secondhand smoke, aimed at smokers concerned about secondhand smoke.</a:t>
            </a:r>
          </a:p>
          <a:p>
            <a:pPr eaLnBrk="1" hangingPunct="1"/>
            <a:endParaRPr lang="en-US">
              <a:latin typeface="Arial" charset="0"/>
            </a:endParaRPr>
          </a:p>
          <a:p>
            <a:pPr eaLnBrk="1" hangingPunct="1"/>
            <a:r>
              <a:rPr lang="en-US">
                <a:latin typeface="Arial" charset="0"/>
              </a:rPr>
              <a:t>Source: http://www.trinketsandtrash.org/trendytrash/otcapricoup1a.htm</a:t>
            </a:r>
          </a:p>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AC085BC9-47EE-6243-8302-960D8EAB1A1D}" type="slidenum">
              <a:rPr lang="ar-sa" sz="1200" i="0" u="none"/>
              <a:pPr eaLnBrk="1" hangingPunct="1"/>
              <a:t>38</a:t>
            </a:fld>
            <a:endParaRPr lang="en-US" sz="1200" i="0" u="non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ECC7E502-0222-6E4D-A322-1A917A0A1019}" type="slidenum">
              <a:rPr lang="ar-sa" sz="1200" i="0" u="none"/>
              <a:pPr eaLnBrk="1" hangingPunct="1"/>
              <a:t>39</a:t>
            </a:fld>
            <a:endParaRPr lang="en-US" sz="1200" i="0" u="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D005597E-533E-FE44-A343-8636749FD327}" type="slidenum">
              <a:rPr lang="ar-sa" sz="1200" i="0" u="none"/>
              <a:pPr eaLnBrk="1" hangingPunct="1"/>
              <a:t>4</a:t>
            </a:fld>
            <a:endParaRPr lang="en-US" sz="1200" i="0" u="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5AFD18C-B70F-2244-9AF9-0049B31BD0D8}" type="slidenum">
              <a:rPr lang="ar-sa" sz="1200" i="0" u="none"/>
              <a:pPr eaLnBrk="1" hangingPunct="1"/>
              <a:t>40</a:t>
            </a:fld>
            <a:endParaRPr lang="en-US" sz="1200" i="0" u="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CF213D05-A525-7045-9DF9-1D0816BD8296}" type="slidenum">
              <a:rPr lang="ar-sa" sz="1200" i="0" u="none"/>
              <a:pPr eaLnBrk="1" hangingPunct="1"/>
              <a:t>41</a:t>
            </a:fld>
            <a:endParaRPr lang="en-US" sz="1200" i="0" u="non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631CD2C6-D195-9942-806F-CE1257143D58}" type="slidenum">
              <a:rPr lang="ar-sa" sz="1200" i="0" u="none"/>
              <a:pPr eaLnBrk="1" hangingPunct="1"/>
              <a:t>42</a:t>
            </a:fld>
            <a:endParaRPr lang="en-US" sz="1200" i="0" u="non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63FE3AF1-C3FB-5D46-B68A-B0931C2D2955}" type="slidenum">
              <a:rPr lang="ar-sa" sz="1200" i="0" u="none"/>
              <a:pPr eaLnBrk="1" hangingPunct="1"/>
              <a:t>43</a:t>
            </a:fld>
            <a:endParaRPr lang="en-US" sz="1200" i="0" u="non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811067AA-57F8-D84C-9AEE-DDE4B71E39C2}" type="slidenum">
              <a:rPr lang="ar-sa" sz="1200" i="0" u="none"/>
              <a:pPr eaLnBrk="1" hangingPunct="1"/>
              <a:t>44</a:t>
            </a:fld>
            <a:endParaRPr lang="en-US" sz="1200" i="0" u="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848A91A-9614-7340-BEEF-8964C57B97C2}" type="slidenum">
              <a:rPr lang="ar-sa" sz="1200" i="0" u="none"/>
              <a:pPr eaLnBrk="1" hangingPunct="1"/>
              <a:t>45</a:t>
            </a:fld>
            <a:endParaRPr lang="en-US" sz="1200" i="0" u="non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3FD046AE-9DD0-9E41-866F-218E181A7DBC}" type="slidenum">
              <a:rPr lang="ar-sa" sz="1200" i="0" u="none"/>
              <a:pPr eaLnBrk="1" hangingPunct="1"/>
              <a:t>46</a:t>
            </a:fld>
            <a:endParaRPr lang="en-US" sz="1200" i="0" u="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67AEE242-49A2-EA44-8487-07F1A4B6908E}" type="slidenum">
              <a:rPr lang="ar-sa" sz="1200" i="0" u="none"/>
              <a:pPr eaLnBrk="1" hangingPunct="1"/>
              <a:t>47</a:t>
            </a:fld>
            <a:endParaRPr lang="en-US" sz="1200" i="0" u="non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F09747B2-4B87-844C-9998-431FE7EB36B9}" type="slidenum">
              <a:rPr lang="ar-sa" sz="1200" i="0" u="none"/>
              <a:pPr eaLnBrk="1" hangingPunct="1"/>
              <a:t>48</a:t>
            </a:fld>
            <a:endParaRPr lang="en-US" sz="1200" i="0"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F2529E1D-30DF-054C-86E1-2A4722A81B99}" type="slidenum">
              <a:rPr lang="ar-sa" sz="1200" i="0" u="none"/>
              <a:pPr eaLnBrk="1" hangingPunct="1"/>
              <a:t>5</a:t>
            </a:fld>
            <a:endParaRPr lang="en-US" sz="1200" i="0" u="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A02F08DE-A3B2-2244-8ABE-B2A9C74F5EF3}" type="slidenum">
              <a:rPr lang="ar-sa" sz="1200" i="0" u="none"/>
              <a:pPr eaLnBrk="1" hangingPunct="1"/>
              <a:t>6</a:t>
            </a:fld>
            <a:endParaRPr lang="en-US" sz="1200" i="0" u="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09D0427D-5F93-244D-8B82-3487366B4FED}" type="slidenum">
              <a:rPr lang="ar-sa" sz="1200" i="0" u="none"/>
              <a:pPr eaLnBrk="1" hangingPunct="1"/>
              <a:t>7</a:t>
            </a:fld>
            <a:endParaRPr lang="en-US" sz="1200" i="0" u="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E2F34CD1-84ED-9146-800E-3771358B3B8D}" type="slidenum">
              <a:rPr lang="ar-sa" sz="1200" i="0" u="none"/>
              <a:pPr eaLnBrk="1" hangingPunct="1"/>
              <a:t>8</a:t>
            </a:fld>
            <a:endParaRPr lang="en-US" sz="1200" i="0" u="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FBF338E4-918A-BB45-A716-59990B29B0B1}" type="slidenum">
              <a:rPr lang="ar-sa" sz="1200" i="0" u="none"/>
              <a:pPr eaLnBrk="1" hangingPunct="1"/>
              <a:t>9</a:t>
            </a:fld>
            <a:endParaRPr lang="en-US" sz="1200" i="0" u="none"/>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5000"/>
              </a:spcBef>
            </a:pPr>
            <a:r>
              <a:rPr lang="en-US" sz="600" u="sng">
                <a:latin typeface="Tempus Sans ITC" charset="0"/>
              </a:rPr>
              <a:t>Fact 1</a:t>
            </a:r>
            <a:r>
              <a:rPr lang="en-US" sz="600">
                <a:latin typeface="Tempus Sans ITC" charset="0"/>
              </a:rPr>
              <a:t>: Clove cigarettes have been marketed as natural, but are far more dangerous than cigarettes. They contain nearly twice the tar, nicotine, and carbon monoxide of regular cigarettes. The health hazards of clove cigarettes include </a:t>
            </a:r>
          </a:p>
          <a:p>
            <a:pPr eaLnBrk="1" hangingPunct="1">
              <a:spcBef>
                <a:spcPct val="25000"/>
              </a:spcBef>
            </a:pPr>
            <a:r>
              <a:rPr lang="en-US" sz="600">
                <a:latin typeface="Tempus Sans ITC" charset="0"/>
              </a:rPr>
              <a:t>	* Lung bleeding and coughing up blood</a:t>
            </a:r>
          </a:p>
          <a:p>
            <a:pPr eaLnBrk="1" hangingPunct="1">
              <a:spcBef>
                <a:spcPct val="25000"/>
              </a:spcBef>
            </a:pPr>
            <a:r>
              <a:rPr lang="en-US" sz="600">
                <a:latin typeface="Tempus Sans ITC" charset="0"/>
              </a:rPr>
              <a:t>	* Chest pain and vomiting</a:t>
            </a:r>
          </a:p>
          <a:p>
            <a:pPr eaLnBrk="1" hangingPunct="1">
              <a:spcBef>
                <a:spcPct val="25000"/>
              </a:spcBef>
            </a:pPr>
            <a:r>
              <a:rPr lang="en-US" sz="600">
                <a:latin typeface="Tempus Sans ITC" charset="0"/>
              </a:rPr>
              <a:t>	* Severe and fatal lung infections</a:t>
            </a:r>
          </a:p>
          <a:p>
            <a:pPr eaLnBrk="1" hangingPunct="1">
              <a:spcBef>
                <a:spcPct val="25000"/>
              </a:spcBef>
            </a:pPr>
            <a:endParaRPr lang="en-US" sz="600">
              <a:latin typeface="Tempus Sans ITC" charset="0"/>
            </a:endParaRPr>
          </a:p>
          <a:p>
            <a:pPr eaLnBrk="1" hangingPunct="1">
              <a:spcBef>
                <a:spcPct val="25000"/>
              </a:spcBef>
            </a:pPr>
            <a:r>
              <a:rPr lang="en-US" sz="600" u="sng">
                <a:latin typeface="Tempus Sans ITC" charset="0"/>
              </a:rPr>
              <a:t>Fact 2</a:t>
            </a:r>
            <a:r>
              <a:rPr lang="en-US" sz="600">
                <a:latin typeface="Tempus Sans ITC" charset="0"/>
              </a:rPr>
              <a:t>: Cigar smokers have 5-10 times as much mouth and throat cancer. Cigar smoke in teens slows lung growth and reduces athletic performance. </a:t>
            </a:r>
          </a:p>
          <a:p>
            <a:pPr eaLnBrk="1" hangingPunct="1">
              <a:spcBef>
                <a:spcPct val="25000"/>
              </a:spcBef>
            </a:pPr>
            <a:endParaRPr lang="en-US" sz="600">
              <a:latin typeface="Tempus Sans ITC" charset="0"/>
            </a:endParaRPr>
          </a:p>
          <a:p>
            <a:pPr eaLnBrk="1" hangingPunct="1">
              <a:spcBef>
                <a:spcPct val="25000"/>
              </a:spcBef>
            </a:pPr>
            <a:r>
              <a:rPr lang="en-US" sz="600" u="sng">
                <a:latin typeface="Tempus Sans ITC" charset="0"/>
              </a:rPr>
              <a:t>Fact 3:</a:t>
            </a:r>
            <a:r>
              <a:rPr lang="en-US" sz="600">
                <a:latin typeface="Tempus Sans ITC" charset="0"/>
              </a:rPr>
              <a:t> So-called </a:t>
            </a:r>
            <a:r>
              <a:rPr lang="ja-JP" altLang="en-US" sz="600">
                <a:latin typeface="Tempus Sans ITC" charset="0"/>
              </a:rPr>
              <a:t>“</a:t>
            </a:r>
            <a:r>
              <a:rPr lang="en-US" sz="600">
                <a:latin typeface="Tempus Sans ITC" charset="0"/>
              </a:rPr>
              <a:t>Indian</a:t>
            </a:r>
            <a:r>
              <a:rPr lang="ja-JP" altLang="en-US" sz="600">
                <a:latin typeface="Tempus Sans ITC" charset="0"/>
              </a:rPr>
              <a:t>”</a:t>
            </a:r>
            <a:r>
              <a:rPr lang="en-US" sz="600">
                <a:latin typeface="Tempus Sans ITC" charset="0"/>
              </a:rPr>
              <a:t> or </a:t>
            </a:r>
            <a:r>
              <a:rPr lang="ja-JP" altLang="en-US" sz="600">
                <a:latin typeface="Tempus Sans ITC" charset="0"/>
              </a:rPr>
              <a:t>“</a:t>
            </a:r>
            <a:r>
              <a:rPr lang="en-US" sz="600">
                <a:latin typeface="Tempus Sans ITC" charset="0"/>
              </a:rPr>
              <a:t>New Age</a:t>
            </a:r>
            <a:r>
              <a:rPr lang="ja-JP" altLang="en-US" sz="600">
                <a:latin typeface="Tempus Sans ITC" charset="0"/>
              </a:rPr>
              <a:t>”</a:t>
            </a:r>
            <a:r>
              <a:rPr lang="en-US" sz="600">
                <a:latin typeface="Tempus Sans ITC" charset="0"/>
              </a:rPr>
              <a:t> cigarettes have most of the same chemicals as the others. According to the Rural Indian Health Board, tobacco was offered and held in the hand and not smoked in its traditional use. They also say that using tobacco (even free of additives) causes cancer. The Native American spiritual belief is that your body is a gift and a temple to be kept in good health to serve the planet and the great sprit, and the nontraditional use of tobacco violated this belief.   You are not supporting Native Americans by purchasing these products – you are supporting the tobacco industry. </a:t>
            </a:r>
          </a:p>
          <a:p>
            <a:pPr eaLnBrk="1" hangingPunct="1">
              <a:spcBef>
                <a:spcPct val="25000"/>
              </a:spcBef>
            </a:pPr>
            <a:endParaRPr lang="en-US" sz="600">
              <a:latin typeface="Tempus Sans ITC" charset="0"/>
            </a:endParaRPr>
          </a:p>
          <a:p>
            <a:pPr eaLnBrk="1" hangingPunct="1">
              <a:spcBef>
                <a:spcPct val="25000"/>
              </a:spcBef>
            </a:pPr>
            <a:endParaRPr lang="en-US" sz="600">
              <a:latin typeface="Tempus Sans ITC" charset="0"/>
            </a:endParaRPr>
          </a:p>
          <a:p>
            <a:pPr eaLnBrk="1" hangingPunct="1">
              <a:spcBef>
                <a:spcPct val="25000"/>
              </a:spcBef>
            </a:pPr>
            <a:endParaRPr lang="en-US" sz="600">
              <a:latin typeface="Tempus Sans IT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3024188" y="46038"/>
            <a:ext cx="3144837" cy="1046162"/>
          </a:xfrm>
          <a:custGeom>
            <a:avLst/>
            <a:gdLst/>
            <a:ahLst/>
            <a:cxnLst>
              <a:cxn ang="0">
                <a:pos x="26" y="107"/>
              </a:cxn>
              <a:cxn ang="0">
                <a:pos x="42" y="100"/>
              </a:cxn>
              <a:cxn ang="0">
                <a:pos x="717" y="100"/>
              </a:cxn>
              <a:cxn ang="0">
                <a:pos x="767" y="64"/>
              </a:cxn>
              <a:cxn ang="0">
                <a:pos x="801" y="44"/>
              </a:cxn>
              <a:cxn ang="0">
                <a:pos x="835" y="28"/>
              </a:cxn>
              <a:cxn ang="0">
                <a:pos x="877" y="18"/>
              </a:cxn>
              <a:cxn ang="0">
                <a:pos x="917" y="9"/>
              </a:cxn>
              <a:cxn ang="0">
                <a:pos x="960" y="4"/>
              </a:cxn>
              <a:cxn ang="0">
                <a:pos x="1014" y="0"/>
              </a:cxn>
              <a:cxn ang="0">
                <a:pos x="1076" y="9"/>
              </a:cxn>
              <a:cxn ang="0">
                <a:pos x="1133" y="24"/>
              </a:cxn>
              <a:cxn ang="0">
                <a:pos x="1174" y="44"/>
              </a:cxn>
              <a:cxn ang="0">
                <a:pos x="1219" y="64"/>
              </a:cxn>
              <a:cxn ang="0">
                <a:pos x="1247" y="82"/>
              </a:cxn>
              <a:cxn ang="0">
                <a:pos x="1273" y="103"/>
              </a:cxn>
              <a:cxn ang="0">
                <a:pos x="1919" y="100"/>
              </a:cxn>
              <a:cxn ang="0">
                <a:pos x="1941" y="105"/>
              </a:cxn>
              <a:cxn ang="0">
                <a:pos x="1956" y="116"/>
              </a:cxn>
              <a:cxn ang="0">
                <a:pos x="1970" y="146"/>
              </a:cxn>
              <a:cxn ang="0">
                <a:pos x="1978" y="180"/>
              </a:cxn>
              <a:cxn ang="0">
                <a:pos x="1980" y="220"/>
              </a:cxn>
              <a:cxn ang="0">
                <a:pos x="1980" y="559"/>
              </a:cxn>
              <a:cxn ang="0">
                <a:pos x="1284" y="560"/>
              </a:cxn>
              <a:cxn ang="0">
                <a:pos x="1112" y="656"/>
              </a:cxn>
              <a:cxn ang="0">
                <a:pos x="829" y="658"/>
              </a:cxn>
              <a:cxn ang="0">
                <a:pos x="694" y="554"/>
              </a:cxn>
              <a:cxn ang="0">
                <a:pos x="74" y="559"/>
              </a:cxn>
              <a:cxn ang="0">
                <a:pos x="0" y="559"/>
              </a:cxn>
              <a:cxn ang="0">
                <a:pos x="0" y="243"/>
              </a:cxn>
              <a:cxn ang="0">
                <a:pos x="0" y="196"/>
              </a:cxn>
              <a:cxn ang="0">
                <a:pos x="8" y="151"/>
              </a:cxn>
              <a:cxn ang="0">
                <a:pos x="15" y="128"/>
              </a:cxn>
              <a:cxn ang="0">
                <a:pos x="26" y="10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5" name="Oval 3"/>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w="9525">
            <a:noFill/>
            <a:round/>
            <a:headEnd/>
            <a:tailEnd/>
          </a:ln>
          <a:effectLst/>
        </p:spPr>
        <p:txBody>
          <a:bodyPr/>
          <a:lstStyle/>
          <a:p>
            <a:pPr algn="ctr">
              <a:defRPr/>
            </a:pPr>
            <a:endParaRPr kumimoji="1" lang="en-US" sz="2400" i="0" u="none">
              <a:latin typeface="Times New Roman" pitchFamily="18" charset="0"/>
              <a:ea typeface="+mn-ea"/>
            </a:endParaRPr>
          </a:p>
        </p:txBody>
      </p:sp>
      <p:sp>
        <p:nvSpPr>
          <p:cNvPr id="6" name="Freeform 4"/>
          <p:cNvSpPr>
            <a:spLocks/>
          </p:cNvSpPr>
          <p:nvPr/>
        </p:nvSpPr>
        <p:spPr bwMode="auto">
          <a:xfrm>
            <a:off x="3022600" y="684213"/>
            <a:ext cx="3146425" cy="485775"/>
          </a:xfrm>
          <a:custGeom>
            <a:avLst/>
            <a:gdLst/>
            <a:ahLst/>
            <a:cxnLst>
              <a:cxn ang="0">
                <a:pos x="96" y="68"/>
              </a:cxn>
              <a:cxn ang="0">
                <a:pos x="156" y="68"/>
              </a:cxn>
              <a:cxn ang="0">
                <a:pos x="203" y="101"/>
              </a:cxn>
              <a:cxn ang="0">
                <a:pos x="279" y="82"/>
              </a:cxn>
              <a:cxn ang="0">
                <a:pos x="366" y="71"/>
              </a:cxn>
              <a:cxn ang="0">
                <a:pos x="427" y="92"/>
              </a:cxn>
              <a:cxn ang="0">
                <a:pos x="493" y="82"/>
              </a:cxn>
              <a:cxn ang="0">
                <a:pos x="599" y="87"/>
              </a:cxn>
              <a:cxn ang="0">
                <a:pos x="667" y="101"/>
              </a:cxn>
              <a:cxn ang="0">
                <a:pos x="766" y="128"/>
              </a:cxn>
              <a:cxn ang="0">
                <a:pos x="814" y="158"/>
              </a:cxn>
              <a:cxn ang="0">
                <a:pos x="850" y="208"/>
              </a:cxn>
              <a:cxn ang="0">
                <a:pos x="917" y="206"/>
              </a:cxn>
              <a:cxn ang="0">
                <a:pos x="979" y="222"/>
              </a:cxn>
              <a:cxn ang="0">
                <a:pos x="1033" y="210"/>
              </a:cxn>
              <a:cxn ang="0">
                <a:pos x="1091" y="194"/>
              </a:cxn>
              <a:cxn ang="0">
                <a:pos x="1156" y="162"/>
              </a:cxn>
              <a:cxn ang="0">
                <a:pos x="1220" y="109"/>
              </a:cxn>
              <a:cxn ang="0">
                <a:pos x="1291" y="83"/>
              </a:cxn>
              <a:cxn ang="0">
                <a:pos x="1339" y="90"/>
              </a:cxn>
              <a:cxn ang="0">
                <a:pos x="1398" y="91"/>
              </a:cxn>
              <a:cxn ang="0">
                <a:pos x="1480" y="111"/>
              </a:cxn>
              <a:cxn ang="0">
                <a:pos x="1527" y="82"/>
              </a:cxn>
              <a:cxn ang="0">
                <a:pos x="1569" y="88"/>
              </a:cxn>
              <a:cxn ang="0">
                <a:pos x="1642" y="53"/>
              </a:cxn>
              <a:cxn ang="0">
                <a:pos x="1687" y="57"/>
              </a:cxn>
              <a:cxn ang="0">
                <a:pos x="1739" y="11"/>
              </a:cxn>
              <a:cxn ang="0">
                <a:pos x="1792" y="51"/>
              </a:cxn>
              <a:cxn ang="0">
                <a:pos x="1847" y="0"/>
              </a:cxn>
              <a:cxn ang="0">
                <a:pos x="1896" y="61"/>
              </a:cxn>
              <a:cxn ang="0">
                <a:pos x="1946" y="26"/>
              </a:cxn>
              <a:cxn ang="0">
                <a:pos x="1981" y="46"/>
              </a:cxn>
              <a:cxn ang="0">
                <a:pos x="1304" y="230"/>
              </a:cxn>
              <a:cxn ang="0">
                <a:pos x="893" y="305"/>
              </a:cxn>
              <a:cxn ang="0">
                <a:pos x="699" y="157"/>
              </a:cxn>
              <a:cxn ang="0">
                <a:pos x="0" y="31"/>
              </a:cxn>
              <a:cxn ang="0">
                <a:pos x="29" y="53"/>
              </a:cxn>
              <a:cxn ang="0">
                <a:pos x="68" y="61"/>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7" name="Freeform 5"/>
          <p:cNvSpPr>
            <a:spLocks/>
          </p:cNvSpPr>
          <p:nvPr/>
        </p:nvSpPr>
        <p:spPr bwMode="auto">
          <a:xfrm>
            <a:off x="3022600" y="771525"/>
            <a:ext cx="3146425" cy="490538"/>
          </a:xfrm>
          <a:custGeom>
            <a:avLst/>
            <a:gdLst/>
            <a:ahLst/>
            <a:cxnLst>
              <a:cxn ang="0">
                <a:pos x="42" y="200"/>
              </a:cxn>
              <a:cxn ang="0">
                <a:pos x="714" y="201"/>
              </a:cxn>
              <a:cxn ang="0">
                <a:pos x="772" y="249"/>
              </a:cxn>
              <a:cxn ang="0">
                <a:pos x="844" y="281"/>
              </a:cxn>
              <a:cxn ang="0">
                <a:pos x="932" y="301"/>
              </a:cxn>
              <a:cxn ang="0">
                <a:pos x="1065" y="301"/>
              </a:cxn>
              <a:cxn ang="0">
                <a:pos x="1221" y="253"/>
              </a:cxn>
              <a:cxn ang="0">
                <a:pos x="1287" y="200"/>
              </a:cxn>
              <a:cxn ang="0">
                <a:pos x="1942" y="199"/>
              </a:cxn>
              <a:cxn ang="0">
                <a:pos x="1971" y="184"/>
              </a:cxn>
              <a:cxn ang="0">
                <a:pos x="1981" y="155"/>
              </a:cxn>
              <a:cxn ang="0">
                <a:pos x="1964" y="0"/>
              </a:cxn>
              <a:cxn ang="0">
                <a:pos x="1946" y="29"/>
              </a:cxn>
              <a:cxn ang="0">
                <a:pos x="1931" y="53"/>
              </a:cxn>
              <a:cxn ang="0">
                <a:pos x="1897" y="38"/>
              </a:cxn>
              <a:cxn ang="0">
                <a:pos x="1856" y="23"/>
              </a:cxn>
              <a:cxn ang="0">
                <a:pos x="1805" y="53"/>
              </a:cxn>
              <a:cxn ang="0">
                <a:pos x="1771" y="38"/>
              </a:cxn>
              <a:cxn ang="0">
                <a:pos x="1727" y="31"/>
              </a:cxn>
              <a:cxn ang="0">
                <a:pos x="1705" y="61"/>
              </a:cxn>
              <a:cxn ang="0">
                <a:pos x="1660" y="53"/>
              </a:cxn>
              <a:cxn ang="0">
                <a:pos x="1597" y="61"/>
              </a:cxn>
              <a:cxn ang="0">
                <a:pos x="1538" y="53"/>
              </a:cxn>
              <a:cxn ang="0">
                <a:pos x="1479" y="76"/>
              </a:cxn>
              <a:cxn ang="0">
                <a:pos x="1429" y="55"/>
              </a:cxn>
              <a:cxn ang="0">
                <a:pos x="1344" y="72"/>
              </a:cxn>
              <a:cxn ang="0">
                <a:pos x="1281" y="69"/>
              </a:cxn>
              <a:cxn ang="0">
                <a:pos x="1242" y="130"/>
              </a:cxn>
              <a:cxn ang="0">
                <a:pos x="1214" y="178"/>
              </a:cxn>
              <a:cxn ang="0">
                <a:pos x="1156" y="196"/>
              </a:cxn>
              <a:cxn ang="0">
                <a:pos x="1106" y="213"/>
              </a:cxn>
              <a:cxn ang="0">
                <a:pos x="1005" y="221"/>
              </a:cxn>
              <a:cxn ang="0">
                <a:pos x="883" y="233"/>
              </a:cxn>
              <a:cxn ang="0">
                <a:pos x="792" y="186"/>
              </a:cxn>
              <a:cxn ang="0">
                <a:pos x="721" y="91"/>
              </a:cxn>
              <a:cxn ang="0">
                <a:pos x="634" y="76"/>
              </a:cxn>
              <a:cxn ang="0">
                <a:pos x="526" y="53"/>
              </a:cxn>
              <a:cxn ang="0">
                <a:pos x="415" y="38"/>
              </a:cxn>
              <a:cxn ang="0">
                <a:pos x="339" y="57"/>
              </a:cxn>
              <a:cxn ang="0">
                <a:pos x="295" y="51"/>
              </a:cxn>
              <a:cxn ang="0">
                <a:pos x="231" y="59"/>
              </a:cxn>
              <a:cxn ang="0">
                <a:pos x="162" y="57"/>
              </a:cxn>
              <a:cxn ang="0">
                <a:pos x="90" y="70"/>
              </a:cxn>
              <a:cxn ang="0">
                <a:pos x="18" y="61"/>
              </a:cxn>
              <a:cxn ang="0">
                <a:pos x="2" y="120"/>
              </a:cxn>
              <a:cxn ang="0">
                <a:pos x="14" y="190"/>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8" name="Freeform 6"/>
          <p:cNvSpPr>
            <a:spLocks/>
          </p:cNvSpPr>
          <p:nvPr/>
        </p:nvSpPr>
        <p:spPr bwMode="auto">
          <a:xfrm>
            <a:off x="3044825" y="850900"/>
            <a:ext cx="3086100" cy="365125"/>
          </a:xfrm>
          <a:custGeom>
            <a:avLst/>
            <a:gdLst/>
            <a:ahLst/>
            <a:cxnLst>
              <a:cxn ang="0">
                <a:pos x="477" y="72"/>
              </a:cxn>
              <a:cxn ang="0">
                <a:pos x="348" y="81"/>
              </a:cxn>
              <a:cxn ang="0">
                <a:pos x="154" y="81"/>
              </a:cxn>
              <a:cxn ang="0">
                <a:pos x="64" y="79"/>
              </a:cxn>
              <a:cxn ang="0">
                <a:pos x="12" y="58"/>
              </a:cxn>
              <a:cxn ang="0">
                <a:pos x="0" y="74"/>
              </a:cxn>
              <a:cxn ang="0">
                <a:pos x="73" y="103"/>
              </a:cxn>
              <a:cxn ang="0">
                <a:pos x="163" y="101"/>
              </a:cxn>
              <a:cxn ang="0">
                <a:pos x="212" y="105"/>
              </a:cxn>
              <a:cxn ang="0">
                <a:pos x="324" y="109"/>
              </a:cxn>
              <a:cxn ang="0">
                <a:pos x="541" y="101"/>
              </a:cxn>
              <a:cxn ang="0">
                <a:pos x="698" y="103"/>
              </a:cxn>
              <a:cxn ang="0">
                <a:pos x="769" y="168"/>
              </a:cxn>
              <a:cxn ang="0">
                <a:pos x="885" y="218"/>
              </a:cxn>
              <a:cxn ang="0">
                <a:pos x="1018" y="229"/>
              </a:cxn>
              <a:cxn ang="0">
                <a:pos x="1154" y="194"/>
              </a:cxn>
              <a:cxn ang="0">
                <a:pos x="1246" y="131"/>
              </a:cxn>
              <a:cxn ang="0">
                <a:pos x="1311" y="107"/>
              </a:cxn>
              <a:cxn ang="0">
                <a:pos x="1485" y="109"/>
              </a:cxn>
              <a:cxn ang="0">
                <a:pos x="1618" y="107"/>
              </a:cxn>
              <a:cxn ang="0">
                <a:pos x="1773" y="107"/>
              </a:cxn>
              <a:cxn ang="0">
                <a:pos x="1919" y="111"/>
              </a:cxn>
              <a:cxn ang="0">
                <a:pos x="1943" y="54"/>
              </a:cxn>
              <a:cxn ang="0">
                <a:pos x="1919" y="60"/>
              </a:cxn>
              <a:cxn ang="0">
                <a:pos x="1857" y="95"/>
              </a:cxn>
              <a:cxn ang="0">
                <a:pos x="1687" y="91"/>
              </a:cxn>
              <a:cxn ang="0">
                <a:pos x="1491" y="93"/>
              </a:cxn>
              <a:cxn ang="0">
                <a:pos x="1349" y="99"/>
              </a:cxn>
              <a:cxn ang="0">
                <a:pos x="1291" y="85"/>
              </a:cxn>
              <a:cxn ang="0">
                <a:pos x="1283" y="52"/>
              </a:cxn>
              <a:cxn ang="0">
                <a:pos x="1265" y="36"/>
              </a:cxn>
              <a:cxn ang="0">
                <a:pos x="1205" y="115"/>
              </a:cxn>
              <a:cxn ang="0">
                <a:pos x="1139" y="162"/>
              </a:cxn>
              <a:cxn ang="0">
                <a:pos x="1063" y="180"/>
              </a:cxn>
              <a:cxn ang="0">
                <a:pos x="980" y="198"/>
              </a:cxn>
              <a:cxn ang="0">
                <a:pos x="883" y="176"/>
              </a:cxn>
              <a:cxn ang="0">
                <a:pos x="825" y="149"/>
              </a:cxn>
              <a:cxn ang="0">
                <a:pos x="771" y="137"/>
              </a:cxn>
              <a:cxn ang="0">
                <a:pos x="730" y="99"/>
              </a:cxn>
              <a:cxn ang="0">
                <a:pos x="685" y="38"/>
              </a:cxn>
              <a:cxn ang="0">
                <a:pos x="655" y="68"/>
              </a:cxn>
              <a:cxn ang="0">
                <a:pos x="537" y="77"/>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9" name="Freeform 7"/>
          <p:cNvSpPr>
            <a:spLocks/>
          </p:cNvSpPr>
          <p:nvPr/>
        </p:nvSpPr>
        <p:spPr bwMode="auto">
          <a:xfrm>
            <a:off x="5057775" y="358775"/>
            <a:ext cx="193675" cy="649288"/>
          </a:xfrm>
          <a:custGeom>
            <a:avLst/>
            <a:gdLst/>
            <a:ahLst/>
            <a:cxnLst>
              <a:cxn ang="0">
                <a:pos x="82" y="10"/>
              </a:cxn>
              <a:cxn ang="0">
                <a:pos x="75" y="40"/>
              </a:cxn>
              <a:cxn ang="0">
                <a:pos x="121" y="44"/>
              </a:cxn>
              <a:cxn ang="0">
                <a:pos x="103" y="98"/>
              </a:cxn>
              <a:cxn ang="0">
                <a:pos x="105" y="140"/>
              </a:cxn>
              <a:cxn ang="0">
                <a:pos x="116" y="176"/>
              </a:cxn>
              <a:cxn ang="0">
                <a:pos x="97" y="214"/>
              </a:cxn>
              <a:cxn ang="0">
                <a:pos x="90" y="252"/>
              </a:cxn>
              <a:cxn ang="0">
                <a:pos x="82" y="290"/>
              </a:cxn>
              <a:cxn ang="0">
                <a:pos x="66" y="316"/>
              </a:cxn>
              <a:cxn ang="0">
                <a:pos x="51" y="342"/>
              </a:cxn>
              <a:cxn ang="0">
                <a:pos x="32" y="368"/>
              </a:cxn>
              <a:cxn ang="0">
                <a:pos x="21" y="386"/>
              </a:cxn>
              <a:cxn ang="0">
                <a:pos x="0" y="408"/>
              </a:cxn>
              <a:cxn ang="0">
                <a:pos x="12" y="368"/>
              </a:cxn>
              <a:cxn ang="0">
                <a:pos x="38" y="340"/>
              </a:cxn>
              <a:cxn ang="0">
                <a:pos x="34" y="308"/>
              </a:cxn>
              <a:cxn ang="0">
                <a:pos x="58" y="268"/>
              </a:cxn>
              <a:cxn ang="0">
                <a:pos x="71" y="220"/>
              </a:cxn>
              <a:cxn ang="0">
                <a:pos x="64" y="174"/>
              </a:cxn>
              <a:cxn ang="0">
                <a:pos x="69" y="136"/>
              </a:cxn>
              <a:cxn ang="0">
                <a:pos x="64" y="110"/>
              </a:cxn>
              <a:cxn ang="0">
                <a:pos x="30" y="58"/>
              </a:cxn>
              <a:cxn ang="0">
                <a:pos x="10" y="6"/>
              </a:cxn>
              <a:cxn ang="0">
                <a:pos x="79" y="0"/>
              </a:cxn>
              <a:cxn ang="0">
                <a:pos x="82" y="10"/>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 name="Freeform 8"/>
          <p:cNvSpPr>
            <a:spLocks/>
          </p:cNvSpPr>
          <p:nvPr/>
        </p:nvSpPr>
        <p:spPr bwMode="auto">
          <a:xfrm>
            <a:off x="3052763" y="4763"/>
            <a:ext cx="3092450" cy="642937"/>
          </a:xfrm>
          <a:custGeom>
            <a:avLst/>
            <a:gdLst/>
            <a:ahLst/>
            <a:cxnLst>
              <a:cxn ang="0">
                <a:pos x="0" y="405"/>
              </a:cxn>
              <a:cxn ang="0">
                <a:pos x="8" y="238"/>
              </a:cxn>
              <a:cxn ang="0">
                <a:pos x="37" y="199"/>
              </a:cxn>
              <a:cxn ang="0">
                <a:pos x="88" y="224"/>
              </a:cxn>
              <a:cxn ang="0">
                <a:pos x="135" y="195"/>
              </a:cxn>
              <a:cxn ang="0">
                <a:pos x="185" y="222"/>
              </a:cxn>
              <a:cxn ang="0">
                <a:pos x="242" y="222"/>
              </a:cxn>
              <a:cxn ang="0">
                <a:pos x="330" y="211"/>
              </a:cxn>
              <a:cxn ang="0">
                <a:pos x="395" y="186"/>
              </a:cxn>
              <a:cxn ang="0">
                <a:pos x="458" y="211"/>
              </a:cxn>
              <a:cxn ang="0">
                <a:pos x="495" y="219"/>
              </a:cxn>
              <a:cxn ang="0">
                <a:pos x="573" y="210"/>
              </a:cxn>
              <a:cxn ang="0">
                <a:pos x="712" y="184"/>
              </a:cxn>
              <a:cxn ang="0">
                <a:pos x="791" y="124"/>
              </a:cxn>
              <a:cxn ang="0">
                <a:pos x="776" y="181"/>
              </a:cxn>
              <a:cxn ang="0">
                <a:pos x="842" y="203"/>
              </a:cxn>
              <a:cxn ang="0">
                <a:pos x="887" y="243"/>
              </a:cxn>
              <a:cxn ang="0">
                <a:pos x="929" y="275"/>
              </a:cxn>
              <a:cxn ang="0">
                <a:pos x="955" y="275"/>
              </a:cxn>
              <a:cxn ang="0">
                <a:pos x="921" y="223"/>
              </a:cxn>
              <a:cxn ang="0">
                <a:pos x="889" y="156"/>
              </a:cxn>
              <a:cxn ang="0">
                <a:pos x="867" y="122"/>
              </a:cxn>
              <a:cxn ang="0">
                <a:pos x="910" y="90"/>
              </a:cxn>
              <a:cxn ang="0">
                <a:pos x="849" y="80"/>
              </a:cxn>
              <a:cxn ang="0">
                <a:pos x="951" y="58"/>
              </a:cxn>
              <a:cxn ang="0">
                <a:pos x="1072" y="78"/>
              </a:cxn>
              <a:cxn ang="0">
                <a:pos x="1142" y="86"/>
              </a:cxn>
              <a:cxn ang="0">
                <a:pos x="1225" y="164"/>
              </a:cxn>
              <a:cxn ang="0">
                <a:pos x="1313" y="214"/>
              </a:cxn>
              <a:cxn ang="0">
                <a:pos x="1394" y="217"/>
              </a:cxn>
              <a:cxn ang="0">
                <a:pos x="1471" y="195"/>
              </a:cxn>
              <a:cxn ang="0">
                <a:pos x="1517" y="214"/>
              </a:cxn>
              <a:cxn ang="0">
                <a:pos x="1555" y="198"/>
              </a:cxn>
              <a:cxn ang="0">
                <a:pos x="1608" y="224"/>
              </a:cxn>
              <a:cxn ang="0">
                <a:pos x="1651" y="222"/>
              </a:cxn>
              <a:cxn ang="0">
                <a:pos x="1686" y="199"/>
              </a:cxn>
              <a:cxn ang="0">
                <a:pos x="1742" y="225"/>
              </a:cxn>
              <a:cxn ang="0">
                <a:pos x="1789" y="214"/>
              </a:cxn>
              <a:cxn ang="0">
                <a:pos x="1830" y="229"/>
              </a:cxn>
              <a:cxn ang="0">
                <a:pos x="1898" y="211"/>
              </a:cxn>
              <a:cxn ang="0">
                <a:pos x="1936" y="254"/>
              </a:cxn>
              <a:cxn ang="0">
                <a:pos x="1948" y="238"/>
              </a:cxn>
              <a:cxn ang="0">
                <a:pos x="1940" y="170"/>
              </a:cxn>
              <a:cxn ang="0">
                <a:pos x="1881" y="140"/>
              </a:cxn>
              <a:cxn ang="0">
                <a:pos x="1807" y="152"/>
              </a:cxn>
              <a:cxn ang="0">
                <a:pos x="1742" y="140"/>
              </a:cxn>
              <a:cxn ang="0">
                <a:pos x="1648" y="142"/>
              </a:cxn>
              <a:cxn ang="0">
                <a:pos x="1580" y="140"/>
              </a:cxn>
              <a:cxn ang="0">
                <a:pos x="1514" y="145"/>
              </a:cxn>
              <a:cxn ang="0">
                <a:pos x="1442" y="145"/>
              </a:cxn>
              <a:cxn ang="0">
                <a:pos x="1365" y="146"/>
              </a:cxn>
              <a:cxn ang="0">
                <a:pos x="1310" y="145"/>
              </a:cxn>
              <a:cxn ang="0">
                <a:pos x="1244" y="102"/>
              </a:cxn>
              <a:cxn ang="0">
                <a:pos x="1153" y="39"/>
              </a:cxn>
              <a:cxn ang="0">
                <a:pos x="1008" y="0"/>
              </a:cxn>
              <a:cxn ang="0">
                <a:pos x="821" y="31"/>
              </a:cxn>
              <a:cxn ang="0">
                <a:pos x="676" y="130"/>
              </a:cxn>
              <a:cxn ang="0">
                <a:pos x="558" y="152"/>
              </a:cxn>
              <a:cxn ang="0">
                <a:pos x="395" y="147"/>
              </a:cxn>
              <a:cxn ang="0">
                <a:pos x="234" y="147"/>
              </a:cxn>
              <a:cxn ang="0">
                <a:pos x="51" y="142"/>
              </a:cxn>
              <a:cxn ang="0">
                <a:pos x="4" y="172"/>
              </a:cxn>
              <a:cxn ang="0">
                <a:pos x="0" y="271"/>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1" name="Freeform 9"/>
          <p:cNvSpPr>
            <a:spLocks/>
          </p:cNvSpPr>
          <p:nvPr/>
        </p:nvSpPr>
        <p:spPr bwMode="auto">
          <a:xfrm>
            <a:off x="3981450" y="334963"/>
            <a:ext cx="142875" cy="638175"/>
          </a:xfrm>
          <a:custGeom>
            <a:avLst/>
            <a:gdLst/>
            <a:ahLst/>
            <a:cxnLst>
              <a:cxn ang="0">
                <a:pos x="21" y="10"/>
              </a:cxn>
              <a:cxn ang="0">
                <a:pos x="28" y="40"/>
              </a:cxn>
              <a:cxn ang="0">
                <a:pos x="21" y="54"/>
              </a:cxn>
              <a:cxn ang="0">
                <a:pos x="10" y="99"/>
              </a:cxn>
              <a:cxn ang="0">
                <a:pos x="2" y="138"/>
              </a:cxn>
              <a:cxn ang="0">
                <a:pos x="0" y="173"/>
              </a:cxn>
              <a:cxn ang="0">
                <a:pos x="8" y="215"/>
              </a:cxn>
              <a:cxn ang="0">
                <a:pos x="13" y="256"/>
              </a:cxn>
              <a:cxn ang="0">
                <a:pos x="21" y="295"/>
              </a:cxn>
              <a:cxn ang="0">
                <a:pos x="43" y="319"/>
              </a:cxn>
              <a:cxn ang="0">
                <a:pos x="52" y="348"/>
              </a:cxn>
              <a:cxn ang="0">
                <a:pos x="71" y="374"/>
              </a:cxn>
              <a:cxn ang="0">
                <a:pos x="89" y="401"/>
              </a:cxn>
              <a:cxn ang="0">
                <a:pos x="82" y="376"/>
              </a:cxn>
              <a:cxn ang="0">
                <a:pos x="65" y="346"/>
              </a:cxn>
              <a:cxn ang="0">
                <a:pos x="69" y="313"/>
              </a:cxn>
              <a:cxn ang="0">
                <a:pos x="45" y="272"/>
              </a:cxn>
              <a:cxn ang="0">
                <a:pos x="23" y="223"/>
              </a:cxn>
              <a:cxn ang="0">
                <a:pos x="19" y="150"/>
              </a:cxn>
              <a:cxn ang="0">
                <a:pos x="28" y="103"/>
              </a:cxn>
              <a:cxn ang="0">
                <a:pos x="41" y="54"/>
              </a:cxn>
              <a:cxn ang="0">
                <a:pos x="43" y="20"/>
              </a:cxn>
              <a:cxn ang="0">
                <a:pos x="23" y="0"/>
              </a:cxn>
              <a:cxn ang="0">
                <a:pos x="21" y="10"/>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grpSp>
        <p:nvGrpSpPr>
          <p:cNvPr id="12" name="Group 10"/>
          <p:cNvGrpSpPr>
            <a:grpSpLocks/>
          </p:cNvGrpSpPr>
          <p:nvPr/>
        </p:nvGrpSpPr>
        <p:grpSpPr bwMode="auto">
          <a:xfrm>
            <a:off x="134938" y="209550"/>
            <a:ext cx="2808287" cy="844550"/>
            <a:chOff x="85" y="132"/>
            <a:chExt cx="1769" cy="532"/>
          </a:xfrm>
        </p:grpSpPr>
        <p:sp>
          <p:nvSpPr>
            <p:cNvPr id="13" name="Freeform 11"/>
            <p:cNvSpPr>
              <a:spLocks/>
            </p:cNvSpPr>
            <p:nvPr/>
          </p:nvSpPr>
          <p:spPr bwMode="auto">
            <a:xfrm>
              <a:off x="93" y="132"/>
              <a:ext cx="1761" cy="427"/>
            </a:xfrm>
            <a:custGeom>
              <a:avLst/>
              <a:gdLst/>
              <a:ahLst/>
              <a:cxnLst>
                <a:cxn ang="0">
                  <a:pos x="23" y="6"/>
                </a:cxn>
                <a:cxn ang="0">
                  <a:pos x="37" y="0"/>
                </a:cxn>
                <a:cxn ang="0">
                  <a:pos x="1706" y="0"/>
                </a:cxn>
                <a:cxn ang="0">
                  <a:pos x="1725" y="4"/>
                </a:cxn>
                <a:cxn ang="0">
                  <a:pos x="1739" y="15"/>
                </a:cxn>
                <a:cxn ang="0">
                  <a:pos x="1751" y="42"/>
                </a:cxn>
                <a:cxn ang="0">
                  <a:pos x="1758" y="74"/>
                </a:cxn>
                <a:cxn ang="0">
                  <a:pos x="1760" y="110"/>
                </a:cxn>
                <a:cxn ang="0">
                  <a:pos x="1760" y="426"/>
                </a:cxn>
                <a:cxn ang="0">
                  <a:pos x="66" y="426"/>
                </a:cxn>
                <a:cxn ang="0">
                  <a:pos x="0" y="426"/>
                </a:cxn>
                <a:cxn ang="0">
                  <a:pos x="0" y="132"/>
                </a:cxn>
                <a:cxn ang="0">
                  <a:pos x="0" y="89"/>
                </a:cxn>
                <a:cxn ang="0">
                  <a:pos x="7" y="47"/>
                </a:cxn>
                <a:cxn ang="0">
                  <a:pos x="13" y="25"/>
                </a:cxn>
                <a:cxn ang="0">
                  <a:pos x="23" y="6"/>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4" name="Freeform 12"/>
            <p:cNvSpPr>
              <a:spLocks/>
            </p:cNvSpPr>
            <p:nvPr/>
          </p:nvSpPr>
          <p:spPr bwMode="auto">
            <a:xfrm>
              <a:off x="85" y="412"/>
              <a:ext cx="1761" cy="185"/>
            </a:xfrm>
            <a:custGeom>
              <a:avLst/>
              <a:gdLst/>
              <a:ahLst/>
              <a:cxnLst>
                <a:cxn ang="0">
                  <a:pos x="85" y="63"/>
                </a:cxn>
                <a:cxn ang="0">
                  <a:pos x="138" y="63"/>
                </a:cxn>
                <a:cxn ang="0">
                  <a:pos x="180" y="95"/>
                </a:cxn>
                <a:cxn ang="0">
                  <a:pos x="248" y="76"/>
                </a:cxn>
                <a:cxn ang="0">
                  <a:pos x="325" y="67"/>
                </a:cxn>
                <a:cxn ang="0">
                  <a:pos x="379" y="86"/>
                </a:cxn>
                <a:cxn ang="0">
                  <a:pos x="438" y="76"/>
                </a:cxn>
                <a:cxn ang="0">
                  <a:pos x="532" y="82"/>
                </a:cxn>
                <a:cxn ang="0">
                  <a:pos x="592" y="95"/>
                </a:cxn>
                <a:cxn ang="0">
                  <a:pos x="663" y="57"/>
                </a:cxn>
                <a:cxn ang="0">
                  <a:pos x="716" y="90"/>
                </a:cxn>
                <a:cxn ang="0">
                  <a:pos x="787" y="85"/>
                </a:cxn>
                <a:cxn ang="0">
                  <a:pos x="824" y="90"/>
                </a:cxn>
                <a:cxn ang="0">
                  <a:pos x="857" y="57"/>
                </a:cxn>
                <a:cxn ang="0">
                  <a:pos x="899" y="34"/>
                </a:cxn>
                <a:cxn ang="0">
                  <a:pos x="949" y="31"/>
                </a:cxn>
                <a:cxn ang="0">
                  <a:pos x="991" y="22"/>
                </a:cxn>
                <a:cxn ang="0">
                  <a:pos x="1030" y="48"/>
                </a:cxn>
                <a:cxn ang="0">
                  <a:pos x="1071" y="67"/>
                </a:cxn>
                <a:cxn ang="0">
                  <a:pos x="1138" y="53"/>
                </a:cxn>
                <a:cxn ang="0">
                  <a:pos x="1168" y="89"/>
                </a:cxn>
                <a:cxn ang="0">
                  <a:pos x="1215" y="95"/>
                </a:cxn>
                <a:cxn ang="0">
                  <a:pos x="1293" y="95"/>
                </a:cxn>
                <a:cxn ang="0">
                  <a:pos x="1340" y="79"/>
                </a:cxn>
                <a:cxn ang="0">
                  <a:pos x="1376" y="86"/>
                </a:cxn>
                <a:cxn ang="0">
                  <a:pos x="1418" y="57"/>
                </a:cxn>
                <a:cxn ang="0">
                  <a:pos x="1478" y="53"/>
                </a:cxn>
                <a:cxn ang="0">
                  <a:pos x="1528" y="22"/>
                </a:cxn>
                <a:cxn ang="0">
                  <a:pos x="1567" y="15"/>
                </a:cxn>
                <a:cxn ang="0">
                  <a:pos x="1617" y="27"/>
                </a:cxn>
                <a:cxn ang="0">
                  <a:pos x="1661" y="1"/>
                </a:cxn>
                <a:cxn ang="0">
                  <a:pos x="1703" y="48"/>
                </a:cxn>
                <a:cxn ang="0">
                  <a:pos x="1750" y="24"/>
                </a:cxn>
                <a:cxn ang="0">
                  <a:pos x="1760" y="184"/>
                </a:cxn>
                <a:cxn ang="0">
                  <a:pos x="727" y="149"/>
                </a:cxn>
                <a:cxn ang="0">
                  <a:pos x="0" y="29"/>
                </a:cxn>
                <a:cxn ang="0">
                  <a:pos x="26" y="50"/>
                </a:cxn>
                <a:cxn ang="0">
                  <a:pos x="61" y="57"/>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5" name="Freeform 13"/>
            <p:cNvSpPr>
              <a:spLocks/>
            </p:cNvSpPr>
            <p:nvPr/>
          </p:nvSpPr>
          <p:spPr bwMode="auto">
            <a:xfrm>
              <a:off x="85" y="476"/>
              <a:ext cx="1761" cy="188"/>
            </a:xfrm>
            <a:custGeom>
              <a:avLst/>
              <a:gdLst/>
              <a:ahLst/>
              <a:cxnLst>
                <a:cxn ang="0">
                  <a:pos x="37" y="185"/>
                </a:cxn>
                <a:cxn ang="0">
                  <a:pos x="1706" y="187"/>
                </a:cxn>
                <a:cxn ang="0">
                  <a:pos x="1739" y="181"/>
                </a:cxn>
                <a:cxn ang="0">
                  <a:pos x="1758" y="158"/>
                </a:cxn>
                <a:cxn ang="0">
                  <a:pos x="1760" y="22"/>
                </a:cxn>
                <a:cxn ang="0">
                  <a:pos x="1736" y="6"/>
                </a:cxn>
                <a:cxn ang="0">
                  <a:pos x="1723" y="51"/>
                </a:cxn>
                <a:cxn ang="0">
                  <a:pos x="1706" y="47"/>
                </a:cxn>
                <a:cxn ang="0">
                  <a:pos x="1671" y="25"/>
                </a:cxn>
                <a:cxn ang="0">
                  <a:pos x="1625" y="32"/>
                </a:cxn>
                <a:cxn ang="0">
                  <a:pos x="1588" y="37"/>
                </a:cxn>
                <a:cxn ang="0">
                  <a:pos x="1554" y="25"/>
                </a:cxn>
                <a:cxn ang="0">
                  <a:pos x="1520" y="40"/>
                </a:cxn>
                <a:cxn ang="0">
                  <a:pos x="1498" y="49"/>
                </a:cxn>
                <a:cxn ang="0">
                  <a:pos x="1445" y="43"/>
                </a:cxn>
                <a:cxn ang="0">
                  <a:pos x="1396" y="36"/>
                </a:cxn>
                <a:cxn ang="0">
                  <a:pos x="1337" y="82"/>
                </a:cxn>
                <a:cxn ang="0">
                  <a:pos x="1293" y="58"/>
                </a:cxn>
                <a:cxn ang="0">
                  <a:pos x="1240" y="56"/>
                </a:cxn>
                <a:cxn ang="0">
                  <a:pos x="1153" y="55"/>
                </a:cxn>
                <a:cxn ang="0">
                  <a:pos x="1112" y="49"/>
                </a:cxn>
                <a:cxn ang="0">
                  <a:pos x="1079" y="36"/>
                </a:cxn>
                <a:cxn ang="0">
                  <a:pos x="1006" y="65"/>
                </a:cxn>
                <a:cxn ang="0">
                  <a:pos x="943" y="50"/>
                </a:cxn>
                <a:cxn ang="0">
                  <a:pos x="866" y="58"/>
                </a:cxn>
                <a:cxn ang="0">
                  <a:pos x="804" y="58"/>
                </a:cxn>
                <a:cxn ang="0">
                  <a:pos x="730" y="78"/>
                </a:cxn>
                <a:cxn ang="0">
                  <a:pos x="652" y="68"/>
                </a:cxn>
                <a:cxn ang="0">
                  <a:pos x="563" y="70"/>
                </a:cxn>
                <a:cxn ang="0">
                  <a:pos x="468" y="49"/>
                </a:cxn>
                <a:cxn ang="0">
                  <a:pos x="369" y="35"/>
                </a:cxn>
                <a:cxn ang="0">
                  <a:pos x="301" y="53"/>
                </a:cxn>
                <a:cxn ang="0">
                  <a:pos x="262" y="47"/>
                </a:cxn>
                <a:cxn ang="0">
                  <a:pos x="205" y="55"/>
                </a:cxn>
                <a:cxn ang="0">
                  <a:pos x="143" y="53"/>
                </a:cxn>
                <a:cxn ang="0">
                  <a:pos x="80" y="65"/>
                </a:cxn>
                <a:cxn ang="0">
                  <a:pos x="16" y="56"/>
                </a:cxn>
                <a:cxn ang="0">
                  <a:pos x="2" y="111"/>
                </a:cxn>
                <a:cxn ang="0">
                  <a:pos x="13" y="175"/>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6" name="Freeform 14"/>
            <p:cNvSpPr>
              <a:spLocks/>
            </p:cNvSpPr>
            <p:nvPr/>
          </p:nvSpPr>
          <p:spPr bwMode="auto">
            <a:xfrm>
              <a:off x="95" y="151"/>
              <a:ext cx="1733" cy="245"/>
            </a:xfrm>
            <a:custGeom>
              <a:avLst/>
              <a:gdLst/>
              <a:ahLst/>
              <a:cxnLst>
                <a:cxn ang="0">
                  <a:pos x="0" y="185"/>
                </a:cxn>
                <a:cxn ang="0">
                  <a:pos x="4" y="196"/>
                </a:cxn>
                <a:cxn ang="0">
                  <a:pos x="7" y="88"/>
                </a:cxn>
                <a:cxn ang="0">
                  <a:pos x="22" y="44"/>
                </a:cxn>
                <a:cxn ang="0">
                  <a:pos x="82" y="39"/>
                </a:cxn>
                <a:cxn ang="0">
                  <a:pos x="198" y="45"/>
                </a:cxn>
                <a:cxn ang="0">
                  <a:pos x="308" y="42"/>
                </a:cxn>
                <a:cxn ang="0">
                  <a:pos x="437" y="45"/>
                </a:cxn>
                <a:cxn ang="0">
                  <a:pos x="525" y="39"/>
                </a:cxn>
                <a:cxn ang="0">
                  <a:pos x="598" y="39"/>
                </a:cxn>
                <a:cxn ang="0">
                  <a:pos x="708" y="51"/>
                </a:cxn>
                <a:cxn ang="0">
                  <a:pos x="788" y="53"/>
                </a:cxn>
                <a:cxn ang="0">
                  <a:pos x="878" y="45"/>
                </a:cxn>
                <a:cxn ang="0">
                  <a:pos x="986" y="61"/>
                </a:cxn>
                <a:cxn ang="0">
                  <a:pos x="1071" y="57"/>
                </a:cxn>
                <a:cxn ang="0">
                  <a:pos x="1150" y="49"/>
                </a:cxn>
                <a:cxn ang="0">
                  <a:pos x="1241" y="54"/>
                </a:cxn>
                <a:cxn ang="0">
                  <a:pos x="1319" y="49"/>
                </a:cxn>
                <a:cxn ang="0">
                  <a:pos x="1395" y="44"/>
                </a:cxn>
                <a:cxn ang="0">
                  <a:pos x="1449" y="48"/>
                </a:cxn>
                <a:cxn ang="0">
                  <a:pos x="1557" y="39"/>
                </a:cxn>
                <a:cxn ang="0">
                  <a:pos x="1665" y="51"/>
                </a:cxn>
                <a:cxn ang="0">
                  <a:pos x="1703" y="71"/>
                </a:cxn>
                <a:cxn ang="0">
                  <a:pos x="1721" y="104"/>
                </a:cxn>
                <a:cxn ang="0">
                  <a:pos x="1732" y="189"/>
                </a:cxn>
                <a:cxn ang="0">
                  <a:pos x="1732" y="63"/>
                </a:cxn>
                <a:cxn ang="0">
                  <a:pos x="1725" y="25"/>
                </a:cxn>
                <a:cxn ang="0">
                  <a:pos x="1606" y="9"/>
                </a:cxn>
                <a:cxn ang="0">
                  <a:pos x="1510" y="2"/>
                </a:cxn>
                <a:cxn ang="0">
                  <a:pos x="1443" y="5"/>
                </a:cxn>
                <a:cxn ang="0">
                  <a:pos x="1349" y="12"/>
                </a:cxn>
                <a:cxn ang="0">
                  <a:pos x="1182" y="9"/>
                </a:cxn>
                <a:cxn ang="0">
                  <a:pos x="1067" y="10"/>
                </a:cxn>
                <a:cxn ang="0">
                  <a:pos x="986" y="9"/>
                </a:cxn>
                <a:cxn ang="0">
                  <a:pos x="923" y="6"/>
                </a:cxn>
                <a:cxn ang="0">
                  <a:pos x="813" y="9"/>
                </a:cxn>
                <a:cxn ang="0">
                  <a:pos x="681" y="10"/>
                </a:cxn>
                <a:cxn ang="0">
                  <a:pos x="531" y="6"/>
                </a:cxn>
                <a:cxn ang="0">
                  <a:pos x="463" y="4"/>
                </a:cxn>
                <a:cxn ang="0">
                  <a:pos x="351" y="4"/>
                </a:cxn>
                <a:cxn ang="0">
                  <a:pos x="208" y="4"/>
                </a:cxn>
                <a:cxn ang="0">
                  <a:pos x="87" y="0"/>
                </a:cxn>
                <a:cxn ang="0">
                  <a:pos x="28" y="2"/>
                </a:cxn>
                <a:cxn ang="0">
                  <a:pos x="4" y="27"/>
                </a:cxn>
                <a:cxn ang="0">
                  <a:pos x="0" y="86"/>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7" name="Freeform 15"/>
            <p:cNvSpPr>
              <a:spLocks/>
            </p:cNvSpPr>
            <p:nvPr/>
          </p:nvSpPr>
          <p:spPr bwMode="auto">
            <a:xfrm>
              <a:off x="98" y="539"/>
              <a:ext cx="1733" cy="100"/>
            </a:xfrm>
            <a:custGeom>
              <a:avLst/>
              <a:gdLst/>
              <a:ahLst/>
              <a:cxnLst>
                <a:cxn ang="0">
                  <a:pos x="0" y="24"/>
                </a:cxn>
                <a:cxn ang="0">
                  <a:pos x="4" y="19"/>
                </a:cxn>
                <a:cxn ang="0">
                  <a:pos x="6" y="63"/>
                </a:cxn>
                <a:cxn ang="0">
                  <a:pos x="22" y="80"/>
                </a:cxn>
                <a:cxn ang="0">
                  <a:pos x="48" y="76"/>
                </a:cxn>
                <a:cxn ang="0">
                  <a:pos x="90" y="76"/>
                </a:cxn>
                <a:cxn ang="0">
                  <a:pos x="132" y="78"/>
                </a:cxn>
                <a:cxn ang="0">
                  <a:pos x="156" y="80"/>
                </a:cxn>
                <a:cxn ang="0">
                  <a:pos x="202" y="75"/>
                </a:cxn>
                <a:cxn ang="0">
                  <a:pos x="266" y="80"/>
                </a:cxn>
                <a:cxn ang="0">
                  <a:pos x="336" y="79"/>
                </a:cxn>
                <a:cxn ang="0">
                  <a:pos x="390" y="82"/>
                </a:cxn>
                <a:cxn ang="0">
                  <a:pos x="421" y="81"/>
                </a:cxn>
                <a:cxn ang="0">
                  <a:pos x="525" y="83"/>
                </a:cxn>
                <a:cxn ang="0">
                  <a:pos x="590" y="76"/>
                </a:cxn>
                <a:cxn ang="0">
                  <a:pos x="656" y="78"/>
                </a:cxn>
                <a:cxn ang="0">
                  <a:pos x="708" y="78"/>
                </a:cxn>
                <a:cxn ang="0">
                  <a:pos x="788" y="77"/>
                </a:cxn>
                <a:cxn ang="0">
                  <a:pos x="850" y="71"/>
                </a:cxn>
                <a:cxn ang="0">
                  <a:pos x="942" y="73"/>
                </a:cxn>
                <a:cxn ang="0">
                  <a:pos x="1055" y="76"/>
                </a:cxn>
                <a:cxn ang="0">
                  <a:pos x="1121" y="71"/>
                </a:cxn>
                <a:cxn ang="0">
                  <a:pos x="1150" y="79"/>
                </a:cxn>
                <a:cxn ang="0">
                  <a:pos x="1237" y="79"/>
                </a:cxn>
                <a:cxn ang="0">
                  <a:pos x="1308" y="79"/>
                </a:cxn>
                <a:cxn ang="0">
                  <a:pos x="1332" y="75"/>
                </a:cxn>
                <a:cxn ang="0">
                  <a:pos x="1373" y="80"/>
                </a:cxn>
                <a:cxn ang="0">
                  <a:pos x="1394" y="80"/>
                </a:cxn>
                <a:cxn ang="0">
                  <a:pos x="1451" y="80"/>
                </a:cxn>
                <a:cxn ang="0">
                  <a:pos x="1499" y="77"/>
                </a:cxn>
                <a:cxn ang="0">
                  <a:pos x="1578" y="74"/>
                </a:cxn>
                <a:cxn ang="0">
                  <a:pos x="1687" y="73"/>
                </a:cxn>
                <a:cxn ang="0">
                  <a:pos x="1713" y="65"/>
                </a:cxn>
                <a:cxn ang="0">
                  <a:pos x="1727" y="42"/>
                </a:cxn>
                <a:cxn ang="0">
                  <a:pos x="1732" y="63"/>
                </a:cxn>
                <a:cxn ang="0">
                  <a:pos x="1730" y="80"/>
                </a:cxn>
                <a:cxn ang="0">
                  <a:pos x="1716" y="95"/>
                </a:cxn>
                <a:cxn ang="0">
                  <a:pos x="1606" y="95"/>
                </a:cxn>
                <a:cxn ang="0">
                  <a:pos x="1510" y="97"/>
                </a:cxn>
                <a:cxn ang="0">
                  <a:pos x="1466" y="99"/>
                </a:cxn>
                <a:cxn ang="0">
                  <a:pos x="1416" y="99"/>
                </a:cxn>
                <a:cxn ang="0">
                  <a:pos x="1325" y="93"/>
                </a:cxn>
                <a:cxn ang="0">
                  <a:pos x="1216" y="92"/>
                </a:cxn>
                <a:cxn ang="0">
                  <a:pos x="1125" y="94"/>
                </a:cxn>
                <a:cxn ang="0">
                  <a:pos x="1067" y="94"/>
                </a:cxn>
                <a:cxn ang="0">
                  <a:pos x="1022" y="95"/>
                </a:cxn>
                <a:cxn ang="0">
                  <a:pos x="987" y="97"/>
                </a:cxn>
                <a:cxn ang="0">
                  <a:pos x="947" y="93"/>
                </a:cxn>
                <a:cxn ang="0">
                  <a:pos x="901" y="97"/>
                </a:cxn>
                <a:cxn ang="0">
                  <a:pos x="839" y="97"/>
                </a:cxn>
                <a:cxn ang="0">
                  <a:pos x="791" y="95"/>
                </a:cxn>
                <a:cxn ang="0">
                  <a:pos x="720" y="99"/>
                </a:cxn>
                <a:cxn ang="0">
                  <a:pos x="638" y="99"/>
                </a:cxn>
                <a:cxn ang="0">
                  <a:pos x="563" y="99"/>
                </a:cxn>
                <a:cxn ang="0">
                  <a:pos x="496" y="95"/>
                </a:cxn>
                <a:cxn ang="0">
                  <a:pos x="435" y="97"/>
                </a:cxn>
                <a:cxn ang="0">
                  <a:pos x="326" y="97"/>
                </a:cxn>
                <a:cxn ang="0">
                  <a:pos x="208" y="97"/>
                </a:cxn>
                <a:cxn ang="0">
                  <a:pos x="15" y="95"/>
                </a:cxn>
                <a:cxn ang="0">
                  <a:pos x="0" y="76"/>
                </a:cxn>
                <a:cxn ang="0">
                  <a:pos x="0" y="50"/>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grpSp>
      <p:grpSp>
        <p:nvGrpSpPr>
          <p:cNvPr id="18" name="Group 16"/>
          <p:cNvGrpSpPr>
            <a:grpSpLocks/>
          </p:cNvGrpSpPr>
          <p:nvPr/>
        </p:nvGrpSpPr>
        <p:grpSpPr bwMode="auto">
          <a:xfrm>
            <a:off x="6243638" y="222250"/>
            <a:ext cx="2795587" cy="866775"/>
            <a:chOff x="3933" y="140"/>
            <a:chExt cx="1761" cy="546"/>
          </a:xfrm>
        </p:grpSpPr>
        <p:sp>
          <p:nvSpPr>
            <p:cNvPr id="19" name="Freeform 17"/>
            <p:cNvSpPr>
              <a:spLocks/>
            </p:cNvSpPr>
            <p:nvPr/>
          </p:nvSpPr>
          <p:spPr bwMode="auto">
            <a:xfrm>
              <a:off x="3933" y="140"/>
              <a:ext cx="1761" cy="445"/>
            </a:xfrm>
            <a:custGeom>
              <a:avLst/>
              <a:gdLst/>
              <a:ahLst/>
              <a:cxnLst>
                <a:cxn ang="0">
                  <a:pos x="23" y="6"/>
                </a:cxn>
                <a:cxn ang="0">
                  <a:pos x="37" y="0"/>
                </a:cxn>
                <a:cxn ang="0">
                  <a:pos x="1706" y="0"/>
                </a:cxn>
                <a:cxn ang="0">
                  <a:pos x="1725" y="4"/>
                </a:cxn>
                <a:cxn ang="0">
                  <a:pos x="1739" y="15"/>
                </a:cxn>
                <a:cxn ang="0">
                  <a:pos x="1751" y="44"/>
                </a:cxn>
                <a:cxn ang="0">
                  <a:pos x="1758" y="77"/>
                </a:cxn>
                <a:cxn ang="0">
                  <a:pos x="1760" y="115"/>
                </a:cxn>
                <a:cxn ang="0">
                  <a:pos x="1760" y="444"/>
                </a:cxn>
                <a:cxn ang="0">
                  <a:pos x="66" y="444"/>
                </a:cxn>
                <a:cxn ang="0">
                  <a:pos x="0" y="444"/>
                </a:cxn>
                <a:cxn ang="0">
                  <a:pos x="0" y="138"/>
                </a:cxn>
                <a:cxn ang="0">
                  <a:pos x="0" y="93"/>
                </a:cxn>
                <a:cxn ang="0">
                  <a:pos x="7" y="49"/>
                </a:cxn>
                <a:cxn ang="0">
                  <a:pos x="13" y="26"/>
                </a:cxn>
                <a:cxn ang="0">
                  <a:pos x="23" y="6"/>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20" name="Freeform 18"/>
            <p:cNvSpPr>
              <a:spLocks/>
            </p:cNvSpPr>
            <p:nvPr/>
          </p:nvSpPr>
          <p:spPr bwMode="auto">
            <a:xfrm>
              <a:off x="3933" y="425"/>
              <a:ext cx="1761" cy="190"/>
            </a:xfrm>
            <a:custGeom>
              <a:avLst/>
              <a:gdLst/>
              <a:ahLst/>
              <a:cxnLst>
                <a:cxn ang="0">
                  <a:pos x="85" y="65"/>
                </a:cxn>
                <a:cxn ang="0">
                  <a:pos x="138" y="65"/>
                </a:cxn>
                <a:cxn ang="0">
                  <a:pos x="180" y="97"/>
                </a:cxn>
                <a:cxn ang="0">
                  <a:pos x="248" y="78"/>
                </a:cxn>
                <a:cxn ang="0">
                  <a:pos x="325" y="69"/>
                </a:cxn>
                <a:cxn ang="0">
                  <a:pos x="379" y="88"/>
                </a:cxn>
                <a:cxn ang="0">
                  <a:pos x="438" y="78"/>
                </a:cxn>
                <a:cxn ang="0">
                  <a:pos x="532" y="84"/>
                </a:cxn>
                <a:cxn ang="0">
                  <a:pos x="592" y="97"/>
                </a:cxn>
                <a:cxn ang="0">
                  <a:pos x="663" y="59"/>
                </a:cxn>
                <a:cxn ang="0">
                  <a:pos x="716" y="93"/>
                </a:cxn>
                <a:cxn ang="0">
                  <a:pos x="787" y="87"/>
                </a:cxn>
                <a:cxn ang="0">
                  <a:pos x="824" y="93"/>
                </a:cxn>
                <a:cxn ang="0">
                  <a:pos x="857" y="59"/>
                </a:cxn>
                <a:cxn ang="0">
                  <a:pos x="899" y="35"/>
                </a:cxn>
                <a:cxn ang="0">
                  <a:pos x="949" y="32"/>
                </a:cxn>
                <a:cxn ang="0">
                  <a:pos x="991" y="23"/>
                </a:cxn>
                <a:cxn ang="0">
                  <a:pos x="1030" y="49"/>
                </a:cxn>
                <a:cxn ang="0">
                  <a:pos x="1071" y="69"/>
                </a:cxn>
                <a:cxn ang="0">
                  <a:pos x="1138" y="55"/>
                </a:cxn>
                <a:cxn ang="0">
                  <a:pos x="1168" y="92"/>
                </a:cxn>
                <a:cxn ang="0">
                  <a:pos x="1215" y="97"/>
                </a:cxn>
                <a:cxn ang="0">
                  <a:pos x="1293" y="97"/>
                </a:cxn>
                <a:cxn ang="0">
                  <a:pos x="1340" y="81"/>
                </a:cxn>
                <a:cxn ang="0">
                  <a:pos x="1376" y="88"/>
                </a:cxn>
                <a:cxn ang="0">
                  <a:pos x="1418" y="59"/>
                </a:cxn>
                <a:cxn ang="0">
                  <a:pos x="1478" y="55"/>
                </a:cxn>
                <a:cxn ang="0">
                  <a:pos x="1528" y="23"/>
                </a:cxn>
                <a:cxn ang="0">
                  <a:pos x="1567" y="15"/>
                </a:cxn>
                <a:cxn ang="0">
                  <a:pos x="1617" y="28"/>
                </a:cxn>
                <a:cxn ang="0">
                  <a:pos x="1661" y="1"/>
                </a:cxn>
                <a:cxn ang="0">
                  <a:pos x="1703" y="49"/>
                </a:cxn>
                <a:cxn ang="0">
                  <a:pos x="1750" y="24"/>
                </a:cxn>
                <a:cxn ang="0">
                  <a:pos x="1760" y="189"/>
                </a:cxn>
                <a:cxn ang="0">
                  <a:pos x="727" y="153"/>
                </a:cxn>
                <a:cxn ang="0">
                  <a:pos x="0" y="30"/>
                </a:cxn>
                <a:cxn ang="0">
                  <a:pos x="26" y="51"/>
                </a:cxn>
                <a:cxn ang="0">
                  <a:pos x="61" y="59"/>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21" name="Freeform 19"/>
            <p:cNvSpPr>
              <a:spLocks/>
            </p:cNvSpPr>
            <p:nvPr/>
          </p:nvSpPr>
          <p:spPr bwMode="auto">
            <a:xfrm>
              <a:off x="3933" y="489"/>
              <a:ext cx="1761" cy="197"/>
            </a:xfrm>
            <a:custGeom>
              <a:avLst/>
              <a:gdLst/>
              <a:ahLst/>
              <a:cxnLst>
                <a:cxn ang="0">
                  <a:pos x="37" y="194"/>
                </a:cxn>
                <a:cxn ang="0">
                  <a:pos x="1706" y="196"/>
                </a:cxn>
                <a:cxn ang="0">
                  <a:pos x="1739" y="189"/>
                </a:cxn>
                <a:cxn ang="0">
                  <a:pos x="1758" y="165"/>
                </a:cxn>
                <a:cxn ang="0">
                  <a:pos x="1760" y="23"/>
                </a:cxn>
                <a:cxn ang="0">
                  <a:pos x="1736" y="7"/>
                </a:cxn>
                <a:cxn ang="0">
                  <a:pos x="1723" y="53"/>
                </a:cxn>
                <a:cxn ang="0">
                  <a:pos x="1706" y="50"/>
                </a:cxn>
                <a:cxn ang="0">
                  <a:pos x="1671" y="26"/>
                </a:cxn>
                <a:cxn ang="0">
                  <a:pos x="1625" y="34"/>
                </a:cxn>
                <a:cxn ang="0">
                  <a:pos x="1588" y="39"/>
                </a:cxn>
                <a:cxn ang="0">
                  <a:pos x="1554" y="26"/>
                </a:cxn>
                <a:cxn ang="0">
                  <a:pos x="1520" y="42"/>
                </a:cxn>
                <a:cxn ang="0">
                  <a:pos x="1498" y="52"/>
                </a:cxn>
                <a:cxn ang="0">
                  <a:pos x="1445" y="45"/>
                </a:cxn>
                <a:cxn ang="0">
                  <a:pos x="1396" y="37"/>
                </a:cxn>
                <a:cxn ang="0">
                  <a:pos x="1337" y="86"/>
                </a:cxn>
                <a:cxn ang="0">
                  <a:pos x="1293" y="61"/>
                </a:cxn>
                <a:cxn ang="0">
                  <a:pos x="1240" y="59"/>
                </a:cxn>
                <a:cxn ang="0">
                  <a:pos x="1153" y="58"/>
                </a:cxn>
                <a:cxn ang="0">
                  <a:pos x="1112" y="52"/>
                </a:cxn>
                <a:cxn ang="0">
                  <a:pos x="1079" y="37"/>
                </a:cxn>
                <a:cxn ang="0">
                  <a:pos x="1006" y="68"/>
                </a:cxn>
                <a:cxn ang="0">
                  <a:pos x="943" y="53"/>
                </a:cxn>
                <a:cxn ang="0">
                  <a:pos x="866" y="61"/>
                </a:cxn>
                <a:cxn ang="0">
                  <a:pos x="804" y="61"/>
                </a:cxn>
                <a:cxn ang="0">
                  <a:pos x="730" y="82"/>
                </a:cxn>
                <a:cxn ang="0">
                  <a:pos x="652" y="71"/>
                </a:cxn>
                <a:cxn ang="0">
                  <a:pos x="563" y="73"/>
                </a:cxn>
                <a:cxn ang="0">
                  <a:pos x="468" y="52"/>
                </a:cxn>
                <a:cxn ang="0">
                  <a:pos x="369" y="37"/>
                </a:cxn>
                <a:cxn ang="0">
                  <a:pos x="301" y="55"/>
                </a:cxn>
                <a:cxn ang="0">
                  <a:pos x="262" y="50"/>
                </a:cxn>
                <a:cxn ang="0">
                  <a:pos x="205" y="57"/>
                </a:cxn>
                <a:cxn ang="0">
                  <a:pos x="143" y="55"/>
                </a:cxn>
                <a:cxn ang="0">
                  <a:pos x="80" y="68"/>
                </a:cxn>
                <a:cxn ang="0">
                  <a:pos x="16" y="59"/>
                </a:cxn>
                <a:cxn ang="0">
                  <a:pos x="2" y="116"/>
                </a:cxn>
                <a:cxn ang="0">
                  <a:pos x="13" y="184"/>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22" name="Freeform 20"/>
            <p:cNvSpPr>
              <a:spLocks/>
            </p:cNvSpPr>
            <p:nvPr/>
          </p:nvSpPr>
          <p:spPr bwMode="auto">
            <a:xfrm>
              <a:off x="3943" y="152"/>
              <a:ext cx="1733" cy="254"/>
            </a:xfrm>
            <a:custGeom>
              <a:avLst/>
              <a:gdLst/>
              <a:ahLst/>
              <a:cxnLst>
                <a:cxn ang="0">
                  <a:pos x="0" y="191"/>
                </a:cxn>
                <a:cxn ang="0">
                  <a:pos x="4" y="203"/>
                </a:cxn>
                <a:cxn ang="0">
                  <a:pos x="7" y="92"/>
                </a:cxn>
                <a:cxn ang="0">
                  <a:pos x="22" y="46"/>
                </a:cxn>
                <a:cxn ang="0">
                  <a:pos x="82" y="40"/>
                </a:cxn>
                <a:cxn ang="0">
                  <a:pos x="198" y="46"/>
                </a:cxn>
                <a:cxn ang="0">
                  <a:pos x="308" y="44"/>
                </a:cxn>
                <a:cxn ang="0">
                  <a:pos x="437" y="46"/>
                </a:cxn>
                <a:cxn ang="0">
                  <a:pos x="525" y="40"/>
                </a:cxn>
                <a:cxn ang="0">
                  <a:pos x="598" y="40"/>
                </a:cxn>
                <a:cxn ang="0">
                  <a:pos x="708" y="53"/>
                </a:cxn>
                <a:cxn ang="0">
                  <a:pos x="788" y="55"/>
                </a:cxn>
                <a:cxn ang="0">
                  <a:pos x="878" y="46"/>
                </a:cxn>
                <a:cxn ang="0">
                  <a:pos x="986" y="63"/>
                </a:cxn>
                <a:cxn ang="0">
                  <a:pos x="1071" y="59"/>
                </a:cxn>
                <a:cxn ang="0">
                  <a:pos x="1150" y="51"/>
                </a:cxn>
                <a:cxn ang="0">
                  <a:pos x="1241" y="56"/>
                </a:cxn>
                <a:cxn ang="0">
                  <a:pos x="1319" y="51"/>
                </a:cxn>
                <a:cxn ang="0">
                  <a:pos x="1395" y="46"/>
                </a:cxn>
                <a:cxn ang="0">
                  <a:pos x="1449" y="50"/>
                </a:cxn>
                <a:cxn ang="0">
                  <a:pos x="1557" y="40"/>
                </a:cxn>
                <a:cxn ang="0">
                  <a:pos x="1665" y="53"/>
                </a:cxn>
                <a:cxn ang="0">
                  <a:pos x="1703" y="74"/>
                </a:cxn>
                <a:cxn ang="0">
                  <a:pos x="1721" y="107"/>
                </a:cxn>
                <a:cxn ang="0">
                  <a:pos x="1732" y="196"/>
                </a:cxn>
                <a:cxn ang="0">
                  <a:pos x="1732" y="65"/>
                </a:cxn>
                <a:cxn ang="0">
                  <a:pos x="1725" y="26"/>
                </a:cxn>
                <a:cxn ang="0">
                  <a:pos x="1606" y="9"/>
                </a:cxn>
                <a:cxn ang="0">
                  <a:pos x="1510" y="2"/>
                </a:cxn>
                <a:cxn ang="0">
                  <a:pos x="1443" y="6"/>
                </a:cxn>
                <a:cxn ang="0">
                  <a:pos x="1349" y="13"/>
                </a:cxn>
                <a:cxn ang="0">
                  <a:pos x="1182" y="9"/>
                </a:cxn>
                <a:cxn ang="0">
                  <a:pos x="1067" y="10"/>
                </a:cxn>
                <a:cxn ang="0">
                  <a:pos x="986" y="9"/>
                </a:cxn>
                <a:cxn ang="0">
                  <a:pos x="923" y="7"/>
                </a:cxn>
                <a:cxn ang="0">
                  <a:pos x="813" y="9"/>
                </a:cxn>
                <a:cxn ang="0">
                  <a:pos x="681" y="10"/>
                </a:cxn>
                <a:cxn ang="0">
                  <a:pos x="531" y="7"/>
                </a:cxn>
                <a:cxn ang="0">
                  <a:pos x="463" y="4"/>
                </a:cxn>
                <a:cxn ang="0">
                  <a:pos x="351" y="4"/>
                </a:cxn>
                <a:cxn ang="0">
                  <a:pos x="208" y="4"/>
                </a:cxn>
                <a:cxn ang="0">
                  <a:pos x="87" y="0"/>
                </a:cxn>
                <a:cxn ang="0">
                  <a:pos x="28" y="2"/>
                </a:cxn>
                <a:cxn ang="0">
                  <a:pos x="4" y="28"/>
                </a:cxn>
                <a:cxn ang="0">
                  <a:pos x="0" y="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23" name="Freeform 21"/>
            <p:cNvSpPr>
              <a:spLocks/>
            </p:cNvSpPr>
            <p:nvPr/>
          </p:nvSpPr>
          <p:spPr bwMode="auto">
            <a:xfrm>
              <a:off x="3946" y="556"/>
              <a:ext cx="1733" cy="103"/>
            </a:xfrm>
            <a:custGeom>
              <a:avLst/>
              <a:gdLst/>
              <a:ahLst/>
              <a:cxnLst>
                <a:cxn ang="0">
                  <a:pos x="0" y="24"/>
                </a:cxn>
                <a:cxn ang="0">
                  <a:pos x="4" y="20"/>
                </a:cxn>
                <a:cxn ang="0">
                  <a:pos x="6" y="65"/>
                </a:cxn>
                <a:cxn ang="0">
                  <a:pos x="22" y="83"/>
                </a:cxn>
                <a:cxn ang="0">
                  <a:pos x="48" y="78"/>
                </a:cxn>
                <a:cxn ang="0">
                  <a:pos x="90" y="78"/>
                </a:cxn>
                <a:cxn ang="0">
                  <a:pos x="132" y="80"/>
                </a:cxn>
                <a:cxn ang="0">
                  <a:pos x="156" y="82"/>
                </a:cxn>
                <a:cxn ang="0">
                  <a:pos x="202" y="77"/>
                </a:cxn>
                <a:cxn ang="0">
                  <a:pos x="266" y="82"/>
                </a:cxn>
                <a:cxn ang="0">
                  <a:pos x="336" y="82"/>
                </a:cxn>
                <a:cxn ang="0">
                  <a:pos x="390" y="85"/>
                </a:cxn>
                <a:cxn ang="0">
                  <a:pos x="421" y="83"/>
                </a:cxn>
                <a:cxn ang="0">
                  <a:pos x="525" y="85"/>
                </a:cxn>
                <a:cxn ang="0">
                  <a:pos x="590" y="78"/>
                </a:cxn>
                <a:cxn ang="0">
                  <a:pos x="656" y="80"/>
                </a:cxn>
                <a:cxn ang="0">
                  <a:pos x="708" y="80"/>
                </a:cxn>
                <a:cxn ang="0">
                  <a:pos x="788" y="79"/>
                </a:cxn>
                <a:cxn ang="0">
                  <a:pos x="850" y="74"/>
                </a:cxn>
                <a:cxn ang="0">
                  <a:pos x="942" y="75"/>
                </a:cxn>
                <a:cxn ang="0">
                  <a:pos x="1055" y="78"/>
                </a:cxn>
                <a:cxn ang="0">
                  <a:pos x="1121" y="74"/>
                </a:cxn>
                <a:cxn ang="0">
                  <a:pos x="1150" y="81"/>
                </a:cxn>
                <a:cxn ang="0">
                  <a:pos x="1237" y="81"/>
                </a:cxn>
                <a:cxn ang="0">
                  <a:pos x="1308" y="81"/>
                </a:cxn>
                <a:cxn ang="0">
                  <a:pos x="1332" y="77"/>
                </a:cxn>
                <a:cxn ang="0">
                  <a:pos x="1373" y="82"/>
                </a:cxn>
                <a:cxn ang="0">
                  <a:pos x="1394" y="83"/>
                </a:cxn>
                <a:cxn ang="0">
                  <a:pos x="1451" y="82"/>
                </a:cxn>
                <a:cxn ang="0">
                  <a:pos x="1499" y="80"/>
                </a:cxn>
                <a:cxn ang="0">
                  <a:pos x="1578" y="76"/>
                </a:cxn>
                <a:cxn ang="0">
                  <a:pos x="1687" y="75"/>
                </a:cxn>
                <a:cxn ang="0">
                  <a:pos x="1713" y="67"/>
                </a:cxn>
                <a:cxn ang="0">
                  <a:pos x="1727" y="43"/>
                </a:cxn>
                <a:cxn ang="0">
                  <a:pos x="1732" y="65"/>
                </a:cxn>
                <a:cxn ang="0">
                  <a:pos x="1730" y="82"/>
                </a:cxn>
                <a:cxn ang="0">
                  <a:pos x="1716" y="98"/>
                </a:cxn>
                <a:cxn ang="0">
                  <a:pos x="1606" y="98"/>
                </a:cxn>
                <a:cxn ang="0">
                  <a:pos x="1510" y="100"/>
                </a:cxn>
                <a:cxn ang="0">
                  <a:pos x="1466" y="102"/>
                </a:cxn>
                <a:cxn ang="0">
                  <a:pos x="1416" y="102"/>
                </a:cxn>
                <a:cxn ang="0">
                  <a:pos x="1325" y="96"/>
                </a:cxn>
                <a:cxn ang="0">
                  <a:pos x="1216" y="95"/>
                </a:cxn>
                <a:cxn ang="0">
                  <a:pos x="1125" y="97"/>
                </a:cxn>
                <a:cxn ang="0">
                  <a:pos x="1067" y="97"/>
                </a:cxn>
                <a:cxn ang="0">
                  <a:pos x="1022" y="98"/>
                </a:cxn>
                <a:cxn ang="0">
                  <a:pos x="987" y="100"/>
                </a:cxn>
                <a:cxn ang="0">
                  <a:pos x="947" y="96"/>
                </a:cxn>
                <a:cxn ang="0">
                  <a:pos x="901" y="100"/>
                </a:cxn>
                <a:cxn ang="0">
                  <a:pos x="839" y="100"/>
                </a:cxn>
                <a:cxn ang="0">
                  <a:pos x="791" y="98"/>
                </a:cxn>
                <a:cxn ang="0">
                  <a:pos x="720" y="102"/>
                </a:cxn>
                <a:cxn ang="0">
                  <a:pos x="638" y="102"/>
                </a:cxn>
                <a:cxn ang="0">
                  <a:pos x="563" y="102"/>
                </a:cxn>
                <a:cxn ang="0">
                  <a:pos x="496" y="98"/>
                </a:cxn>
                <a:cxn ang="0">
                  <a:pos x="435" y="100"/>
                </a:cxn>
                <a:cxn ang="0">
                  <a:pos x="326" y="100"/>
                </a:cxn>
                <a:cxn ang="0">
                  <a:pos x="208" y="100"/>
                </a:cxn>
                <a:cxn ang="0">
                  <a:pos x="15" y="98"/>
                </a:cxn>
                <a:cxn ang="0">
                  <a:pos x="0" y="78"/>
                </a:cxn>
                <a:cxn ang="0">
                  <a:pos x="0" y="52"/>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grpSp>
      <p:sp>
        <p:nvSpPr>
          <p:cNvPr id="14358" name="Rectangle 22"/>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14359" name="Rectangle 23"/>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Wingdings" pitchFamily="2" charset="2"/>
              <a:buNone/>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fld id="{FACCEE73-5568-E543-9F7C-46D7CC4A4E8D}" type="datetime3">
              <a:rPr lang="en-US"/>
              <a:pPr/>
              <a:t>11 February 2012</a:t>
            </a:fld>
            <a:endParaRPr lang="en-US"/>
          </a:p>
        </p:txBody>
      </p:sp>
      <p:sp>
        <p:nvSpPr>
          <p:cNvPr id="25" name="Rectangle 25"/>
          <p:cNvSpPr>
            <a:spLocks noGrp="1" noChangeArrowheads="1"/>
          </p:cNvSpPr>
          <p:nvPr>
            <p:ph type="ftr" sz="quarter" idx="11"/>
          </p:nvPr>
        </p:nvSpPr>
        <p:spPr/>
        <p:txBody>
          <a:bodyPr/>
          <a:lstStyle>
            <a:lvl1pPr>
              <a:defRPr/>
            </a:lvl1pPr>
          </a:lstStyle>
          <a:p>
            <a:pPr>
              <a:defRPr/>
            </a:pPr>
            <a:r>
              <a:rPr lang="en-US"/>
              <a:t>Tobacco Use</a:t>
            </a:r>
          </a:p>
        </p:txBody>
      </p:sp>
      <p:sp>
        <p:nvSpPr>
          <p:cNvPr id="26" name="Rectangle 26"/>
          <p:cNvSpPr>
            <a:spLocks noGrp="1" noChangeArrowheads="1"/>
          </p:cNvSpPr>
          <p:nvPr>
            <p:ph type="sldNum" sz="quarter" idx="12"/>
          </p:nvPr>
        </p:nvSpPr>
        <p:spPr/>
        <p:txBody>
          <a:bodyPr/>
          <a:lstStyle>
            <a:lvl1pPr>
              <a:defRPr/>
            </a:lvl1pPr>
          </a:lstStyle>
          <a:p>
            <a:fld id="{29AF6979-161A-2B44-9E51-5296EFB4FD71}" type="slidenum">
              <a:rPr lang="ar-sa"/>
              <a:pPr/>
              <a:t>‹#›</a:t>
            </a:fld>
            <a:endParaRPr lang="en-US"/>
          </a:p>
        </p:txBody>
      </p:sp>
    </p:spTree>
    <p:extLst>
      <p:ext uri="{BB962C8B-B14F-4D97-AF65-F5344CB8AC3E}">
        <p14:creationId xmlns:p14="http://schemas.microsoft.com/office/powerpoint/2010/main" val="125136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fld id="{EC7F9882-4656-DC4C-82DD-FD9F2CBE9E20}" type="datetime3">
              <a:rPr lang="en-US"/>
              <a:pPr/>
              <a:t>11 February 2012</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6" name="Rectangle 26"/>
          <p:cNvSpPr>
            <a:spLocks noGrp="1" noChangeArrowheads="1"/>
          </p:cNvSpPr>
          <p:nvPr>
            <p:ph type="sldNum" sz="quarter" idx="12"/>
          </p:nvPr>
        </p:nvSpPr>
        <p:spPr>
          <a:ln/>
        </p:spPr>
        <p:txBody>
          <a:bodyPr/>
          <a:lstStyle>
            <a:lvl1pPr>
              <a:defRPr/>
            </a:lvl1pPr>
          </a:lstStyle>
          <a:p>
            <a:fld id="{6174BC19-905C-5043-AA4E-E23691A89146}" type="slidenum">
              <a:rPr lang="ar-sa"/>
              <a:pPr/>
              <a:t>‹#›</a:t>
            </a:fld>
            <a:endParaRPr lang="en-US"/>
          </a:p>
        </p:txBody>
      </p:sp>
    </p:spTree>
    <p:extLst>
      <p:ext uri="{BB962C8B-B14F-4D97-AF65-F5344CB8AC3E}">
        <p14:creationId xmlns:p14="http://schemas.microsoft.com/office/powerpoint/2010/main" val="110797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fld id="{41FF930B-1DC3-7A4C-BE44-565E7485412B}" type="datetime3">
              <a:rPr lang="en-US"/>
              <a:pPr/>
              <a:t>11 February 2012</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6" name="Rectangle 26"/>
          <p:cNvSpPr>
            <a:spLocks noGrp="1" noChangeArrowheads="1"/>
          </p:cNvSpPr>
          <p:nvPr>
            <p:ph type="sldNum" sz="quarter" idx="12"/>
          </p:nvPr>
        </p:nvSpPr>
        <p:spPr>
          <a:ln/>
        </p:spPr>
        <p:txBody>
          <a:bodyPr/>
          <a:lstStyle>
            <a:lvl1pPr>
              <a:defRPr/>
            </a:lvl1pPr>
          </a:lstStyle>
          <a:p>
            <a:fld id="{F125C982-B21C-8B45-839F-61C8ED98E94D}" type="slidenum">
              <a:rPr lang="ar-sa"/>
              <a:pPr/>
              <a:t>‹#›</a:t>
            </a:fld>
            <a:endParaRPr lang="en-US"/>
          </a:p>
        </p:txBody>
      </p:sp>
    </p:spTree>
    <p:extLst>
      <p:ext uri="{BB962C8B-B14F-4D97-AF65-F5344CB8AC3E}">
        <p14:creationId xmlns:p14="http://schemas.microsoft.com/office/powerpoint/2010/main" val="180709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938"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2116138"/>
            <a:ext cx="4371975"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13" y="4259263"/>
            <a:ext cx="4371975" cy="199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fld id="{61C117ED-F3BA-C245-8E40-8A2C374F3BC6}" type="datetime3">
              <a:rPr lang="en-US"/>
              <a:pPr/>
              <a:t>11 February 2012</a:t>
            </a:fld>
            <a:endParaRPr lang="en-US"/>
          </a:p>
        </p:txBody>
      </p:sp>
      <p:sp>
        <p:nvSpPr>
          <p:cNvPr id="7"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8" name="Rectangle 26"/>
          <p:cNvSpPr>
            <a:spLocks noGrp="1" noChangeArrowheads="1"/>
          </p:cNvSpPr>
          <p:nvPr>
            <p:ph type="sldNum" sz="quarter" idx="12"/>
          </p:nvPr>
        </p:nvSpPr>
        <p:spPr>
          <a:ln/>
        </p:spPr>
        <p:txBody>
          <a:bodyPr/>
          <a:lstStyle>
            <a:lvl1pPr>
              <a:defRPr/>
            </a:lvl1pPr>
          </a:lstStyle>
          <a:p>
            <a:fld id="{2C06EBAB-36B9-E04D-99DC-BBFC9CC8DF8C}" type="slidenum">
              <a:rPr lang="ar-sa"/>
              <a:pPr/>
              <a:t>‹#›</a:t>
            </a:fld>
            <a:endParaRPr lang="en-US"/>
          </a:p>
        </p:txBody>
      </p:sp>
    </p:spTree>
    <p:extLst>
      <p:ext uri="{BB962C8B-B14F-4D97-AF65-F5344CB8AC3E}">
        <p14:creationId xmlns:p14="http://schemas.microsoft.com/office/powerpoint/2010/main" val="422607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4938"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9313" y="2116138"/>
            <a:ext cx="4371975" cy="4135437"/>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fld id="{A6305CD1-753F-A146-8FC4-74A6FADD06F7}" type="datetime3">
              <a:rPr lang="en-US"/>
              <a:pPr/>
              <a:t>11 February 2012</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7" name="Rectangle 26"/>
          <p:cNvSpPr>
            <a:spLocks noGrp="1" noChangeArrowheads="1"/>
          </p:cNvSpPr>
          <p:nvPr>
            <p:ph type="sldNum" sz="quarter" idx="12"/>
          </p:nvPr>
        </p:nvSpPr>
        <p:spPr>
          <a:ln/>
        </p:spPr>
        <p:txBody>
          <a:bodyPr/>
          <a:lstStyle>
            <a:lvl1pPr>
              <a:defRPr/>
            </a:lvl1pPr>
          </a:lstStyle>
          <a:p>
            <a:fld id="{C4D2C66F-2043-D74D-AC56-6A398650ED9E}" type="slidenum">
              <a:rPr lang="ar-sa"/>
              <a:pPr/>
              <a:t>‹#›</a:t>
            </a:fld>
            <a:endParaRPr lang="en-US"/>
          </a:p>
        </p:txBody>
      </p:sp>
    </p:spTree>
    <p:extLst>
      <p:ext uri="{BB962C8B-B14F-4D97-AF65-F5344CB8AC3E}">
        <p14:creationId xmlns:p14="http://schemas.microsoft.com/office/powerpoint/2010/main" val="3815018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4938" y="889000"/>
            <a:ext cx="8885237" cy="11557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4938" y="2116138"/>
            <a:ext cx="4371975"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2116138"/>
            <a:ext cx="4371975"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4938" y="4259263"/>
            <a:ext cx="4371975" cy="199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9313" y="4259263"/>
            <a:ext cx="4371975" cy="199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fld id="{F9CFA9DF-4943-584B-8D76-53BD87903695}" type="datetime3">
              <a:rPr lang="en-US"/>
              <a:pPr/>
              <a:t>11 February 2012</a:t>
            </a:fld>
            <a:endParaRPr lang="en-US"/>
          </a:p>
        </p:txBody>
      </p:sp>
      <p:sp>
        <p:nvSpPr>
          <p:cNvPr id="8"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9" name="Rectangle 26"/>
          <p:cNvSpPr>
            <a:spLocks noGrp="1" noChangeArrowheads="1"/>
          </p:cNvSpPr>
          <p:nvPr>
            <p:ph type="sldNum" sz="quarter" idx="12"/>
          </p:nvPr>
        </p:nvSpPr>
        <p:spPr>
          <a:ln/>
        </p:spPr>
        <p:txBody>
          <a:bodyPr/>
          <a:lstStyle>
            <a:lvl1pPr>
              <a:defRPr/>
            </a:lvl1pPr>
          </a:lstStyle>
          <a:p>
            <a:fld id="{66AC57D0-032A-CB40-99F9-8B5DC75F840E}" type="slidenum">
              <a:rPr lang="ar-sa"/>
              <a:pPr/>
              <a:t>‹#›</a:t>
            </a:fld>
            <a:endParaRPr lang="en-US"/>
          </a:p>
        </p:txBody>
      </p:sp>
    </p:spTree>
    <p:extLst>
      <p:ext uri="{BB962C8B-B14F-4D97-AF65-F5344CB8AC3E}">
        <p14:creationId xmlns:p14="http://schemas.microsoft.com/office/powerpoint/2010/main" val="169832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4938" y="889000"/>
            <a:ext cx="8896350" cy="5362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fld id="{9EB9F976-F33D-2F42-AA0D-79ED7DD81BC5}" type="datetime3">
              <a:rPr lang="en-US"/>
              <a:pPr/>
              <a:t>11 February 2012</a:t>
            </a:fld>
            <a:endParaRPr lang="en-US"/>
          </a:p>
        </p:txBody>
      </p:sp>
      <p:sp>
        <p:nvSpPr>
          <p:cNvPr id="4"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5" name="Rectangle 26"/>
          <p:cNvSpPr>
            <a:spLocks noGrp="1" noChangeArrowheads="1"/>
          </p:cNvSpPr>
          <p:nvPr>
            <p:ph type="sldNum" sz="quarter" idx="12"/>
          </p:nvPr>
        </p:nvSpPr>
        <p:spPr>
          <a:ln/>
        </p:spPr>
        <p:txBody>
          <a:bodyPr/>
          <a:lstStyle>
            <a:lvl1pPr>
              <a:defRPr/>
            </a:lvl1pPr>
          </a:lstStyle>
          <a:p>
            <a:fld id="{C9128B44-3B4C-EC4F-98FC-E550F01C049F}" type="slidenum">
              <a:rPr lang="ar-sa"/>
              <a:pPr/>
              <a:t>‹#›</a:t>
            </a:fld>
            <a:endParaRPr lang="en-US"/>
          </a:p>
        </p:txBody>
      </p:sp>
    </p:spTree>
    <p:extLst>
      <p:ext uri="{BB962C8B-B14F-4D97-AF65-F5344CB8AC3E}">
        <p14:creationId xmlns:p14="http://schemas.microsoft.com/office/powerpoint/2010/main" val="116183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4938"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59313" y="2116138"/>
            <a:ext cx="4371975" cy="4135437"/>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fld id="{29A42097-E9B7-604D-9F9E-E4A03A64E739}" type="datetime3">
              <a:rPr lang="en-US"/>
              <a:pPr/>
              <a:t>11 February 2012</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7" name="Rectangle 26"/>
          <p:cNvSpPr>
            <a:spLocks noGrp="1" noChangeArrowheads="1"/>
          </p:cNvSpPr>
          <p:nvPr>
            <p:ph type="sldNum" sz="quarter" idx="12"/>
          </p:nvPr>
        </p:nvSpPr>
        <p:spPr>
          <a:ln/>
        </p:spPr>
        <p:txBody>
          <a:bodyPr/>
          <a:lstStyle>
            <a:lvl1pPr>
              <a:defRPr/>
            </a:lvl1pPr>
          </a:lstStyle>
          <a:p>
            <a:fld id="{27E52486-6D60-B448-89E7-7CD6B7C049C4}" type="slidenum">
              <a:rPr lang="ar-sa"/>
              <a:pPr/>
              <a:t>‹#›</a:t>
            </a:fld>
            <a:endParaRPr lang="en-US"/>
          </a:p>
        </p:txBody>
      </p:sp>
    </p:spTree>
    <p:extLst>
      <p:ext uri="{BB962C8B-B14F-4D97-AF65-F5344CB8AC3E}">
        <p14:creationId xmlns:p14="http://schemas.microsoft.com/office/powerpoint/2010/main" val="261027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fld id="{73BBE757-4D03-B746-8869-532DAB9CFEF2}" type="datetime3">
              <a:rPr lang="en-US"/>
              <a:pPr/>
              <a:t>11 February 2012</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6" name="Rectangle 26"/>
          <p:cNvSpPr>
            <a:spLocks noGrp="1" noChangeArrowheads="1"/>
          </p:cNvSpPr>
          <p:nvPr>
            <p:ph type="sldNum" sz="quarter" idx="12"/>
          </p:nvPr>
        </p:nvSpPr>
        <p:spPr>
          <a:ln/>
        </p:spPr>
        <p:txBody>
          <a:bodyPr/>
          <a:lstStyle>
            <a:lvl1pPr>
              <a:defRPr/>
            </a:lvl1pPr>
          </a:lstStyle>
          <a:p>
            <a:fld id="{1BF29E43-A408-9E43-A250-47D06AC9828F}" type="slidenum">
              <a:rPr lang="ar-sa"/>
              <a:pPr/>
              <a:t>‹#›</a:t>
            </a:fld>
            <a:endParaRPr lang="en-US"/>
          </a:p>
        </p:txBody>
      </p:sp>
    </p:spTree>
    <p:extLst>
      <p:ext uri="{BB962C8B-B14F-4D97-AF65-F5344CB8AC3E}">
        <p14:creationId xmlns:p14="http://schemas.microsoft.com/office/powerpoint/2010/main" val="201003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fld id="{A9EE5F67-52BE-0D45-B94E-124BEC068C5E}" type="datetime3">
              <a:rPr lang="en-US"/>
              <a:pPr/>
              <a:t>11 February 2012</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6" name="Rectangle 26"/>
          <p:cNvSpPr>
            <a:spLocks noGrp="1" noChangeArrowheads="1"/>
          </p:cNvSpPr>
          <p:nvPr>
            <p:ph type="sldNum" sz="quarter" idx="12"/>
          </p:nvPr>
        </p:nvSpPr>
        <p:spPr>
          <a:ln/>
        </p:spPr>
        <p:txBody>
          <a:bodyPr/>
          <a:lstStyle>
            <a:lvl1pPr>
              <a:defRPr/>
            </a:lvl1pPr>
          </a:lstStyle>
          <a:p>
            <a:fld id="{E5D0EEF3-A5F6-E843-B1EE-D7C8EA987BEA}" type="slidenum">
              <a:rPr lang="ar-sa"/>
              <a:pPr/>
              <a:t>‹#›</a:t>
            </a:fld>
            <a:endParaRPr lang="en-US"/>
          </a:p>
        </p:txBody>
      </p:sp>
    </p:spTree>
    <p:extLst>
      <p:ext uri="{BB962C8B-B14F-4D97-AF65-F5344CB8AC3E}">
        <p14:creationId xmlns:p14="http://schemas.microsoft.com/office/powerpoint/2010/main" val="114134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fld id="{502647A7-0177-454A-8B89-EC3750D09584}" type="datetime3">
              <a:rPr lang="en-US"/>
              <a:pPr/>
              <a:t>11 February 2012</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7" name="Rectangle 26"/>
          <p:cNvSpPr>
            <a:spLocks noGrp="1" noChangeArrowheads="1"/>
          </p:cNvSpPr>
          <p:nvPr>
            <p:ph type="sldNum" sz="quarter" idx="12"/>
          </p:nvPr>
        </p:nvSpPr>
        <p:spPr>
          <a:ln/>
        </p:spPr>
        <p:txBody>
          <a:bodyPr/>
          <a:lstStyle>
            <a:lvl1pPr>
              <a:defRPr/>
            </a:lvl1pPr>
          </a:lstStyle>
          <a:p>
            <a:fld id="{42B7AC81-5C0F-F342-B776-9238ADD471A8}" type="slidenum">
              <a:rPr lang="ar-sa"/>
              <a:pPr/>
              <a:t>‹#›</a:t>
            </a:fld>
            <a:endParaRPr lang="en-US"/>
          </a:p>
        </p:txBody>
      </p:sp>
    </p:spTree>
    <p:extLst>
      <p:ext uri="{BB962C8B-B14F-4D97-AF65-F5344CB8AC3E}">
        <p14:creationId xmlns:p14="http://schemas.microsoft.com/office/powerpoint/2010/main" val="69780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fld id="{597B02E4-770E-A643-84C3-683893699C2B}" type="datetime3">
              <a:rPr lang="en-US"/>
              <a:pPr/>
              <a:t>11 February 2012</a:t>
            </a:fld>
            <a:endParaRPr lang="en-US"/>
          </a:p>
        </p:txBody>
      </p:sp>
      <p:sp>
        <p:nvSpPr>
          <p:cNvPr id="8"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9" name="Rectangle 26"/>
          <p:cNvSpPr>
            <a:spLocks noGrp="1" noChangeArrowheads="1"/>
          </p:cNvSpPr>
          <p:nvPr>
            <p:ph type="sldNum" sz="quarter" idx="12"/>
          </p:nvPr>
        </p:nvSpPr>
        <p:spPr>
          <a:ln/>
        </p:spPr>
        <p:txBody>
          <a:bodyPr/>
          <a:lstStyle>
            <a:lvl1pPr>
              <a:defRPr/>
            </a:lvl1pPr>
          </a:lstStyle>
          <a:p>
            <a:fld id="{BC76586B-5A9D-EF44-BE96-7D8EEF531490}" type="slidenum">
              <a:rPr lang="ar-sa"/>
              <a:pPr/>
              <a:t>‹#›</a:t>
            </a:fld>
            <a:endParaRPr lang="en-US"/>
          </a:p>
        </p:txBody>
      </p:sp>
    </p:spTree>
    <p:extLst>
      <p:ext uri="{BB962C8B-B14F-4D97-AF65-F5344CB8AC3E}">
        <p14:creationId xmlns:p14="http://schemas.microsoft.com/office/powerpoint/2010/main" val="170835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fld id="{DE8F9D85-90A7-514C-A2EC-FC6669D2EF6F}" type="datetime3">
              <a:rPr lang="en-US"/>
              <a:pPr/>
              <a:t>11 February 2012</a:t>
            </a:fld>
            <a:endParaRPr lang="en-US"/>
          </a:p>
        </p:txBody>
      </p:sp>
      <p:sp>
        <p:nvSpPr>
          <p:cNvPr id="4"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5" name="Rectangle 26"/>
          <p:cNvSpPr>
            <a:spLocks noGrp="1" noChangeArrowheads="1"/>
          </p:cNvSpPr>
          <p:nvPr>
            <p:ph type="sldNum" sz="quarter" idx="12"/>
          </p:nvPr>
        </p:nvSpPr>
        <p:spPr>
          <a:ln/>
        </p:spPr>
        <p:txBody>
          <a:bodyPr/>
          <a:lstStyle>
            <a:lvl1pPr>
              <a:defRPr/>
            </a:lvl1pPr>
          </a:lstStyle>
          <a:p>
            <a:fld id="{0FDA776E-7C54-CD48-93A7-F594E13C3675}" type="slidenum">
              <a:rPr lang="ar-sa"/>
              <a:pPr/>
              <a:t>‹#›</a:t>
            </a:fld>
            <a:endParaRPr lang="en-US"/>
          </a:p>
        </p:txBody>
      </p:sp>
    </p:spTree>
    <p:extLst>
      <p:ext uri="{BB962C8B-B14F-4D97-AF65-F5344CB8AC3E}">
        <p14:creationId xmlns:p14="http://schemas.microsoft.com/office/powerpoint/2010/main" val="132792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fld id="{73F0EE55-48AA-C543-BCEA-8DB98E6EB59D}" type="datetime3">
              <a:rPr lang="en-US"/>
              <a:pPr/>
              <a:t>11 February 2012</a:t>
            </a:fld>
            <a:endParaRPr lang="en-US"/>
          </a:p>
        </p:txBody>
      </p:sp>
      <p:sp>
        <p:nvSpPr>
          <p:cNvPr id="3"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4" name="Rectangle 26"/>
          <p:cNvSpPr>
            <a:spLocks noGrp="1" noChangeArrowheads="1"/>
          </p:cNvSpPr>
          <p:nvPr>
            <p:ph type="sldNum" sz="quarter" idx="12"/>
          </p:nvPr>
        </p:nvSpPr>
        <p:spPr>
          <a:ln/>
        </p:spPr>
        <p:txBody>
          <a:bodyPr/>
          <a:lstStyle>
            <a:lvl1pPr>
              <a:defRPr/>
            </a:lvl1pPr>
          </a:lstStyle>
          <a:p>
            <a:fld id="{CBCAAC07-E24F-F14D-B051-07EE35409579}" type="slidenum">
              <a:rPr lang="ar-sa"/>
              <a:pPr/>
              <a:t>‹#›</a:t>
            </a:fld>
            <a:endParaRPr lang="en-US"/>
          </a:p>
        </p:txBody>
      </p:sp>
    </p:spTree>
    <p:extLst>
      <p:ext uri="{BB962C8B-B14F-4D97-AF65-F5344CB8AC3E}">
        <p14:creationId xmlns:p14="http://schemas.microsoft.com/office/powerpoint/2010/main" val="380705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fld id="{36AD155B-D919-C541-AB9D-B9535CC32759}" type="datetime3">
              <a:rPr lang="en-US"/>
              <a:pPr/>
              <a:t>11 February 2012</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7" name="Rectangle 26"/>
          <p:cNvSpPr>
            <a:spLocks noGrp="1" noChangeArrowheads="1"/>
          </p:cNvSpPr>
          <p:nvPr>
            <p:ph type="sldNum" sz="quarter" idx="12"/>
          </p:nvPr>
        </p:nvSpPr>
        <p:spPr>
          <a:ln/>
        </p:spPr>
        <p:txBody>
          <a:bodyPr/>
          <a:lstStyle>
            <a:lvl1pPr>
              <a:defRPr/>
            </a:lvl1pPr>
          </a:lstStyle>
          <a:p>
            <a:fld id="{CACB8A68-880C-C24B-B49B-0F8AAD3B3110}" type="slidenum">
              <a:rPr lang="ar-sa"/>
              <a:pPr/>
              <a:t>‹#›</a:t>
            </a:fld>
            <a:endParaRPr lang="en-US"/>
          </a:p>
        </p:txBody>
      </p:sp>
    </p:spTree>
    <p:extLst>
      <p:ext uri="{BB962C8B-B14F-4D97-AF65-F5344CB8AC3E}">
        <p14:creationId xmlns:p14="http://schemas.microsoft.com/office/powerpoint/2010/main" val="407575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fld id="{5632D8DE-C4FC-3549-BE14-41A28D5576EA}" type="datetime3">
              <a:rPr lang="en-US"/>
              <a:pPr/>
              <a:t>11 February 2012</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7" name="Rectangle 26"/>
          <p:cNvSpPr>
            <a:spLocks noGrp="1" noChangeArrowheads="1"/>
          </p:cNvSpPr>
          <p:nvPr>
            <p:ph type="sldNum" sz="quarter" idx="12"/>
          </p:nvPr>
        </p:nvSpPr>
        <p:spPr>
          <a:ln/>
        </p:spPr>
        <p:txBody>
          <a:bodyPr/>
          <a:lstStyle>
            <a:lvl1pPr>
              <a:defRPr/>
            </a:lvl1pPr>
          </a:lstStyle>
          <a:p>
            <a:fld id="{DD98F723-0945-0B45-906C-E34EFCDA42EF}" type="slidenum">
              <a:rPr lang="ar-sa"/>
              <a:pPr/>
              <a:t>‹#›</a:t>
            </a:fld>
            <a:endParaRPr lang="en-US"/>
          </a:p>
        </p:txBody>
      </p:sp>
    </p:spTree>
    <p:extLst>
      <p:ext uri="{BB962C8B-B14F-4D97-AF65-F5344CB8AC3E}">
        <p14:creationId xmlns:p14="http://schemas.microsoft.com/office/powerpoint/2010/main" val="2205448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4938" y="889000"/>
            <a:ext cx="88852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34938" y="2116138"/>
            <a:ext cx="8896350"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Freeform 4"/>
          <p:cNvSpPr>
            <a:spLocks/>
          </p:cNvSpPr>
          <p:nvPr/>
        </p:nvSpPr>
        <p:spPr bwMode="auto">
          <a:xfrm>
            <a:off x="3587750" y="53975"/>
            <a:ext cx="1982788" cy="654050"/>
          </a:xfrm>
          <a:custGeom>
            <a:avLst/>
            <a:gdLst/>
            <a:ahLst/>
            <a:cxnLst>
              <a:cxn ang="0">
                <a:pos x="16" y="67"/>
              </a:cxn>
              <a:cxn ang="0">
                <a:pos x="26" y="62"/>
              </a:cxn>
              <a:cxn ang="0">
                <a:pos x="452" y="62"/>
              </a:cxn>
              <a:cxn ang="0">
                <a:pos x="483" y="40"/>
              </a:cxn>
              <a:cxn ang="0">
                <a:pos x="505" y="27"/>
              </a:cxn>
              <a:cxn ang="0">
                <a:pos x="526" y="17"/>
              </a:cxn>
              <a:cxn ang="0">
                <a:pos x="552" y="11"/>
              </a:cxn>
              <a:cxn ang="0">
                <a:pos x="578" y="5"/>
              </a:cxn>
              <a:cxn ang="0">
                <a:pos x="605" y="2"/>
              </a:cxn>
              <a:cxn ang="0">
                <a:pos x="639" y="0"/>
              </a:cxn>
              <a:cxn ang="0">
                <a:pos x="678" y="5"/>
              </a:cxn>
              <a:cxn ang="0">
                <a:pos x="714" y="15"/>
              </a:cxn>
              <a:cxn ang="0">
                <a:pos x="740" y="27"/>
              </a:cxn>
              <a:cxn ang="0">
                <a:pos x="768" y="40"/>
              </a:cxn>
              <a:cxn ang="0">
                <a:pos x="786" y="51"/>
              </a:cxn>
              <a:cxn ang="0">
                <a:pos x="802" y="64"/>
              </a:cxn>
              <a:cxn ang="0">
                <a:pos x="1209" y="62"/>
              </a:cxn>
              <a:cxn ang="0">
                <a:pos x="1223" y="66"/>
              </a:cxn>
              <a:cxn ang="0">
                <a:pos x="1233" y="73"/>
              </a:cxn>
              <a:cxn ang="0">
                <a:pos x="1242" y="91"/>
              </a:cxn>
              <a:cxn ang="0">
                <a:pos x="1246" y="112"/>
              </a:cxn>
              <a:cxn ang="0">
                <a:pos x="1248" y="137"/>
              </a:cxn>
              <a:cxn ang="0">
                <a:pos x="1248" y="349"/>
              </a:cxn>
              <a:cxn ang="0">
                <a:pos x="809" y="350"/>
              </a:cxn>
              <a:cxn ang="0">
                <a:pos x="700" y="409"/>
              </a:cxn>
              <a:cxn ang="0">
                <a:pos x="523" y="411"/>
              </a:cxn>
              <a:cxn ang="0">
                <a:pos x="437" y="346"/>
              </a:cxn>
              <a:cxn ang="0">
                <a:pos x="46" y="349"/>
              </a:cxn>
              <a:cxn ang="0">
                <a:pos x="0" y="349"/>
              </a:cxn>
              <a:cxn ang="0">
                <a:pos x="0" y="152"/>
              </a:cxn>
              <a:cxn ang="0">
                <a:pos x="0" y="123"/>
              </a:cxn>
              <a:cxn ang="0">
                <a:pos x="5" y="94"/>
              </a:cxn>
              <a:cxn ang="0">
                <a:pos x="9" y="80"/>
              </a:cxn>
              <a:cxn ang="0">
                <a:pos x="16" y="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29" name="Oval 5"/>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w="9525">
            <a:noFill/>
            <a:round/>
            <a:headEnd/>
            <a:tailEnd/>
          </a:ln>
          <a:effectLst/>
        </p:spPr>
        <p:txBody>
          <a:bodyPr/>
          <a:lstStyle/>
          <a:p>
            <a:pPr algn="ctr">
              <a:defRPr/>
            </a:pPr>
            <a:endParaRPr kumimoji="1" lang="en-US" sz="2400" i="0" u="none">
              <a:latin typeface="Times New Roman" pitchFamily="18" charset="0"/>
              <a:ea typeface="+mn-ea"/>
            </a:endParaRPr>
          </a:p>
        </p:txBody>
      </p:sp>
      <p:sp>
        <p:nvSpPr>
          <p:cNvPr id="1030" name="Freeform 6"/>
          <p:cNvSpPr>
            <a:spLocks/>
          </p:cNvSpPr>
          <p:nvPr/>
        </p:nvSpPr>
        <p:spPr bwMode="auto">
          <a:xfrm>
            <a:off x="3586163" y="452438"/>
            <a:ext cx="1984375" cy="304800"/>
          </a:xfrm>
          <a:custGeom>
            <a:avLst/>
            <a:gdLst/>
            <a:ahLst/>
            <a:cxnLst>
              <a:cxn ang="0">
                <a:pos x="60" y="42"/>
              </a:cxn>
              <a:cxn ang="0">
                <a:pos x="98" y="42"/>
              </a:cxn>
              <a:cxn ang="0">
                <a:pos x="128" y="63"/>
              </a:cxn>
              <a:cxn ang="0">
                <a:pos x="176" y="51"/>
              </a:cxn>
              <a:cxn ang="0">
                <a:pos x="231" y="45"/>
              </a:cxn>
              <a:cxn ang="0">
                <a:pos x="269" y="57"/>
              </a:cxn>
              <a:cxn ang="0">
                <a:pos x="311" y="51"/>
              </a:cxn>
              <a:cxn ang="0">
                <a:pos x="378" y="54"/>
              </a:cxn>
              <a:cxn ang="0">
                <a:pos x="420" y="63"/>
              </a:cxn>
              <a:cxn ang="0">
                <a:pos x="483" y="80"/>
              </a:cxn>
              <a:cxn ang="0">
                <a:pos x="513" y="99"/>
              </a:cxn>
              <a:cxn ang="0">
                <a:pos x="536" y="130"/>
              </a:cxn>
              <a:cxn ang="0">
                <a:pos x="578" y="129"/>
              </a:cxn>
              <a:cxn ang="0">
                <a:pos x="617" y="139"/>
              </a:cxn>
              <a:cxn ang="0">
                <a:pos x="651" y="131"/>
              </a:cxn>
              <a:cxn ang="0">
                <a:pos x="688" y="121"/>
              </a:cxn>
              <a:cxn ang="0">
                <a:pos x="728" y="101"/>
              </a:cxn>
              <a:cxn ang="0">
                <a:pos x="769" y="68"/>
              </a:cxn>
              <a:cxn ang="0">
                <a:pos x="814" y="52"/>
              </a:cxn>
              <a:cxn ang="0">
                <a:pos x="844" y="56"/>
              </a:cxn>
              <a:cxn ang="0">
                <a:pos x="881" y="57"/>
              </a:cxn>
              <a:cxn ang="0">
                <a:pos x="933" y="69"/>
              </a:cxn>
              <a:cxn ang="0">
                <a:pos x="963" y="51"/>
              </a:cxn>
              <a:cxn ang="0">
                <a:pos x="989" y="55"/>
              </a:cxn>
              <a:cxn ang="0">
                <a:pos x="1035" y="33"/>
              </a:cxn>
              <a:cxn ang="0">
                <a:pos x="1063" y="35"/>
              </a:cxn>
              <a:cxn ang="0">
                <a:pos x="1096" y="6"/>
              </a:cxn>
              <a:cxn ang="0">
                <a:pos x="1130" y="32"/>
              </a:cxn>
              <a:cxn ang="0">
                <a:pos x="1164" y="0"/>
              </a:cxn>
              <a:cxn ang="0">
                <a:pos x="1195" y="38"/>
              </a:cxn>
              <a:cxn ang="0">
                <a:pos x="1227" y="16"/>
              </a:cxn>
              <a:cxn ang="0">
                <a:pos x="1249" y="28"/>
              </a:cxn>
              <a:cxn ang="0">
                <a:pos x="822" y="144"/>
              </a:cxn>
              <a:cxn ang="0">
                <a:pos x="563" y="191"/>
              </a:cxn>
              <a:cxn ang="0">
                <a:pos x="441" y="98"/>
              </a:cxn>
              <a:cxn ang="0">
                <a:pos x="0" y="19"/>
              </a:cxn>
              <a:cxn ang="0">
                <a:pos x="18" y="33"/>
              </a:cxn>
              <a:cxn ang="0">
                <a:pos x="43" y="38"/>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31" name="Freeform 7"/>
          <p:cNvSpPr>
            <a:spLocks/>
          </p:cNvSpPr>
          <p:nvPr/>
        </p:nvSpPr>
        <p:spPr bwMode="auto">
          <a:xfrm>
            <a:off x="3586163" y="508000"/>
            <a:ext cx="1984375" cy="306388"/>
          </a:xfrm>
          <a:custGeom>
            <a:avLst/>
            <a:gdLst/>
            <a:ahLst/>
            <a:cxnLst>
              <a:cxn ang="0">
                <a:pos x="26" y="125"/>
              </a:cxn>
              <a:cxn ang="0">
                <a:pos x="450" y="125"/>
              </a:cxn>
              <a:cxn ang="0">
                <a:pos x="487" y="155"/>
              </a:cxn>
              <a:cxn ang="0">
                <a:pos x="532" y="175"/>
              </a:cxn>
              <a:cxn ang="0">
                <a:pos x="587" y="188"/>
              </a:cxn>
              <a:cxn ang="0">
                <a:pos x="672" y="188"/>
              </a:cxn>
              <a:cxn ang="0">
                <a:pos x="769" y="158"/>
              </a:cxn>
              <a:cxn ang="0">
                <a:pos x="811" y="125"/>
              </a:cxn>
              <a:cxn ang="0">
                <a:pos x="1224" y="124"/>
              </a:cxn>
              <a:cxn ang="0">
                <a:pos x="1243" y="114"/>
              </a:cxn>
              <a:cxn ang="0">
                <a:pos x="1249" y="96"/>
              </a:cxn>
              <a:cxn ang="0">
                <a:pos x="1238" y="0"/>
              </a:cxn>
              <a:cxn ang="0">
                <a:pos x="1227" y="18"/>
              </a:cxn>
              <a:cxn ang="0">
                <a:pos x="1218" y="33"/>
              </a:cxn>
              <a:cxn ang="0">
                <a:pos x="1196" y="24"/>
              </a:cxn>
              <a:cxn ang="0">
                <a:pos x="1170" y="14"/>
              </a:cxn>
              <a:cxn ang="0">
                <a:pos x="1138" y="33"/>
              </a:cxn>
              <a:cxn ang="0">
                <a:pos x="1117" y="24"/>
              </a:cxn>
              <a:cxn ang="0">
                <a:pos x="1089" y="19"/>
              </a:cxn>
              <a:cxn ang="0">
                <a:pos x="1074" y="38"/>
              </a:cxn>
              <a:cxn ang="0">
                <a:pos x="1046" y="33"/>
              </a:cxn>
              <a:cxn ang="0">
                <a:pos x="1007" y="38"/>
              </a:cxn>
              <a:cxn ang="0">
                <a:pos x="969" y="33"/>
              </a:cxn>
              <a:cxn ang="0">
                <a:pos x="932" y="47"/>
              </a:cxn>
              <a:cxn ang="0">
                <a:pos x="901" y="34"/>
              </a:cxn>
              <a:cxn ang="0">
                <a:pos x="847" y="44"/>
              </a:cxn>
              <a:cxn ang="0">
                <a:pos x="807" y="43"/>
              </a:cxn>
              <a:cxn ang="0">
                <a:pos x="783" y="81"/>
              </a:cxn>
              <a:cxn ang="0">
                <a:pos x="765" y="111"/>
              </a:cxn>
              <a:cxn ang="0">
                <a:pos x="729" y="122"/>
              </a:cxn>
              <a:cxn ang="0">
                <a:pos x="697" y="132"/>
              </a:cxn>
              <a:cxn ang="0">
                <a:pos x="634" y="137"/>
              </a:cxn>
              <a:cxn ang="0">
                <a:pos x="556" y="145"/>
              </a:cxn>
              <a:cxn ang="0">
                <a:pos x="499" y="116"/>
              </a:cxn>
              <a:cxn ang="0">
                <a:pos x="454" y="57"/>
              </a:cxn>
              <a:cxn ang="0">
                <a:pos x="399" y="47"/>
              </a:cxn>
              <a:cxn ang="0">
                <a:pos x="332" y="33"/>
              </a:cxn>
              <a:cxn ang="0">
                <a:pos x="262" y="24"/>
              </a:cxn>
              <a:cxn ang="0">
                <a:pos x="214" y="35"/>
              </a:cxn>
              <a:cxn ang="0">
                <a:pos x="186" y="32"/>
              </a:cxn>
              <a:cxn ang="0">
                <a:pos x="145" y="37"/>
              </a:cxn>
              <a:cxn ang="0">
                <a:pos x="102" y="35"/>
              </a:cxn>
              <a:cxn ang="0">
                <a:pos x="57" y="43"/>
              </a:cxn>
              <a:cxn ang="0">
                <a:pos x="11" y="38"/>
              </a:cxn>
              <a:cxn ang="0">
                <a:pos x="1" y="74"/>
              </a:cxn>
              <a:cxn ang="0">
                <a:pos x="9" y="118"/>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32" name="Freeform 8"/>
          <p:cNvSpPr>
            <a:spLocks/>
          </p:cNvSpPr>
          <p:nvPr/>
        </p:nvSpPr>
        <p:spPr bwMode="auto">
          <a:xfrm>
            <a:off x="3598863" y="557213"/>
            <a:ext cx="1947862" cy="228600"/>
          </a:xfrm>
          <a:custGeom>
            <a:avLst/>
            <a:gdLst/>
            <a:ahLst/>
            <a:cxnLst>
              <a:cxn ang="0">
                <a:pos x="301" y="45"/>
              </a:cxn>
              <a:cxn ang="0">
                <a:pos x="219" y="50"/>
              </a:cxn>
              <a:cxn ang="0">
                <a:pos x="97" y="50"/>
              </a:cxn>
              <a:cxn ang="0">
                <a:pos x="40" y="49"/>
              </a:cxn>
              <a:cxn ang="0">
                <a:pos x="8" y="36"/>
              </a:cxn>
              <a:cxn ang="0">
                <a:pos x="0" y="46"/>
              </a:cxn>
              <a:cxn ang="0">
                <a:pos x="46" y="64"/>
              </a:cxn>
              <a:cxn ang="0">
                <a:pos x="103" y="63"/>
              </a:cxn>
              <a:cxn ang="0">
                <a:pos x="134" y="65"/>
              </a:cxn>
              <a:cxn ang="0">
                <a:pos x="204" y="68"/>
              </a:cxn>
              <a:cxn ang="0">
                <a:pos x="341" y="63"/>
              </a:cxn>
              <a:cxn ang="0">
                <a:pos x="440" y="64"/>
              </a:cxn>
              <a:cxn ang="0">
                <a:pos x="485" y="105"/>
              </a:cxn>
              <a:cxn ang="0">
                <a:pos x="558" y="136"/>
              </a:cxn>
              <a:cxn ang="0">
                <a:pos x="642" y="143"/>
              </a:cxn>
              <a:cxn ang="0">
                <a:pos x="728" y="121"/>
              </a:cxn>
              <a:cxn ang="0">
                <a:pos x="786" y="82"/>
              </a:cxn>
              <a:cxn ang="0">
                <a:pos x="827" y="67"/>
              </a:cxn>
              <a:cxn ang="0">
                <a:pos x="937" y="68"/>
              </a:cxn>
              <a:cxn ang="0">
                <a:pos x="1021" y="67"/>
              </a:cxn>
              <a:cxn ang="0">
                <a:pos x="1118" y="67"/>
              </a:cxn>
              <a:cxn ang="0">
                <a:pos x="1211" y="69"/>
              </a:cxn>
              <a:cxn ang="0">
                <a:pos x="1226" y="34"/>
              </a:cxn>
              <a:cxn ang="0">
                <a:pos x="1211" y="37"/>
              </a:cxn>
              <a:cxn ang="0">
                <a:pos x="1171" y="59"/>
              </a:cxn>
              <a:cxn ang="0">
                <a:pos x="1064" y="56"/>
              </a:cxn>
              <a:cxn ang="0">
                <a:pos x="941" y="58"/>
              </a:cxn>
              <a:cxn ang="0">
                <a:pos x="851" y="62"/>
              </a:cxn>
              <a:cxn ang="0">
                <a:pos x="815" y="53"/>
              </a:cxn>
              <a:cxn ang="0">
                <a:pos x="809" y="32"/>
              </a:cxn>
              <a:cxn ang="0">
                <a:pos x="798" y="22"/>
              </a:cxn>
              <a:cxn ang="0">
                <a:pos x="760" y="72"/>
              </a:cxn>
              <a:cxn ang="0">
                <a:pos x="718" y="101"/>
              </a:cxn>
              <a:cxn ang="0">
                <a:pos x="671" y="112"/>
              </a:cxn>
              <a:cxn ang="0">
                <a:pos x="618" y="124"/>
              </a:cxn>
              <a:cxn ang="0">
                <a:pos x="557" y="110"/>
              </a:cxn>
              <a:cxn ang="0">
                <a:pos x="520" y="93"/>
              </a:cxn>
              <a:cxn ang="0">
                <a:pos x="486" y="86"/>
              </a:cxn>
              <a:cxn ang="0">
                <a:pos x="461" y="62"/>
              </a:cxn>
              <a:cxn ang="0">
                <a:pos x="432" y="24"/>
              </a:cxn>
              <a:cxn ang="0">
                <a:pos x="413" y="43"/>
              </a:cxn>
              <a:cxn ang="0">
                <a:pos x="339" y="48"/>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33" name="Freeform 9"/>
          <p:cNvSpPr>
            <a:spLocks/>
          </p:cNvSpPr>
          <p:nvPr/>
        </p:nvSpPr>
        <p:spPr bwMode="auto">
          <a:xfrm>
            <a:off x="4868863" y="249238"/>
            <a:ext cx="122237" cy="406400"/>
          </a:xfrm>
          <a:custGeom>
            <a:avLst/>
            <a:gdLst/>
            <a:ahLst/>
            <a:cxnLst>
              <a:cxn ang="0">
                <a:pos x="51" y="6"/>
              </a:cxn>
              <a:cxn ang="0">
                <a:pos x="47" y="25"/>
              </a:cxn>
              <a:cxn ang="0">
                <a:pos x="76" y="27"/>
              </a:cxn>
              <a:cxn ang="0">
                <a:pos x="65" y="61"/>
              </a:cxn>
              <a:cxn ang="0">
                <a:pos x="66" y="87"/>
              </a:cxn>
              <a:cxn ang="0">
                <a:pos x="73" y="110"/>
              </a:cxn>
              <a:cxn ang="0">
                <a:pos x="61" y="133"/>
              </a:cxn>
              <a:cxn ang="0">
                <a:pos x="57" y="157"/>
              </a:cxn>
              <a:cxn ang="0">
                <a:pos x="51" y="181"/>
              </a:cxn>
              <a:cxn ang="0">
                <a:pos x="42" y="197"/>
              </a:cxn>
              <a:cxn ang="0">
                <a:pos x="32" y="213"/>
              </a:cxn>
              <a:cxn ang="0">
                <a:pos x="20" y="230"/>
              </a:cxn>
              <a:cxn ang="0">
                <a:pos x="13" y="241"/>
              </a:cxn>
              <a:cxn ang="0">
                <a:pos x="0" y="255"/>
              </a:cxn>
              <a:cxn ang="0">
                <a:pos x="8" y="230"/>
              </a:cxn>
              <a:cxn ang="0">
                <a:pos x="24" y="212"/>
              </a:cxn>
              <a:cxn ang="0">
                <a:pos x="21" y="192"/>
              </a:cxn>
              <a:cxn ang="0">
                <a:pos x="36" y="167"/>
              </a:cxn>
              <a:cxn ang="0">
                <a:pos x="44" y="137"/>
              </a:cxn>
              <a:cxn ang="0">
                <a:pos x="40" y="108"/>
              </a:cxn>
              <a:cxn ang="0">
                <a:pos x="43" y="85"/>
              </a:cxn>
              <a:cxn ang="0">
                <a:pos x="40" y="68"/>
              </a:cxn>
              <a:cxn ang="0">
                <a:pos x="19" y="36"/>
              </a:cxn>
              <a:cxn ang="0">
                <a:pos x="6" y="3"/>
              </a:cxn>
              <a:cxn ang="0">
                <a:pos x="50" y="0"/>
              </a:cxn>
              <a:cxn ang="0">
                <a:pos x="51" y="6"/>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34" name="Freeform 10"/>
          <p:cNvSpPr>
            <a:spLocks/>
          </p:cNvSpPr>
          <p:nvPr/>
        </p:nvSpPr>
        <p:spPr bwMode="auto">
          <a:xfrm>
            <a:off x="3605213" y="19050"/>
            <a:ext cx="1951037" cy="411163"/>
          </a:xfrm>
          <a:custGeom>
            <a:avLst/>
            <a:gdLst/>
            <a:ahLst/>
            <a:cxnLst>
              <a:cxn ang="0">
                <a:pos x="0" y="259"/>
              </a:cxn>
              <a:cxn ang="0">
                <a:pos x="5" y="154"/>
              </a:cxn>
              <a:cxn ang="0">
                <a:pos x="23" y="130"/>
              </a:cxn>
              <a:cxn ang="0">
                <a:pos x="56" y="146"/>
              </a:cxn>
              <a:cxn ang="0">
                <a:pos x="85" y="128"/>
              </a:cxn>
              <a:cxn ang="0">
                <a:pos x="117" y="144"/>
              </a:cxn>
              <a:cxn ang="0">
                <a:pos x="152" y="144"/>
              </a:cxn>
              <a:cxn ang="0">
                <a:pos x="208" y="138"/>
              </a:cxn>
              <a:cxn ang="0">
                <a:pos x="249" y="122"/>
              </a:cxn>
              <a:cxn ang="0">
                <a:pos x="289" y="138"/>
              </a:cxn>
              <a:cxn ang="0">
                <a:pos x="312" y="143"/>
              </a:cxn>
              <a:cxn ang="0">
                <a:pos x="362" y="137"/>
              </a:cxn>
              <a:cxn ang="0">
                <a:pos x="449" y="121"/>
              </a:cxn>
              <a:cxn ang="0">
                <a:pos x="499" y="83"/>
              </a:cxn>
              <a:cxn ang="0">
                <a:pos x="489" y="119"/>
              </a:cxn>
              <a:cxn ang="0">
                <a:pos x="531" y="132"/>
              </a:cxn>
              <a:cxn ang="0">
                <a:pos x="559" y="158"/>
              </a:cxn>
              <a:cxn ang="0">
                <a:pos x="586" y="178"/>
              </a:cxn>
              <a:cxn ang="0">
                <a:pos x="602" y="178"/>
              </a:cxn>
              <a:cxn ang="0">
                <a:pos x="581" y="145"/>
              </a:cxn>
              <a:cxn ang="0">
                <a:pos x="561" y="103"/>
              </a:cxn>
              <a:cxn ang="0">
                <a:pos x="547" y="82"/>
              </a:cxn>
              <a:cxn ang="0">
                <a:pos x="574" y="62"/>
              </a:cxn>
              <a:cxn ang="0">
                <a:pos x="535" y="56"/>
              </a:cxn>
              <a:cxn ang="0">
                <a:pos x="600" y="42"/>
              </a:cxn>
              <a:cxn ang="0">
                <a:pos x="676" y="55"/>
              </a:cxn>
              <a:cxn ang="0">
                <a:pos x="721" y="60"/>
              </a:cxn>
              <a:cxn ang="0">
                <a:pos x="773" y="108"/>
              </a:cxn>
              <a:cxn ang="0">
                <a:pos x="828" y="139"/>
              </a:cxn>
              <a:cxn ang="0">
                <a:pos x="879" y="141"/>
              </a:cxn>
              <a:cxn ang="0">
                <a:pos x="928" y="128"/>
              </a:cxn>
              <a:cxn ang="0">
                <a:pos x="957" y="139"/>
              </a:cxn>
              <a:cxn ang="0">
                <a:pos x="981" y="130"/>
              </a:cxn>
              <a:cxn ang="0">
                <a:pos x="1015" y="146"/>
              </a:cxn>
              <a:cxn ang="0">
                <a:pos x="1041" y="144"/>
              </a:cxn>
              <a:cxn ang="0">
                <a:pos x="1063" y="130"/>
              </a:cxn>
              <a:cxn ang="0">
                <a:pos x="1099" y="146"/>
              </a:cxn>
              <a:cxn ang="0">
                <a:pos x="1128" y="139"/>
              </a:cxn>
              <a:cxn ang="0">
                <a:pos x="1154" y="149"/>
              </a:cxn>
              <a:cxn ang="0">
                <a:pos x="1197" y="138"/>
              </a:cxn>
              <a:cxn ang="0">
                <a:pos x="1221" y="165"/>
              </a:cxn>
              <a:cxn ang="0">
                <a:pos x="1229" y="154"/>
              </a:cxn>
              <a:cxn ang="0">
                <a:pos x="1224" y="112"/>
              </a:cxn>
              <a:cxn ang="0">
                <a:pos x="1187" y="93"/>
              </a:cxn>
              <a:cxn ang="0">
                <a:pos x="1140" y="101"/>
              </a:cxn>
              <a:cxn ang="0">
                <a:pos x="1099" y="93"/>
              </a:cxn>
              <a:cxn ang="0">
                <a:pos x="1040" y="95"/>
              </a:cxn>
              <a:cxn ang="0">
                <a:pos x="996" y="93"/>
              </a:cxn>
              <a:cxn ang="0">
                <a:pos x="955" y="96"/>
              </a:cxn>
              <a:cxn ang="0">
                <a:pos x="909" y="96"/>
              </a:cxn>
              <a:cxn ang="0">
                <a:pos x="861" y="97"/>
              </a:cxn>
              <a:cxn ang="0">
                <a:pos x="826" y="96"/>
              </a:cxn>
              <a:cxn ang="0">
                <a:pos x="785" y="69"/>
              </a:cxn>
              <a:cxn ang="0">
                <a:pos x="727" y="30"/>
              </a:cxn>
              <a:cxn ang="0">
                <a:pos x="644" y="2"/>
              </a:cxn>
              <a:cxn ang="0">
                <a:pos x="560" y="8"/>
              </a:cxn>
              <a:cxn ang="0">
                <a:pos x="474" y="45"/>
              </a:cxn>
              <a:cxn ang="0">
                <a:pos x="399" y="95"/>
              </a:cxn>
              <a:cxn ang="0">
                <a:pos x="328" y="97"/>
              </a:cxn>
              <a:cxn ang="0">
                <a:pos x="231" y="96"/>
              </a:cxn>
              <a:cxn ang="0">
                <a:pos x="109" y="93"/>
              </a:cxn>
              <a:cxn ang="0">
                <a:pos x="19" y="96"/>
              </a:cxn>
              <a:cxn ang="0">
                <a:pos x="0" y="132"/>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35" name="Freeform 11"/>
          <p:cNvSpPr>
            <a:spLocks/>
          </p:cNvSpPr>
          <p:nvPr/>
        </p:nvSpPr>
        <p:spPr bwMode="auto">
          <a:xfrm>
            <a:off x="4191000" y="234950"/>
            <a:ext cx="90488" cy="400050"/>
          </a:xfrm>
          <a:custGeom>
            <a:avLst/>
            <a:gdLst/>
            <a:ahLst/>
            <a:cxnLst>
              <a:cxn ang="0">
                <a:pos x="13" y="6"/>
              </a:cxn>
              <a:cxn ang="0">
                <a:pos x="17" y="25"/>
              </a:cxn>
              <a:cxn ang="0">
                <a:pos x="13" y="34"/>
              </a:cxn>
              <a:cxn ang="0">
                <a:pos x="6" y="62"/>
              </a:cxn>
              <a:cxn ang="0">
                <a:pos x="1" y="86"/>
              </a:cxn>
              <a:cxn ang="0">
                <a:pos x="0" y="108"/>
              </a:cxn>
              <a:cxn ang="0">
                <a:pos x="5" y="135"/>
              </a:cxn>
              <a:cxn ang="0">
                <a:pos x="8" y="160"/>
              </a:cxn>
              <a:cxn ang="0">
                <a:pos x="13" y="184"/>
              </a:cxn>
              <a:cxn ang="0">
                <a:pos x="27" y="200"/>
              </a:cxn>
              <a:cxn ang="0">
                <a:pos x="32" y="217"/>
              </a:cxn>
              <a:cxn ang="0">
                <a:pos x="45" y="234"/>
              </a:cxn>
              <a:cxn ang="0">
                <a:pos x="56" y="251"/>
              </a:cxn>
              <a:cxn ang="0">
                <a:pos x="51" y="235"/>
              </a:cxn>
              <a:cxn ang="0">
                <a:pos x="40" y="216"/>
              </a:cxn>
              <a:cxn ang="0">
                <a:pos x="43" y="196"/>
              </a:cxn>
              <a:cxn ang="0">
                <a:pos x="28" y="170"/>
              </a:cxn>
              <a:cxn ang="0">
                <a:pos x="15" y="140"/>
              </a:cxn>
              <a:cxn ang="0">
                <a:pos x="12" y="94"/>
              </a:cxn>
              <a:cxn ang="0">
                <a:pos x="17" y="64"/>
              </a:cxn>
              <a:cxn ang="0">
                <a:pos x="25" y="34"/>
              </a:cxn>
              <a:cxn ang="0">
                <a:pos x="27" y="12"/>
              </a:cxn>
              <a:cxn ang="0">
                <a:pos x="15" y="0"/>
              </a:cxn>
              <a:cxn ang="0">
                <a:pos x="13" y="6"/>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grpSp>
        <p:nvGrpSpPr>
          <p:cNvPr id="2060" name="Group 12"/>
          <p:cNvGrpSpPr>
            <a:grpSpLocks/>
          </p:cNvGrpSpPr>
          <p:nvPr/>
        </p:nvGrpSpPr>
        <p:grpSpPr bwMode="auto">
          <a:xfrm>
            <a:off x="63500" y="153988"/>
            <a:ext cx="3435350" cy="520700"/>
            <a:chOff x="40" y="97"/>
            <a:chExt cx="2164" cy="328"/>
          </a:xfrm>
        </p:grpSpPr>
        <p:sp>
          <p:nvSpPr>
            <p:cNvPr id="1037" name="Freeform 13"/>
            <p:cNvSpPr>
              <a:spLocks/>
            </p:cNvSpPr>
            <p:nvPr/>
          </p:nvSpPr>
          <p:spPr bwMode="auto">
            <a:xfrm>
              <a:off x="40" y="97"/>
              <a:ext cx="2164" cy="267"/>
            </a:xfrm>
            <a:custGeom>
              <a:avLst/>
              <a:gdLst/>
              <a:ahLst/>
              <a:cxnLst>
                <a:cxn ang="0">
                  <a:pos x="29" y="3"/>
                </a:cxn>
                <a:cxn ang="0">
                  <a:pos x="46" y="0"/>
                </a:cxn>
                <a:cxn ang="0">
                  <a:pos x="2096" y="0"/>
                </a:cxn>
                <a:cxn ang="0">
                  <a:pos x="2120" y="2"/>
                </a:cxn>
                <a:cxn ang="0">
                  <a:pos x="2137" y="9"/>
                </a:cxn>
                <a:cxn ang="0">
                  <a:pos x="2152" y="26"/>
                </a:cxn>
                <a:cxn ang="0">
                  <a:pos x="2160" y="46"/>
                </a:cxn>
                <a:cxn ang="0">
                  <a:pos x="2163" y="69"/>
                </a:cxn>
                <a:cxn ang="0">
                  <a:pos x="2163" y="266"/>
                </a:cxn>
                <a:cxn ang="0">
                  <a:pos x="81" y="266"/>
                </a:cxn>
                <a:cxn ang="0">
                  <a:pos x="0" y="266"/>
                </a:cxn>
                <a:cxn ang="0">
                  <a:pos x="0" y="82"/>
                </a:cxn>
                <a:cxn ang="0">
                  <a:pos x="1" y="55"/>
                </a:cxn>
                <a:cxn ang="0">
                  <a:pos x="9" y="29"/>
                </a:cxn>
                <a:cxn ang="0">
                  <a:pos x="16" y="15"/>
                </a:cxn>
                <a:cxn ang="0">
                  <a:pos x="29" y="3"/>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38" name="Freeform 14"/>
            <p:cNvSpPr>
              <a:spLocks/>
            </p:cNvSpPr>
            <p:nvPr/>
          </p:nvSpPr>
          <p:spPr bwMode="auto">
            <a:xfrm>
              <a:off x="40" y="268"/>
              <a:ext cx="2164" cy="115"/>
            </a:xfrm>
            <a:custGeom>
              <a:avLst/>
              <a:gdLst/>
              <a:ahLst/>
              <a:cxnLst>
                <a:cxn ang="0">
                  <a:pos x="105" y="39"/>
                </a:cxn>
                <a:cxn ang="0">
                  <a:pos x="170" y="39"/>
                </a:cxn>
                <a:cxn ang="0">
                  <a:pos x="221" y="58"/>
                </a:cxn>
                <a:cxn ang="0">
                  <a:pos x="305" y="47"/>
                </a:cxn>
                <a:cxn ang="0">
                  <a:pos x="400" y="41"/>
                </a:cxn>
                <a:cxn ang="0">
                  <a:pos x="466" y="53"/>
                </a:cxn>
                <a:cxn ang="0">
                  <a:pos x="538" y="47"/>
                </a:cxn>
                <a:cxn ang="0">
                  <a:pos x="654" y="50"/>
                </a:cxn>
                <a:cxn ang="0">
                  <a:pos x="728" y="58"/>
                </a:cxn>
                <a:cxn ang="0">
                  <a:pos x="815" y="35"/>
                </a:cxn>
                <a:cxn ang="0">
                  <a:pos x="880" y="56"/>
                </a:cxn>
                <a:cxn ang="0">
                  <a:pos x="968" y="52"/>
                </a:cxn>
                <a:cxn ang="0">
                  <a:pos x="1013" y="56"/>
                </a:cxn>
                <a:cxn ang="0">
                  <a:pos x="1053" y="35"/>
                </a:cxn>
                <a:cxn ang="0">
                  <a:pos x="1105" y="21"/>
                </a:cxn>
                <a:cxn ang="0">
                  <a:pos x="1167" y="19"/>
                </a:cxn>
                <a:cxn ang="0">
                  <a:pos x="1218" y="13"/>
                </a:cxn>
                <a:cxn ang="0">
                  <a:pos x="1265" y="29"/>
                </a:cxn>
                <a:cxn ang="0">
                  <a:pos x="1316" y="41"/>
                </a:cxn>
                <a:cxn ang="0">
                  <a:pos x="1399" y="33"/>
                </a:cxn>
                <a:cxn ang="0">
                  <a:pos x="1436" y="55"/>
                </a:cxn>
                <a:cxn ang="0">
                  <a:pos x="1493" y="58"/>
                </a:cxn>
                <a:cxn ang="0">
                  <a:pos x="1589" y="58"/>
                </a:cxn>
                <a:cxn ang="0">
                  <a:pos x="1647" y="49"/>
                </a:cxn>
                <a:cxn ang="0">
                  <a:pos x="1691" y="53"/>
                </a:cxn>
                <a:cxn ang="0">
                  <a:pos x="1743" y="35"/>
                </a:cxn>
                <a:cxn ang="0">
                  <a:pos x="1817" y="33"/>
                </a:cxn>
                <a:cxn ang="0">
                  <a:pos x="1878" y="13"/>
                </a:cxn>
                <a:cxn ang="0">
                  <a:pos x="1926" y="9"/>
                </a:cxn>
                <a:cxn ang="0">
                  <a:pos x="1988" y="17"/>
                </a:cxn>
                <a:cxn ang="0">
                  <a:pos x="2042" y="1"/>
                </a:cxn>
                <a:cxn ang="0">
                  <a:pos x="2093" y="29"/>
                </a:cxn>
                <a:cxn ang="0">
                  <a:pos x="2150" y="14"/>
                </a:cxn>
                <a:cxn ang="0">
                  <a:pos x="2163" y="114"/>
                </a:cxn>
                <a:cxn ang="0">
                  <a:pos x="893" y="92"/>
                </a:cxn>
                <a:cxn ang="0">
                  <a:pos x="0" y="18"/>
                </a:cxn>
                <a:cxn ang="0">
                  <a:pos x="32" y="31"/>
                </a:cxn>
                <a:cxn ang="0">
                  <a:pos x="75" y="3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39" name="Freeform 15"/>
            <p:cNvSpPr>
              <a:spLocks/>
            </p:cNvSpPr>
            <p:nvPr/>
          </p:nvSpPr>
          <p:spPr bwMode="auto">
            <a:xfrm>
              <a:off x="40" y="307"/>
              <a:ext cx="2164" cy="118"/>
            </a:xfrm>
            <a:custGeom>
              <a:avLst/>
              <a:gdLst/>
              <a:ahLst/>
              <a:cxnLst>
                <a:cxn ang="0">
                  <a:pos x="46" y="116"/>
                </a:cxn>
                <a:cxn ang="0">
                  <a:pos x="2096" y="117"/>
                </a:cxn>
                <a:cxn ang="0">
                  <a:pos x="2137" y="113"/>
                </a:cxn>
                <a:cxn ang="0">
                  <a:pos x="2160" y="98"/>
                </a:cxn>
                <a:cxn ang="0">
                  <a:pos x="2163" y="13"/>
                </a:cxn>
                <a:cxn ang="0">
                  <a:pos x="2134" y="4"/>
                </a:cxn>
                <a:cxn ang="0">
                  <a:pos x="2118" y="32"/>
                </a:cxn>
                <a:cxn ang="0">
                  <a:pos x="2097" y="29"/>
                </a:cxn>
                <a:cxn ang="0">
                  <a:pos x="2054" y="16"/>
                </a:cxn>
                <a:cxn ang="0">
                  <a:pos x="1998" y="20"/>
                </a:cxn>
                <a:cxn ang="0">
                  <a:pos x="1951" y="23"/>
                </a:cxn>
                <a:cxn ang="0">
                  <a:pos x="1910" y="16"/>
                </a:cxn>
                <a:cxn ang="0">
                  <a:pos x="1868" y="25"/>
                </a:cxn>
                <a:cxn ang="0">
                  <a:pos x="1841" y="31"/>
                </a:cxn>
                <a:cxn ang="0">
                  <a:pos x="1776" y="26"/>
                </a:cxn>
                <a:cxn ang="0">
                  <a:pos x="1716" y="22"/>
                </a:cxn>
                <a:cxn ang="0">
                  <a:pos x="1644" y="51"/>
                </a:cxn>
                <a:cxn ang="0">
                  <a:pos x="1589" y="36"/>
                </a:cxn>
                <a:cxn ang="0">
                  <a:pos x="1524" y="35"/>
                </a:cxn>
                <a:cxn ang="0">
                  <a:pos x="1417" y="34"/>
                </a:cxn>
                <a:cxn ang="0">
                  <a:pos x="1367" y="31"/>
                </a:cxn>
                <a:cxn ang="0">
                  <a:pos x="1327" y="22"/>
                </a:cxn>
                <a:cxn ang="0">
                  <a:pos x="1237" y="41"/>
                </a:cxn>
                <a:cxn ang="0">
                  <a:pos x="1159" y="31"/>
                </a:cxn>
                <a:cxn ang="0">
                  <a:pos x="1065" y="36"/>
                </a:cxn>
                <a:cxn ang="0">
                  <a:pos x="988" y="36"/>
                </a:cxn>
                <a:cxn ang="0">
                  <a:pos x="897" y="48"/>
                </a:cxn>
                <a:cxn ang="0">
                  <a:pos x="801" y="42"/>
                </a:cxn>
                <a:cxn ang="0">
                  <a:pos x="692" y="44"/>
                </a:cxn>
                <a:cxn ang="0">
                  <a:pos x="575" y="31"/>
                </a:cxn>
                <a:cxn ang="0">
                  <a:pos x="454" y="22"/>
                </a:cxn>
                <a:cxn ang="0">
                  <a:pos x="371" y="33"/>
                </a:cxn>
                <a:cxn ang="0">
                  <a:pos x="322" y="29"/>
                </a:cxn>
                <a:cxn ang="0">
                  <a:pos x="252" y="34"/>
                </a:cxn>
                <a:cxn ang="0">
                  <a:pos x="176" y="33"/>
                </a:cxn>
                <a:cxn ang="0">
                  <a:pos x="99" y="40"/>
                </a:cxn>
                <a:cxn ang="0">
                  <a:pos x="20" y="35"/>
                </a:cxn>
                <a:cxn ang="0">
                  <a:pos x="2" y="69"/>
                </a:cxn>
                <a:cxn ang="0">
                  <a:pos x="16" y="110"/>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40" name="Freeform 16"/>
            <p:cNvSpPr>
              <a:spLocks/>
            </p:cNvSpPr>
            <p:nvPr/>
          </p:nvSpPr>
          <p:spPr bwMode="auto">
            <a:xfrm>
              <a:off x="52" y="104"/>
              <a:ext cx="2130" cy="153"/>
            </a:xfrm>
            <a:custGeom>
              <a:avLst/>
              <a:gdLst/>
              <a:ahLst/>
              <a:cxnLst>
                <a:cxn ang="0">
                  <a:pos x="0" y="115"/>
                </a:cxn>
                <a:cxn ang="0">
                  <a:pos x="5" y="122"/>
                </a:cxn>
                <a:cxn ang="0">
                  <a:pos x="9" y="55"/>
                </a:cxn>
                <a:cxn ang="0">
                  <a:pos x="28" y="27"/>
                </a:cxn>
                <a:cxn ang="0">
                  <a:pos x="101" y="24"/>
                </a:cxn>
                <a:cxn ang="0">
                  <a:pos x="243" y="28"/>
                </a:cxn>
                <a:cxn ang="0">
                  <a:pos x="378" y="26"/>
                </a:cxn>
                <a:cxn ang="0">
                  <a:pos x="537" y="28"/>
                </a:cxn>
                <a:cxn ang="0">
                  <a:pos x="645" y="24"/>
                </a:cxn>
                <a:cxn ang="0">
                  <a:pos x="735" y="24"/>
                </a:cxn>
                <a:cxn ang="0">
                  <a:pos x="870" y="31"/>
                </a:cxn>
                <a:cxn ang="0">
                  <a:pos x="968" y="33"/>
                </a:cxn>
                <a:cxn ang="0">
                  <a:pos x="1080" y="28"/>
                </a:cxn>
                <a:cxn ang="0">
                  <a:pos x="1212" y="38"/>
                </a:cxn>
                <a:cxn ang="0">
                  <a:pos x="1316" y="35"/>
                </a:cxn>
                <a:cxn ang="0">
                  <a:pos x="1414" y="30"/>
                </a:cxn>
                <a:cxn ang="0">
                  <a:pos x="1526" y="34"/>
                </a:cxn>
                <a:cxn ang="0">
                  <a:pos x="1621" y="30"/>
                </a:cxn>
                <a:cxn ang="0">
                  <a:pos x="1714" y="27"/>
                </a:cxn>
                <a:cxn ang="0">
                  <a:pos x="1781" y="30"/>
                </a:cxn>
                <a:cxn ang="0">
                  <a:pos x="1914" y="24"/>
                </a:cxn>
                <a:cxn ang="0">
                  <a:pos x="2046" y="31"/>
                </a:cxn>
                <a:cxn ang="0">
                  <a:pos x="2094" y="44"/>
                </a:cxn>
                <a:cxn ang="0">
                  <a:pos x="2115" y="64"/>
                </a:cxn>
                <a:cxn ang="0">
                  <a:pos x="2129" y="117"/>
                </a:cxn>
                <a:cxn ang="0">
                  <a:pos x="2129" y="39"/>
                </a:cxn>
                <a:cxn ang="0">
                  <a:pos x="2120" y="15"/>
                </a:cxn>
                <a:cxn ang="0">
                  <a:pos x="1974" y="5"/>
                </a:cxn>
                <a:cxn ang="0">
                  <a:pos x="1856" y="1"/>
                </a:cxn>
                <a:cxn ang="0">
                  <a:pos x="1774" y="3"/>
                </a:cxn>
                <a:cxn ang="0">
                  <a:pos x="1658" y="7"/>
                </a:cxn>
                <a:cxn ang="0">
                  <a:pos x="1453" y="5"/>
                </a:cxn>
                <a:cxn ang="0">
                  <a:pos x="1312" y="6"/>
                </a:cxn>
                <a:cxn ang="0">
                  <a:pos x="1212" y="5"/>
                </a:cxn>
                <a:cxn ang="0">
                  <a:pos x="1135" y="4"/>
                </a:cxn>
                <a:cxn ang="0">
                  <a:pos x="1000" y="5"/>
                </a:cxn>
                <a:cxn ang="0">
                  <a:pos x="837" y="6"/>
                </a:cxn>
                <a:cxn ang="0">
                  <a:pos x="652" y="4"/>
                </a:cxn>
                <a:cxn ang="0">
                  <a:pos x="569" y="2"/>
                </a:cxn>
                <a:cxn ang="0">
                  <a:pos x="431" y="2"/>
                </a:cxn>
                <a:cxn ang="0">
                  <a:pos x="256" y="2"/>
                </a:cxn>
                <a:cxn ang="0">
                  <a:pos x="107" y="0"/>
                </a:cxn>
                <a:cxn ang="0">
                  <a:pos x="34" y="1"/>
                </a:cxn>
                <a:cxn ang="0">
                  <a:pos x="5" y="17"/>
                </a:cxn>
                <a:cxn ang="0">
                  <a:pos x="0" y="53"/>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41" name="Freeform 17"/>
            <p:cNvSpPr>
              <a:spLocks/>
            </p:cNvSpPr>
            <p:nvPr/>
          </p:nvSpPr>
          <p:spPr bwMode="auto">
            <a:xfrm>
              <a:off x="57" y="347"/>
              <a:ext cx="2128" cy="62"/>
            </a:xfrm>
            <a:custGeom>
              <a:avLst/>
              <a:gdLst/>
              <a:ahLst/>
              <a:cxnLst>
                <a:cxn ang="0">
                  <a:pos x="0" y="14"/>
                </a:cxn>
                <a:cxn ang="0">
                  <a:pos x="6" y="12"/>
                </a:cxn>
                <a:cxn ang="0">
                  <a:pos x="8" y="39"/>
                </a:cxn>
                <a:cxn ang="0">
                  <a:pos x="27" y="49"/>
                </a:cxn>
                <a:cxn ang="0">
                  <a:pos x="59" y="47"/>
                </a:cxn>
                <a:cxn ang="0">
                  <a:pos x="110" y="47"/>
                </a:cxn>
                <a:cxn ang="0">
                  <a:pos x="162" y="48"/>
                </a:cxn>
                <a:cxn ang="0">
                  <a:pos x="192" y="49"/>
                </a:cxn>
                <a:cxn ang="0">
                  <a:pos x="248" y="46"/>
                </a:cxn>
                <a:cxn ang="0">
                  <a:pos x="327" y="49"/>
                </a:cxn>
                <a:cxn ang="0">
                  <a:pos x="413" y="49"/>
                </a:cxn>
                <a:cxn ang="0">
                  <a:pos x="479" y="50"/>
                </a:cxn>
                <a:cxn ang="0">
                  <a:pos x="517" y="50"/>
                </a:cxn>
                <a:cxn ang="0">
                  <a:pos x="645" y="51"/>
                </a:cxn>
                <a:cxn ang="0">
                  <a:pos x="725" y="47"/>
                </a:cxn>
                <a:cxn ang="0">
                  <a:pos x="805" y="48"/>
                </a:cxn>
                <a:cxn ang="0">
                  <a:pos x="869" y="48"/>
                </a:cxn>
                <a:cxn ang="0">
                  <a:pos x="968" y="47"/>
                </a:cxn>
                <a:cxn ang="0">
                  <a:pos x="1044" y="44"/>
                </a:cxn>
                <a:cxn ang="0">
                  <a:pos x="1157" y="45"/>
                </a:cxn>
                <a:cxn ang="0">
                  <a:pos x="1295" y="47"/>
                </a:cxn>
                <a:cxn ang="0">
                  <a:pos x="1377" y="44"/>
                </a:cxn>
                <a:cxn ang="0">
                  <a:pos x="1412" y="48"/>
                </a:cxn>
                <a:cxn ang="0">
                  <a:pos x="1519" y="48"/>
                </a:cxn>
                <a:cxn ang="0">
                  <a:pos x="1606" y="48"/>
                </a:cxn>
                <a:cxn ang="0">
                  <a:pos x="1636" y="46"/>
                </a:cxn>
                <a:cxn ang="0">
                  <a:pos x="1686" y="49"/>
                </a:cxn>
                <a:cxn ang="0">
                  <a:pos x="1712" y="49"/>
                </a:cxn>
                <a:cxn ang="0">
                  <a:pos x="1782" y="49"/>
                </a:cxn>
                <a:cxn ang="0">
                  <a:pos x="1841" y="47"/>
                </a:cxn>
                <a:cxn ang="0">
                  <a:pos x="1937" y="45"/>
                </a:cxn>
                <a:cxn ang="0">
                  <a:pos x="2072" y="45"/>
                </a:cxn>
                <a:cxn ang="0">
                  <a:pos x="2104" y="40"/>
                </a:cxn>
                <a:cxn ang="0">
                  <a:pos x="2120" y="26"/>
                </a:cxn>
                <a:cxn ang="0">
                  <a:pos x="2127" y="39"/>
                </a:cxn>
                <a:cxn ang="0">
                  <a:pos x="2124" y="49"/>
                </a:cxn>
                <a:cxn ang="0">
                  <a:pos x="2107" y="58"/>
                </a:cxn>
                <a:cxn ang="0">
                  <a:pos x="1972" y="58"/>
                </a:cxn>
                <a:cxn ang="0">
                  <a:pos x="1854" y="60"/>
                </a:cxn>
                <a:cxn ang="0">
                  <a:pos x="1800" y="61"/>
                </a:cxn>
                <a:cxn ang="0">
                  <a:pos x="1739" y="61"/>
                </a:cxn>
                <a:cxn ang="0">
                  <a:pos x="1628" y="57"/>
                </a:cxn>
                <a:cxn ang="0">
                  <a:pos x="1493" y="56"/>
                </a:cxn>
                <a:cxn ang="0">
                  <a:pos x="1382" y="58"/>
                </a:cxn>
                <a:cxn ang="0">
                  <a:pos x="1310" y="58"/>
                </a:cxn>
                <a:cxn ang="0">
                  <a:pos x="1256" y="58"/>
                </a:cxn>
                <a:cxn ang="0">
                  <a:pos x="1212" y="59"/>
                </a:cxn>
                <a:cxn ang="0">
                  <a:pos x="1163" y="57"/>
                </a:cxn>
                <a:cxn ang="0">
                  <a:pos x="1106" y="60"/>
                </a:cxn>
                <a:cxn ang="0">
                  <a:pos x="1030" y="59"/>
                </a:cxn>
                <a:cxn ang="0">
                  <a:pos x="971" y="59"/>
                </a:cxn>
                <a:cxn ang="0">
                  <a:pos x="885" y="61"/>
                </a:cxn>
                <a:cxn ang="0">
                  <a:pos x="784" y="61"/>
                </a:cxn>
                <a:cxn ang="0">
                  <a:pos x="692" y="61"/>
                </a:cxn>
                <a:cxn ang="0">
                  <a:pos x="609" y="58"/>
                </a:cxn>
                <a:cxn ang="0">
                  <a:pos x="534" y="59"/>
                </a:cxn>
                <a:cxn ang="0">
                  <a:pos x="401" y="60"/>
                </a:cxn>
                <a:cxn ang="0">
                  <a:pos x="256" y="59"/>
                </a:cxn>
                <a:cxn ang="0">
                  <a:pos x="19" y="58"/>
                </a:cxn>
                <a:cxn ang="0">
                  <a:pos x="1" y="46"/>
                </a:cxn>
                <a:cxn ang="0">
                  <a:pos x="0" y="3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grpSp>
      <p:grpSp>
        <p:nvGrpSpPr>
          <p:cNvPr id="2061" name="Group 18"/>
          <p:cNvGrpSpPr>
            <a:grpSpLocks/>
          </p:cNvGrpSpPr>
          <p:nvPr/>
        </p:nvGrpSpPr>
        <p:grpSpPr bwMode="auto">
          <a:xfrm>
            <a:off x="5646738" y="153988"/>
            <a:ext cx="3435350" cy="552450"/>
            <a:chOff x="3557" y="97"/>
            <a:chExt cx="2164" cy="348"/>
          </a:xfrm>
        </p:grpSpPr>
        <p:sp>
          <p:nvSpPr>
            <p:cNvPr id="1043" name="Freeform 19"/>
            <p:cNvSpPr>
              <a:spLocks/>
            </p:cNvSpPr>
            <p:nvPr/>
          </p:nvSpPr>
          <p:spPr bwMode="auto">
            <a:xfrm>
              <a:off x="3557" y="97"/>
              <a:ext cx="2164" cy="284"/>
            </a:xfrm>
            <a:custGeom>
              <a:avLst/>
              <a:gdLst/>
              <a:ahLst/>
              <a:cxnLst>
                <a:cxn ang="0">
                  <a:pos x="29" y="4"/>
                </a:cxn>
                <a:cxn ang="0">
                  <a:pos x="46" y="0"/>
                </a:cxn>
                <a:cxn ang="0">
                  <a:pos x="2096" y="0"/>
                </a:cxn>
                <a:cxn ang="0">
                  <a:pos x="2120" y="3"/>
                </a:cxn>
                <a:cxn ang="0">
                  <a:pos x="2137" y="10"/>
                </a:cxn>
                <a:cxn ang="0">
                  <a:pos x="2152" y="28"/>
                </a:cxn>
                <a:cxn ang="0">
                  <a:pos x="2160" y="49"/>
                </a:cxn>
                <a:cxn ang="0">
                  <a:pos x="2163" y="73"/>
                </a:cxn>
                <a:cxn ang="0">
                  <a:pos x="2163" y="283"/>
                </a:cxn>
                <a:cxn ang="0">
                  <a:pos x="81" y="283"/>
                </a:cxn>
                <a:cxn ang="0">
                  <a:pos x="0" y="283"/>
                </a:cxn>
                <a:cxn ang="0">
                  <a:pos x="0" y="87"/>
                </a:cxn>
                <a:cxn ang="0">
                  <a:pos x="1" y="59"/>
                </a:cxn>
                <a:cxn ang="0">
                  <a:pos x="9" y="31"/>
                </a:cxn>
                <a:cxn ang="0">
                  <a:pos x="16" y="16"/>
                </a:cxn>
                <a:cxn ang="0">
                  <a:pos x="29" y="4"/>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44" name="Freeform 20"/>
            <p:cNvSpPr>
              <a:spLocks/>
            </p:cNvSpPr>
            <p:nvPr/>
          </p:nvSpPr>
          <p:spPr bwMode="auto">
            <a:xfrm>
              <a:off x="3557" y="278"/>
              <a:ext cx="2164" cy="123"/>
            </a:xfrm>
            <a:custGeom>
              <a:avLst/>
              <a:gdLst/>
              <a:ahLst/>
              <a:cxnLst>
                <a:cxn ang="0">
                  <a:pos x="105" y="42"/>
                </a:cxn>
                <a:cxn ang="0">
                  <a:pos x="170" y="42"/>
                </a:cxn>
                <a:cxn ang="0">
                  <a:pos x="221" y="63"/>
                </a:cxn>
                <a:cxn ang="0">
                  <a:pos x="305" y="50"/>
                </a:cxn>
                <a:cxn ang="0">
                  <a:pos x="400" y="44"/>
                </a:cxn>
                <a:cxn ang="0">
                  <a:pos x="466" y="57"/>
                </a:cxn>
                <a:cxn ang="0">
                  <a:pos x="538" y="50"/>
                </a:cxn>
                <a:cxn ang="0">
                  <a:pos x="654" y="54"/>
                </a:cxn>
                <a:cxn ang="0">
                  <a:pos x="728" y="63"/>
                </a:cxn>
                <a:cxn ang="0">
                  <a:pos x="815" y="38"/>
                </a:cxn>
                <a:cxn ang="0">
                  <a:pos x="880" y="60"/>
                </a:cxn>
                <a:cxn ang="0">
                  <a:pos x="968" y="56"/>
                </a:cxn>
                <a:cxn ang="0">
                  <a:pos x="1013" y="60"/>
                </a:cxn>
                <a:cxn ang="0">
                  <a:pos x="1053" y="38"/>
                </a:cxn>
                <a:cxn ang="0">
                  <a:pos x="1105" y="22"/>
                </a:cxn>
                <a:cxn ang="0">
                  <a:pos x="1167" y="21"/>
                </a:cxn>
                <a:cxn ang="0">
                  <a:pos x="1218" y="14"/>
                </a:cxn>
                <a:cxn ang="0">
                  <a:pos x="1265" y="32"/>
                </a:cxn>
                <a:cxn ang="0">
                  <a:pos x="1316" y="44"/>
                </a:cxn>
                <a:cxn ang="0">
                  <a:pos x="1399" y="35"/>
                </a:cxn>
                <a:cxn ang="0">
                  <a:pos x="1436" y="59"/>
                </a:cxn>
                <a:cxn ang="0">
                  <a:pos x="1493" y="63"/>
                </a:cxn>
                <a:cxn ang="0">
                  <a:pos x="1589" y="63"/>
                </a:cxn>
                <a:cxn ang="0">
                  <a:pos x="1647" y="52"/>
                </a:cxn>
                <a:cxn ang="0">
                  <a:pos x="1691" y="57"/>
                </a:cxn>
                <a:cxn ang="0">
                  <a:pos x="1743" y="38"/>
                </a:cxn>
                <a:cxn ang="0">
                  <a:pos x="1817" y="35"/>
                </a:cxn>
                <a:cxn ang="0">
                  <a:pos x="1878" y="14"/>
                </a:cxn>
                <a:cxn ang="0">
                  <a:pos x="1926" y="10"/>
                </a:cxn>
                <a:cxn ang="0">
                  <a:pos x="1988" y="18"/>
                </a:cxn>
                <a:cxn ang="0">
                  <a:pos x="2042" y="1"/>
                </a:cxn>
                <a:cxn ang="0">
                  <a:pos x="2093" y="32"/>
                </a:cxn>
                <a:cxn ang="0">
                  <a:pos x="2150" y="16"/>
                </a:cxn>
                <a:cxn ang="0">
                  <a:pos x="2163" y="122"/>
                </a:cxn>
                <a:cxn ang="0">
                  <a:pos x="893" y="99"/>
                </a:cxn>
                <a:cxn ang="0">
                  <a:pos x="0" y="19"/>
                </a:cxn>
                <a:cxn ang="0">
                  <a:pos x="32" y="33"/>
                </a:cxn>
                <a:cxn ang="0">
                  <a:pos x="75" y="38"/>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45" name="Freeform 21"/>
            <p:cNvSpPr>
              <a:spLocks/>
            </p:cNvSpPr>
            <p:nvPr/>
          </p:nvSpPr>
          <p:spPr bwMode="auto">
            <a:xfrm>
              <a:off x="3557" y="320"/>
              <a:ext cx="2164" cy="125"/>
            </a:xfrm>
            <a:custGeom>
              <a:avLst/>
              <a:gdLst/>
              <a:ahLst/>
              <a:cxnLst>
                <a:cxn ang="0">
                  <a:pos x="46" y="123"/>
                </a:cxn>
                <a:cxn ang="0">
                  <a:pos x="2096" y="124"/>
                </a:cxn>
                <a:cxn ang="0">
                  <a:pos x="2137" y="120"/>
                </a:cxn>
                <a:cxn ang="0">
                  <a:pos x="2160" y="104"/>
                </a:cxn>
                <a:cxn ang="0">
                  <a:pos x="2163" y="14"/>
                </a:cxn>
                <a:cxn ang="0">
                  <a:pos x="2134" y="4"/>
                </a:cxn>
                <a:cxn ang="0">
                  <a:pos x="2118" y="34"/>
                </a:cxn>
                <a:cxn ang="0">
                  <a:pos x="2097" y="31"/>
                </a:cxn>
                <a:cxn ang="0">
                  <a:pos x="2054" y="17"/>
                </a:cxn>
                <a:cxn ang="0">
                  <a:pos x="1998" y="21"/>
                </a:cxn>
                <a:cxn ang="0">
                  <a:pos x="1951" y="25"/>
                </a:cxn>
                <a:cxn ang="0">
                  <a:pos x="1910" y="17"/>
                </a:cxn>
                <a:cxn ang="0">
                  <a:pos x="1868" y="27"/>
                </a:cxn>
                <a:cxn ang="0">
                  <a:pos x="1841" y="33"/>
                </a:cxn>
                <a:cxn ang="0">
                  <a:pos x="1776" y="28"/>
                </a:cxn>
                <a:cxn ang="0">
                  <a:pos x="1716" y="24"/>
                </a:cxn>
                <a:cxn ang="0">
                  <a:pos x="1644" y="54"/>
                </a:cxn>
                <a:cxn ang="0">
                  <a:pos x="1589" y="38"/>
                </a:cxn>
                <a:cxn ang="0">
                  <a:pos x="1524" y="37"/>
                </a:cxn>
                <a:cxn ang="0">
                  <a:pos x="1417" y="36"/>
                </a:cxn>
                <a:cxn ang="0">
                  <a:pos x="1367" y="33"/>
                </a:cxn>
                <a:cxn ang="0">
                  <a:pos x="1327" y="24"/>
                </a:cxn>
                <a:cxn ang="0">
                  <a:pos x="1237" y="43"/>
                </a:cxn>
                <a:cxn ang="0">
                  <a:pos x="1159" y="33"/>
                </a:cxn>
                <a:cxn ang="0">
                  <a:pos x="1065" y="38"/>
                </a:cxn>
                <a:cxn ang="0">
                  <a:pos x="988" y="38"/>
                </a:cxn>
                <a:cxn ang="0">
                  <a:pos x="897" y="51"/>
                </a:cxn>
                <a:cxn ang="0">
                  <a:pos x="801" y="45"/>
                </a:cxn>
                <a:cxn ang="0">
                  <a:pos x="692" y="46"/>
                </a:cxn>
                <a:cxn ang="0">
                  <a:pos x="575" y="33"/>
                </a:cxn>
                <a:cxn ang="0">
                  <a:pos x="454" y="23"/>
                </a:cxn>
                <a:cxn ang="0">
                  <a:pos x="371" y="35"/>
                </a:cxn>
                <a:cxn ang="0">
                  <a:pos x="322" y="31"/>
                </a:cxn>
                <a:cxn ang="0">
                  <a:pos x="252" y="36"/>
                </a:cxn>
                <a:cxn ang="0">
                  <a:pos x="176" y="35"/>
                </a:cxn>
                <a:cxn ang="0">
                  <a:pos x="99" y="43"/>
                </a:cxn>
                <a:cxn ang="0">
                  <a:pos x="20" y="37"/>
                </a:cxn>
                <a:cxn ang="0">
                  <a:pos x="2" y="73"/>
                </a:cxn>
                <a:cxn ang="0">
                  <a:pos x="16" y="116"/>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46" name="Freeform 22"/>
            <p:cNvSpPr>
              <a:spLocks/>
            </p:cNvSpPr>
            <p:nvPr/>
          </p:nvSpPr>
          <p:spPr bwMode="auto">
            <a:xfrm>
              <a:off x="3570" y="104"/>
              <a:ext cx="2129" cy="162"/>
            </a:xfrm>
            <a:custGeom>
              <a:avLst/>
              <a:gdLst/>
              <a:ahLst/>
              <a:cxnLst>
                <a:cxn ang="0">
                  <a:pos x="0" y="122"/>
                </a:cxn>
                <a:cxn ang="0">
                  <a:pos x="5" y="129"/>
                </a:cxn>
                <a:cxn ang="0">
                  <a:pos x="9" y="58"/>
                </a:cxn>
                <a:cxn ang="0">
                  <a:pos x="28" y="29"/>
                </a:cxn>
                <a:cxn ang="0">
                  <a:pos x="101" y="25"/>
                </a:cxn>
                <a:cxn ang="0">
                  <a:pos x="243" y="29"/>
                </a:cxn>
                <a:cxn ang="0">
                  <a:pos x="378" y="28"/>
                </a:cxn>
                <a:cxn ang="0">
                  <a:pos x="537" y="29"/>
                </a:cxn>
                <a:cxn ang="0">
                  <a:pos x="645" y="25"/>
                </a:cxn>
                <a:cxn ang="0">
                  <a:pos x="735" y="25"/>
                </a:cxn>
                <a:cxn ang="0">
                  <a:pos x="870" y="33"/>
                </a:cxn>
                <a:cxn ang="0">
                  <a:pos x="968" y="35"/>
                </a:cxn>
                <a:cxn ang="0">
                  <a:pos x="1079" y="29"/>
                </a:cxn>
                <a:cxn ang="0">
                  <a:pos x="1212" y="40"/>
                </a:cxn>
                <a:cxn ang="0">
                  <a:pos x="1316" y="37"/>
                </a:cxn>
                <a:cxn ang="0">
                  <a:pos x="1414" y="32"/>
                </a:cxn>
                <a:cxn ang="0">
                  <a:pos x="1525" y="36"/>
                </a:cxn>
                <a:cxn ang="0">
                  <a:pos x="1621" y="32"/>
                </a:cxn>
                <a:cxn ang="0">
                  <a:pos x="1714" y="29"/>
                </a:cxn>
                <a:cxn ang="0">
                  <a:pos x="1781" y="32"/>
                </a:cxn>
                <a:cxn ang="0">
                  <a:pos x="1913" y="25"/>
                </a:cxn>
                <a:cxn ang="0">
                  <a:pos x="2046" y="33"/>
                </a:cxn>
                <a:cxn ang="0">
                  <a:pos x="2093" y="47"/>
                </a:cxn>
                <a:cxn ang="0">
                  <a:pos x="2115" y="68"/>
                </a:cxn>
                <a:cxn ang="0">
                  <a:pos x="2128" y="124"/>
                </a:cxn>
                <a:cxn ang="0">
                  <a:pos x="2128" y="41"/>
                </a:cxn>
                <a:cxn ang="0">
                  <a:pos x="2120" y="16"/>
                </a:cxn>
                <a:cxn ang="0">
                  <a:pos x="1974" y="6"/>
                </a:cxn>
                <a:cxn ang="0">
                  <a:pos x="1855" y="1"/>
                </a:cxn>
                <a:cxn ang="0">
                  <a:pos x="1774" y="3"/>
                </a:cxn>
                <a:cxn ang="0">
                  <a:pos x="1658" y="8"/>
                </a:cxn>
                <a:cxn ang="0">
                  <a:pos x="1453" y="6"/>
                </a:cxn>
                <a:cxn ang="0">
                  <a:pos x="1311" y="6"/>
                </a:cxn>
                <a:cxn ang="0">
                  <a:pos x="1212" y="6"/>
                </a:cxn>
                <a:cxn ang="0">
                  <a:pos x="1135" y="4"/>
                </a:cxn>
                <a:cxn ang="0">
                  <a:pos x="1000" y="6"/>
                </a:cxn>
                <a:cxn ang="0">
                  <a:pos x="837" y="6"/>
                </a:cxn>
                <a:cxn ang="0">
                  <a:pos x="652" y="4"/>
                </a:cxn>
                <a:cxn ang="0">
                  <a:pos x="569" y="2"/>
                </a:cxn>
                <a:cxn ang="0">
                  <a:pos x="431" y="2"/>
                </a:cxn>
                <a:cxn ang="0">
                  <a:pos x="256" y="2"/>
                </a:cxn>
                <a:cxn ang="0">
                  <a:pos x="107" y="0"/>
                </a:cxn>
                <a:cxn ang="0">
                  <a:pos x="34" y="1"/>
                </a:cxn>
                <a:cxn ang="0">
                  <a:pos x="5" y="18"/>
                </a:cxn>
                <a:cxn ang="0">
                  <a:pos x="0" y="56"/>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sp>
          <p:nvSpPr>
            <p:cNvPr id="1047" name="Freeform 23"/>
            <p:cNvSpPr>
              <a:spLocks/>
            </p:cNvSpPr>
            <p:nvPr/>
          </p:nvSpPr>
          <p:spPr bwMode="auto">
            <a:xfrm>
              <a:off x="3574" y="363"/>
              <a:ext cx="2128" cy="65"/>
            </a:xfrm>
            <a:custGeom>
              <a:avLst/>
              <a:gdLst/>
              <a:ahLst/>
              <a:cxnLst>
                <a:cxn ang="0">
                  <a:pos x="0" y="15"/>
                </a:cxn>
                <a:cxn ang="0">
                  <a:pos x="6" y="12"/>
                </a:cxn>
                <a:cxn ang="0">
                  <a:pos x="8" y="40"/>
                </a:cxn>
                <a:cxn ang="0">
                  <a:pos x="27" y="52"/>
                </a:cxn>
                <a:cxn ang="0">
                  <a:pos x="59" y="49"/>
                </a:cxn>
                <a:cxn ang="0">
                  <a:pos x="110" y="49"/>
                </a:cxn>
                <a:cxn ang="0">
                  <a:pos x="162" y="50"/>
                </a:cxn>
                <a:cxn ang="0">
                  <a:pos x="192" y="51"/>
                </a:cxn>
                <a:cxn ang="0">
                  <a:pos x="248" y="48"/>
                </a:cxn>
                <a:cxn ang="0">
                  <a:pos x="327" y="51"/>
                </a:cxn>
                <a:cxn ang="0">
                  <a:pos x="413" y="51"/>
                </a:cxn>
                <a:cxn ang="0">
                  <a:pos x="479" y="53"/>
                </a:cxn>
                <a:cxn ang="0">
                  <a:pos x="517" y="52"/>
                </a:cxn>
                <a:cxn ang="0">
                  <a:pos x="645" y="53"/>
                </a:cxn>
                <a:cxn ang="0">
                  <a:pos x="725" y="49"/>
                </a:cxn>
                <a:cxn ang="0">
                  <a:pos x="805" y="50"/>
                </a:cxn>
                <a:cxn ang="0">
                  <a:pos x="869" y="50"/>
                </a:cxn>
                <a:cxn ang="0">
                  <a:pos x="968" y="49"/>
                </a:cxn>
                <a:cxn ang="0">
                  <a:pos x="1044" y="46"/>
                </a:cxn>
                <a:cxn ang="0">
                  <a:pos x="1157" y="47"/>
                </a:cxn>
                <a:cxn ang="0">
                  <a:pos x="1295" y="49"/>
                </a:cxn>
                <a:cxn ang="0">
                  <a:pos x="1377" y="46"/>
                </a:cxn>
                <a:cxn ang="0">
                  <a:pos x="1412" y="51"/>
                </a:cxn>
                <a:cxn ang="0">
                  <a:pos x="1519" y="51"/>
                </a:cxn>
                <a:cxn ang="0">
                  <a:pos x="1606" y="51"/>
                </a:cxn>
                <a:cxn ang="0">
                  <a:pos x="1636" y="48"/>
                </a:cxn>
                <a:cxn ang="0">
                  <a:pos x="1686" y="51"/>
                </a:cxn>
                <a:cxn ang="0">
                  <a:pos x="1712" y="52"/>
                </a:cxn>
                <a:cxn ang="0">
                  <a:pos x="1782" y="51"/>
                </a:cxn>
                <a:cxn ang="0">
                  <a:pos x="1841" y="50"/>
                </a:cxn>
                <a:cxn ang="0">
                  <a:pos x="1937" y="48"/>
                </a:cxn>
                <a:cxn ang="0">
                  <a:pos x="2072" y="47"/>
                </a:cxn>
                <a:cxn ang="0">
                  <a:pos x="2104" y="42"/>
                </a:cxn>
                <a:cxn ang="0">
                  <a:pos x="2120" y="27"/>
                </a:cxn>
                <a:cxn ang="0">
                  <a:pos x="2127" y="40"/>
                </a:cxn>
                <a:cxn ang="0">
                  <a:pos x="2124" y="51"/>
                </a:cxn>
                <a:cxn ang="0">
                  <a:pos x="2107" y="61"/>
                </a:cxn>
                <a:cxn ang="0">
                  <a:pos x="1972" y="61"/>
                </a:cxn>
                <a:cxn ang="0">
                  <a:pos x="1854" y="63"/>
                </a:cxn>
                <a:cxn ang="0">
                  <a:pos x="1800" y="64"/>
                </a:cxn>
                <a:cxn ang="0">
                  <a:pos x="1739" y="64"/>
                </a:cxn>
                <a:cxn ang="0">
                  <a:pos x="1628" y="60"/>
                </a:cxn>
                <a:cxn ang="0">
                  <a:pos x="1493" y="59"/>
                </a:cxn>
                <a:cxn ang="0">
                  <a:pos x="1382" y="61"/>
                </a:cxn>
                <a:cxn ang="0">
                  <a:pos x="1310" y="61"/>
                </a:cxn>
                <a:cxn ang="0">
                  <a:pos x="1256" y="61"/>
                </a:cxn>
                <a:cxn ang="0">
                  <a:pos x="1212" y="62"/>
                </a:cxn>
                <a:cxn ang="0">
                  <a:pos x="1163" y="60"/>
                </a:cxn>
                <a:cxn ang="0">
                  <a:pos x="1106" y="63"/>
                </a:cxn>
                <a:cxn ang="0">
                  <a:pos x="1030" y="62"/>
                </a:cxn>
                <a:cxn ang="0">
                  <a:pos x="971" y="62"/>
                </a:cxn>
                <a:cxn ang="0">
                  <a:pos x="885" y="64"/>
                </a:cxn>
                <a:cxn ang="0">
                  <a:pos x="784" y="64"/>
                </a:cxn>
                <a:cxn ang="0">
                  <a:pos x="692" y="64"/>
                </a:cxn>
                <a:cxn ang="0">
                  <a:pos x="609" y="61"/>
                </a:cxn>
                <a:cxn ang="0">
                  <a:pos x="534" y="62"/>
                </a:cxn>
                <a:cxn ang="0">
                  <a:pos x="401" y="63"/>
                </a:cxn>
                <a:cxn ang="0">
                  <a:pos x="256" y="62"/>
                </a:cxn>
                <a:cxn ang="0">
                  <a:pos x="19" y="61"/>
                </a:cxn>
                <a:cxn ang="0">
                  <a:pos x="1" y="49"/>
                </a:cxn>
                <a:cxn ang="0">
                  <a:pos x="0" y="32"/>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w="9525">
              <a:noFill/>
              <a:round/>
              <a:headEnd type="none" w="sm" len="sm"/>
              <a:tailEnd type="none" w="sm" len="sm"/>
            </a:ln>
            <a:effectLst/>
          </p:spPr>
          <p:txBody>
            <a:bodyPr/>
            <a:lstStyle/>
            <a:p>
              <a:pPr>
                <a:defRPr/>
              </a:pPr>
              <a:endParaRPr lang="en-US">
                <a:latin typeface="Times New Roman" pitchFamily="18" charset="0"/>
                <a:ea typeface="+mn-ea"/>
              </a:endParaRPr>
            </a:p>
          </p:txBody>
        </p:sp>
      </p:grpSp>
      <p:sp>
        <p:nvSpPr>
          <p:cNvPr id="1048" name="Rectangle 24"/>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i="0" u="none"/>
            </a:lvl1pPr>
          </a:lstStyle>
          <a:p>
            <a:fld id="{5B6C764B-AC7E-7D4A-A8AA-9B6948653292}" type="datetime3">
              <a:rPr lang="en-US"/>
              <a:pPr/>
              <a:t>11 February 2012</a:t>
            </a:fld>
            <a:endParaRPr lang="en-US"/>
          </a:p>
        </p:txBody>
      </p:sp>
      <p:sp>
        <p:nvSpPr>
          <p:cNvPr id="1049" name="Rectangle 25"/>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400" i="0" u="none">
                <a:latin typeface="Times New Roman" pitchFamily="18" charset="0"/>
                <a:ea typeface="+mn-ea"/>
              </a:defRPr>
            </a:lvl1pPr>
          </a:lstStyle>
          <a:p>
            <a:pPr>
              <a:defRPr/>
            </a:pPr>
            <a:r>
              <a:rPr lang="en-US"/>
              <a:t>Tobacco Use</a:t>
            </a:r>
          </a:p>
        </p:txBody>
      </p:sp>
      <p:sp>
        <p:nvSpPr>
          <p:cNvPr id="1050" name="Rectangle 26"/>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i="0" u="none">
                <a:cs typeface="Times New Roman" charset="0"/>
              </a:defRPr>
            </a:lvl1pPr>
          </a:lstStyle>
          <a:p>
            <a:fld id="{27C1C983-FC6C-2E42-BD15-35539A31562F}"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790"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75000"/>
        <a:buFont typeface="Wingdings" charset="0"/>
        <a:buChar char="v"/>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75000"/>
        <a:buFont typeface="Wingdings" charset="0"/>
        <a:buChar char="v"/>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SzPct val="75000"/>
        <a:buFont typeface="Wingdings" charset="0"/>
        <a:buChar char="v"/>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Wingdings" charset="0"/>
        <a:buChar char="v"/>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75000"/>
        <a:buFont typeface="Wingdings" charset="0"/>
        <a:buChar char="v"/>
        <a:defRPr sz="2000">
          <a:solidFill>
            <a:schemeClr val="tx1"/>
          </a:solidFill>
          <a:latin typeface="+mn-lt"/>
          <a:ea typeface="ＭＳ Ｐゴシック" charset="0"/>
        </a:defRPr>
      </a:lvl5pPr>
      <a:lvl6pPr marL="2514600" indent="-228600" algn="l" rtl="0" fontAlgn="base">
        <a:spcBef>
          <a:spcPct val="20000"/>
        </a:spcBef>
        <a:spcAft>
          <a:spcPct val="0"/>
        </a:spcAft>
        <a:buSzPct val="75000"/>
        <a:buFont typeface="Wingdings" pitchFamily="2" charset="2"/>
        <a:buChar char="v"/>
        <a:defRPr sz="2000">
          <a:solidFill>
            <a:schemeClr val="tx1"/>
          </a:solidFill>
          <a:latin typeface="+mn-lt"/>
        </a:defRPr>
      </a:lvl6pPr>
      <a:lvl7pPr marL="2971800" indent="-228600" algn="l" rtl="0" fontAlgn="base">
        <a:spcBef>
          <a:spcPct val="20000"/>
        </a:spcBef>
        <a:spcAft>
          <a:spcPct val="0"/>
        </a:spcAft>
        <a:buSzPct val="75000"/>
        <a:buFont typeface="Wingdings" pitchFamily="2" charset="2"/>
        <a:buChar char="v"/>
        <a:defRPr sz="2000">
          <a:solidFill>
            <a:schemeClr val="tx1"/>
          </a:solidFill>
          <a:latin typeface="+mn-lt"/>
        </a:defRPr>
      </a:lvl7pPr>
      <a:lvl8pPr marL="3429000" indent="-228600" algn="l" rtl="0" fontAlgn="base">
        <a:spcBef>
          <a:spcPct val="20000"/>
        </a:spcBef>
        <a:spcAft>
          <a:spcPct val="0"/>
        </a:spcAft>
        <a:buSzPct val="75000"/>
        <a:buFont typeface="Wingdings" pitchFamily="2" charset="2"/>
        <a:buChar char="v"/>
        <a:defRPr sz="2000">
          <a:solidFill>
            <a:schemeClr val="tx1"/>
          </a:solidFill>
          <a:latin typeface="+mn-lt"/>
        </a:defRPr>
      </a:lvl8pPr>
      <a:lvl9pPr marL="3886200" indent="-228600" algn="l" rtl="0" fontAlgn="base">
        <a:spcBef>
          <a:spcPct val="20000"/>
        </a:spcBef>
        <a:spcAft>
          <a:spcPct val="0"/>
        </a:spcAft>
        <a:buSzPct val="75000"/>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hyperlink" Target="http://www.who.int/tfi" TargetMode="External"/><Relationship Id="rId4" Type="http://schemas.openxmlformats.org/officeDocument/2006/relationships/hyperlink" Target="http://www.cdc.gov/" TargetMode="External"/><Relationship Id="rId5" Type="http://schemas.openxmlformats.org/officeDocument/2006/relationships/hyperlink" Target="http://www.tobaccocontrol.com/" TargetMode="External"/><Relationship Id="rId6" Type="http://schemas.openxmlformats.org/officeDocument/2006/relationships/hyperlink" Target="http://www.who.int/tobacco/mpower/2008/en/index.html"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solidFill>
                  <a:schemeClr val="tx1"/>
                </a:solidFill>
                <a:latin typeface="Times New Roman" charset="0"/>
              </a:rPr>
              <a:t>Tobacco Use: </a:t>
            </a:r>
            <a:br>
              <a:rPr lang="en-US">
                <a:solidFill>
                  <a:schemeClr val="tx1"/>
                </a:solidFill>
                <a:latin typeface="Times New Roman" charset="0"/>
              </a:rPr>
            </a:br>
            <a:r>
              <a:rPr lang="en-US">
                <a:solidFill>
                  <a:schemeClr val="tx1"/>
                </a:solidFill>
                <a:latin typeface="Times New Roman" charset="0"/>
              </a:rPr>
              <a:t>Problems &amp; Solutions</a:t>
            </a:r>
          </a:p>
        </p:txBody>
      </p:sp>
      <p:sp>
        <p:nvSpPr>
          <p:cNvPr id="4099" name="Subtitle 2"/>
          <p:cNvSpPr>
            <a:spLocks noGrp="1"/>
          </p:cNvSpPr>
          <p:nvPr>
            <p:ph type="subTitle" sz="quarter" idx="1"/>
          </p:nvPr>
        </p:nvSpPr>
        <p:spPr>
          <a:xfrm>
            <a:off x="1371600" y="5029200"/>
            <a:ext cx="6400800" cy="990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buFont typeface="Wingdings" charset="0"/>
              <a:buNone/>
            </a:pPr>
            <a:r>
              <a:rPr lang="en-US" sz="2400">
                <a:latin typeface="Times New Roman" charset="0"/>
              </a:rPr>
              <a:t>Ahmed Mandil ; Ali Alhazmi</a:t>
            </a:r>
          </a:p>
          <a:p>
            <a:pPr>
              <a:buFont typeface="Wingdings" charset="0"/>
              <a:buNone/>
            </a:pPr>
            <a:r>
              <a:rPr lang="en-US" sz="2400">
                <a:latin typeface="Times New Roman" charset="0"/>
              </a:rPr>
              <a:t>KSU College of Medicine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914400"/>
            <a:ext cx="4419600" cy="990600"/>
          </a:xfrm>
          <a:ln w="31750">
            <a:solidFill>
              <a:schemeClr val="tx1"/>
            </a:solidFill>
            <a:miter lim="800000"/>
            <a:headEnd/>
            <a:tailEnd/>
          </a:ln>
        </p:spPr>
        <p:txBody>
          <a:bodyPr/>
          <a:lstStyle/>
          <a:p>
            <a:pPr eaLnBrk="1" hangingPunct="1"/>
            <a:r>
              <a:rPr lang="en-US" sz="4000">
                <a:latin typeface="Times New Roman" charset="0"/>
              </a:rPr>
              <a:t>What is in tobacco</a:t>
            </a:r>
            <a:endParaRPr lang="en-US" sz="1700">
              <a:solidFill>
                <a:schemeClr val="tx1"/>
              </a:solidFill>
              <a:latin typeface="Tempus Sans ITC" charset="0"/>
            </a:endParaRPr>
          </a:p>
        </p:txBody>
      </p:sp>
      <p:sp>
        <p:nvSpPr>
          <p:cNvPr id="13315" name="Rectangle 8"/>
          <p:cNvSpPr>
            <a:spLocks noChangeArrowheads="1"/>
          </p:cNvSpPr>
          <p:nvPr/>
        </p:nvSpPr>
        <p:spPr bwMode="auto">
          <a:xfrm>
            <a:off x="4572000" y="3505200"/>
            <a:ext cx="457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ctr"/>
            <a:endParaRPr lang="en-US" sz="1700" u="none">
              <a:latin typeface="Tempus Sans ITC" charset="0"/>
            </a:endParaRPr>
          </a:p>
        </p:txBody>
      </p:sp>
      <p:pic>
        <p:nvPicPr>
          <p:cNvPr id="63497" name="Picture 9" descr="nail polish rem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8143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0" descr="buta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59013"/>
            <a:ext cx="8382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11" descr="ca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419600"/>
            <a:ext cx="12192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Rectangle 12"/>
          <p:cNvSpPr>
            <a:spLocks noGrp="1" noChangeArrowheads="1"/>
          </p:cNvSpPr>
          <p:nvPr>
            <p:ph type="body" idx="1"/>
          </p:nvPr>
        </p:nvSpPr>
        <p:spPr>
          <a:xfrm>
            <a:off x="3429000" y="1981200"/>
            <a:ext cx="5562600" cy="3886200"/>
          </a:xfrm>
          <a:noFill/>
        </p:spPr>
        <p:txBody>
          <a:bodyPr/>
          <a:lstStyle/>
          <a:p>
            <a:pPr algn="ctr" eaLnBrk="1" hangingPunct="1">
              <a:lnSpc>
                <a:spcPct val="90000"/>
              </a:lnSpc>
              <a:buFont typeface="Wingdings" charset="0"/>
              <a:buNone/>
            </a:pPr>
            <a:r>
              <a:rPr lang="en-US" sz="2400">
                <a:latin typeface="Tempus Sans ITC" charset="0"/>
              </a:rPr>
              <a:t> </a:t>
            </a:r>
            <a:endParaRPr lang="en-US" u="sng">
              <a:latin typeface="Tempus Sans ITC" charset="0"/>
            </a:endParaRPr>
          </a:p>
          <a:p>
            <a:pPr eaLnBrk="1" hangingPunct="1">
              <a:lnSpc>
                <a:spcPct val="90000"/>
              </a:lnSpc>
              <a:buFont typeface="Wingdings" charset="0"/>
              <a:buNone/>
            </a:pPr>
            <a:r>
              <a:rPr lang="en-US" sz="2000">
                <a:latin typeface="Tempus Sans ITC" charset="0"/>
              </a:rPr>
              <a:t>More than 4,000 substances, including:</a:t>
            </a:r>
          </a:p>
          <a:p>
            <a:pPr eaLnBrk="1" hangingPunct="1">
              <a:lnSpc>
                <a:spcPct val="90000"/>
              </a:lnSpc>
              <a:buFont typeface="Wingdings" charset="0"/>
              <a:buChar char="«"/>
            </a:pPr>
            <a:r>
              <a:rPr lang="en-US" sz="2000" b="1">
                <a:latin typeface="Tempus Sans ITC" charset="0"/>
              </a:rPr>
              <a:t>Tar</a:t>
            </a:r>
            <a:r>
              <a:rPr lang="en-US" sz="2000">
                <a:latin typeface="Tempus Sans ITC" charset="0"/>
              </a:rPr>
              <a:t>: black sticky substance used to pave roads</a:t>
            </a:r>
          </a:p>
          <a:p>
            <a:pPr eaLnBrk="1" hangingPunct="1">
              <a:lnSpc>
                <a:spcPct val="90000"/>
              </a:lnSpc>
              <a:buFont typeface="Wingdings" charset="0"/>
              <a:buChar char="«"/>
            </a:pPr>
            <a:r>
              <a:rPr lang="en-US" sz="2000" b="1">
                <a:latin typeface="Tempus Sans ITC" charset="0"/>
              </a:rPr>
              <a:t>Nicotine</a:t>
            </a:r>
            <a:r>
              <a:rPr lang="en-US" sz="2000">
                <a:latin typeface="Tempus Sans ITC" charset="0"/>
              </a:rPr>
              <a:t>: Insecticide</a:t>
            </a:r>
          </a:p>
          <a:p>
            <a:pPr eaLnBrk="1" hangingPunct="1">
              <a:lnSpc>
                <a:spcPct val="90000"/>
              </a:lnSpc>
              <a:buFont typeface="Wingdings" charset="0"/>
              <a:buChar char="«"/>
            </a:pPr>
            <a:r>
              <a:rPr lang="en-US" sz="2000" b="1">
                <a:latin typeface="Tempus Sans ITC" charset="0"/>
              </a:rPr>
              <a:t>Carbon Monoxide</a:t>
            </a:r>
            <a:r>
              <a:rPr lang="en-US" sz="2000">
                <a:latin typeface="Tempus Sans ITC" charset="0"/>
              </a:rPr>
              <a:t>: Car exhaust</a:t>
            </a:r>
          </a:p>
          <a:p>
            <a:pPr eaLnBrk="1" hangingPunct="1">
              <a:lnSpc>
                <a:spcPct val="90000"/>
              </a:lnSpc>
              <a:buFont typeface="Wingdings" charset="0"/>
              <a:buChar char="«"/>
            </a:pPr>
            <a:r>
              <a:rPr lang="en-US" sz="2000" b="1" baseline="30000">
                <a:latin typeface="Tempus Sans ITC" charset="0"/>
              </a:rPr>
              <a:t>210 </a:t>
            </a:r>
            <a:r>
              <a:rPr lang="en-US" sz="2000" b="1">
                <a:latin typeface="Tempus Sans ITC" charset="0"/>
              </a:rPr>
              <a:t>Polonium</a:t>
            </a:r>
            <a:r>
              <a:rPr lang="en-US" sz="2000">
                <a:latin typeface="Tempus Sans ITC" charset="0"/>
              </a:rPr>
              <a:t>: radio-active substance</a:t>
            </a:r>
          </a:p>
          <a:p>
            <a:pPr eaLnBrk="1" hangingPunct="1">
              <a:lnSpc>
                <a:spcPct val="90000"/>
              </a:lnSpc>
              <a:buFont typeface="Wingdings" charset="0"/>
              <a:buChar char="«"/>
            </a:pPr>
            <a:r>
              <a:rPr lang="en-US" sz="2000" b="1">
                <a:latin typeface="Tempus Sans ITC" charset="0"/>
              </a:rPr>
              <a:t>Acetone</a:t>
            </a:r>
            <a:r>
              <a:rPr lang="en-US" sz="2000">
                <a:latin typeface="Tempus Sans ITC" charset="0"/>
              </a:rPr>
              <a:t>: Finger nail polish remover</a:t>
            </a:r>
          </a:p>
          <a:p>
            <a:pPr eaLnBrk="1" hangingPunct="1">
              <a:lnSpc>
                <a:spcPct val="90000"/>
              </a:lnSpc>
              <a:buFont typeface="Wingdings" charset="0"/>
              <a:buChar char="«"/>
            </a:pPr>
            <a:r>
              <a:rPr lang="en-US" sz="2000" b="1">
                <a:latin typeface="Tempus Sans ITC" charset="0"/>
              </a:rPr>
              <a:t>Ammonia</a:t>
            </a:r>
            <a:r>
              <a:rPr lang="en-US" sz="2000">
                <a:latin typeface="Tempus Sans ITC" charset="0"/>
              </a:rPr>
              <a:t>: Toilet Cleaner</a:t>
            </a:r>
          </a:p>
          <a:p>
            <a:pPr eaLnBrk="1" hangingPunct="1">
              <a:lnSpc>
                <a:spcPct val="90000"/>
              </a:lnSpc>
              <a:buFont typeface="Wingdings" charset="0"/>
              <a:buChar char="«"/>
            </a:pPr>
            <a:r>
              <a:rPr lang="en-US" sz="2000" b="1">
                <a:latin typeface="Tempus Sans ITC" charset="0"/>
              </a:rPr>
              <a:t>Cadmium</a:t>
            </a:r>
            <a:r>
              <a:rPr lang="en-US" sz="2000">
                <a:latin typeface="Tempus Sans ITC" charset="0"/>
              </a:rPr>
              <a:t>: used batteries</a:t>
            </a:r>
          </a:p>
          <a:p>
            <a:pPr eaLnBrk="1" hangingPunct="1">
              <a:lnSpc>
                <a:spcPct val="90000"/>
              </a:lnSpc>
              <a:buFont typeface="Wingdings" charset="0"/>
              <a:buChar char="«"/>
            </a:pPr>
            <a:r>
              <a:rPr lang="en-US" sz="2000" b="1">
                <a:latin typeface="Tempus Sans ITC" charset="0"/>
              </a:rPr>
              <a:t>Ethanol</a:t>
            </a:r>
            <a:r>
              <a:rPr lang="en-US" sz="2000">
                <a:latin typeface="Tempus Sans ITC" charset="0"/>
              </a:rPr>
              <a:t>: Alcohol</a:t>
            </a:r>
          </a:p>
          <a:p>
            <a:pPr eaLnBrk="1" hangingPunct="1">
              <a:lnSpc>
                <a:spcPct val="90000"/>
              </a:lnSpc>
              <a:buFont typeface="Wingdings" charset="0"/>
              <a:buChar char="«"/>
            </a:pPr>
            <a:r>
              <a:rPr lang="en-US" sz="2000" b="1">
                <a:latin typeface="Tempus Sans ITC" charset="0"/>
              </a:rPr>
              <a:t>Arsenic</a:t>
            </a:r>
            <a:r>
              <a:rPr lang="en-US" sz="2000">
                <a:latin typeface="Tempus Sans ITC" charset="0"/>
              </a:rPr>
              <a:t>: Rat poison</a:t>
            </a:r>
          </a:p>
          <a:p>
            <a:pPr eaLnBrk="1" hangingPunct="1">
              <a:lnSpc>
                <a:spcPct val="90000"/>
              </a:lnSpc>
              <a:buFont typeface="Wingdings" charset="0"/>
              <a:buChar char="«"/>
            </a:pPr>
            <a:r>
              <a:rPr lang="en-US" sz="2000" b="1">
                <a:latin typeface="Tempus Sans ITC" charset="0"/>
              </a:rPr>
              <a:t>Butane</a:t>
            </a:r>
            <a:r>
              <a:rPr lang="en-US" sz="2000">
                <a:latin typeface="Tempus Sans ITC" charset="0"/>
              </a:rPr>
              <a:t>: Lighter Fluid</a:t>
            </a:r>
          </a:p>
        </p:txBody>
      </p:sp>
      <p:sp>
        <p:nvSpPr>
          <p:cNvPr id="13320" name="Date Placeholder 7"/>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08B4048-D57B-C649-AC95-EF1309988CF7}" type="datetime3">
              <a:rPr lang="en-US" sz="1400" i="0" u="none"/>
              <a:pPr eaLnBrk="1" hangingPunct="1"/>
              <a:t>11 February 2012</a:t>
            </a:fld>
            <a:endParaRPr lang="en-US" sz="1400" i="0" u="none"/>
          </a:p>
        </p:txBody>
      </p:sp>
      <p:sp>
        <p:nvSpPr>
          <p:cNvPr id="13321" name="Slide Number Placeholder 8"/>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581622CB-71A4-D243-A0B7-34B8FFCD3A07}" type="slidenum">
              <a:rPr lang="ar-sa" sz="1400" i="0" u="none"/>
              <a:pPr eaLnBrk="1" hangingPunct="1"/>
              <a:t>10</a:t>
            </a:fld>
            <a:endParaRPr lang="en-US" sz="1400" i="0" u="none"/>
          </a:p>
        </p:txBody>
      </p:sp>
      <p:sp>
        <p:nvSpPr>
          <p:cNvPr id="13322" name="Footer Placeholder 9"/>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8"/>
                                        </p:tgtEl>
                                        <p:attrNameLst>
                                          <p:attrName>style.visibility</p:attrName>
                                        </p:attrNameLst>
                                      </p:cBhvr>
                                      <p:to>
                                        <p:strVal val="visible"/>
                                      </p:to>
                                    </p:set>
                                    <p:anim calcmode="lin" valueType="num">
                                      <p:cBhvr additive="base">
                                        <p:cTn id="7" dur="500" fill="hold"/>
                                        <p:tgtEl>
                                          <p:spTgt spid="63498"/>
                                        </p:tgtEl>
                                        <p:attrNameLst>
                                          <p:attrName>ppt_x</p:attrName>
                                        </p:attrNameLst>
                                      </p:cBhvr>
                                      <p:tavLst>
                                        <p:tav tm="0">
                                          <p:val>
                                            <p:strVal val="#ppt_x"/>
                                          </p:val>
                                        </p:tav>
                                        <p:tav tm="100000">
                                          <p:val>
                                            <p:strVal val="#ppt_x"/>
                                          </p:val>
                                        </p:tav>
                                      </p:tavLst>
                                    </p:anim>
                                    <p:anim calcmode="lin" valueType="num">
                                      <p:cBhvr additive="base">
                                        <p:cTn id="8" dur="500" fill="hold"/>
                                        <p:tgtEl>
                                          <p:spTgt spid="634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497"/>
                                        </p:tgtEl>
                                        <p:attrNameLst>
                                          <p:attrName>style.visibility</p:attrName>
                                        </p:attrNameLst>
                                      </p:cBhvr>
                                      <p:to>
                                        <p:strVal val="visible"/>
                                      </p:to>
                                    </p:set>
                                    <p:anim calcmode="lin" valueType="num">
                                      <p:cBhvr additive="base">
                                        <p:cTn id="13" dur="500" fill="hold"/>
                                        <p:tgtEl>
                                          <p:spTgt spid="63497"/>
                                        </p:tgtEl>
                                        <p:attrNameLst>
                                          <p:attrName>ppt_x</p:attrName>
                                        </p:attrNameLst>
                                      </p:cBhvr>
                                      <p:tavLst>
                                        <p:tav tm="0">
                                          <p:val>
                                            <p:strVal val="#ppt_x"/>
                                          </p:val>
                                        </p:tav>
                                        <p:tav tm="100000">
                                          <p:val>
                                            <p:strVal val="#ppt_x"/>
                                          </p:val>
                                        </p:tav>
                                      </p:tavLst>
                                    </p:anim>
                                    <p:anim calcmode="lin" valueType="num">
                                      <p:cBhvr additive="base">
                                        <p:cTn id="14" dur="500" fill="hold"/>
                                        <p:tgtEl>
                                          <p:spTgt spid="634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3499"/>
                                        </p:tgtEl>
                                        <p:attrNameLst>
                                          <p:attrName>style.visibility</p:attrName>
                                        </p:attrNameLst>
                                      </p:cBhvr>
                                      <p:to>
                                        <p:strVal val="visible"/>
                                      </p:to>
                                    </p:set>
                                    <p:anim calcmode="lin" valueType="num">
                                      <p:cBhvr additive="base">
                                        <p:cTn id="19" dur="500" fill="hold"/>
                                        <p:tgtEl>
                                          <p:spTgt spid="63499"/>
                                        </p:tgtEl>
                                        <p:attrNameLst>
                                          <p:attrName>ppt_x</p:attrName>
                                        </p:attrNameLst>
                                      </p:cBhvr>
                                      <p:tavLst>
                                        <p:tav tm="0">
                                          <p:val>
                                            <p:strVal val="#ppt_x"/>
                                          </p:val>
                                        </p:tav>
                                        <p:tav tm="100000">
                                          <p:val>
                                            <p:strVal val="#ppt_x"/>
                                          </p:val>
                                        </p:tav>
                                      </p:tavLst>
                                    </p:anim>
                                    <p:anim calcmode="lin" valueType="num">
                                      <p:cBhvr additive="base">
                                        <p:cTn id="20" dur="500" fill="hold"/>
                                        <p:tgtEl>
                                          <p:spTgt spid="6349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3500">
                                            <p:txEl>
                                              <p:pRg st="0" end="0"/>
                                            </p:txEl>
                                          </p:spTgt>
                                        </p:tgtEl>
                                        <p:attrNameLst>
                                          <p:attrName>style.visibility</p:attrName>
                                        </p:attrNameLst>
                                      </p:cBhvr>
                                      <p:to>
                                        <p:strVal val="visible"/>
                                      </p:to>
                                    </p:set>
                                    <p:animEffect transition="in" filter="slide(fromBottom)">
                                      <p:cBhvr>
                                        <p:cTn id="25" dur="500"/>
                                        <p:tgtEl>
                                          <p:spTgt spid="63500">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3500">
                                            <p:txEl>
                                              <p:pRg st="1" end="1"/>
                                            </p:txEl>
                                          </p:spTgt>
                                        </p:tgtEl>
                                        <p:attrNameLst>
                                          <p:attrName>style.visibility</p:attrName>
                                        </p:attrNameLst>
                                      </p:cBhvr>
                                      <p:to>
                                        <p:strVal val="visible"/>
                                      </p:to>
                                    </p:set>
                                    <p:animEffect transition="in" filter="slide(fromBottom)">
                                      <p:cBhvr>
                                        <p:cTn id="30" dur="500"/>
                                        <p:tgtEl>
                                          <p:spTgt spid="63500">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63500">
                                            <p:txEl>
                                              <p:pRg st="2" end="2"/>
                                            </p:txEl>
                                          </p:spTgt>
                                        </p:tgtEl>
                                        <p:attrNameLst>
                                          <p:attrName>style.visibility</p:attrName>
                                        </p:attrNameLst>
                                      </p:cBhvr>
                                      <p:to>
                                        <p:strVal val="visible"/>
                                      </p:to>
                                    </p:set>
                                    <p:animEffect transition="in" filter="slide(fromBottom)">
                                      <p:cBhvr>
                                        <p:cTn id="35" dur="500"/>
                                        <p:tgtEl>
                                          <p:spTgt spid="63500">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63500">
                                            <p:txEl>
                                              <p:pRg st="3" end="3"/>
                                            </p:txEl>
                                          </p:spTgt>
                                        </p:tgtEl>
                                        <p:attrNameLst>
                                          <p:attrName>style.visibility</p:attrName>
                                        </p:attrNameLst>
                                      </p:cBhvr>
                                      <p:to>
                                        <p:strVal val="visible"/>
                                      </p:to>
                                    </p:set>
                                    <p:animEffect transition="in" filter="slide(fromBottom)">
                                      <p:cBhvr>
                                        <p:cTn id="40" dur="500"/>
                                        <p:tgtEl>
                                          <p:spTgt spid="63500">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63500">
                                            <p:txEl>
                                              <p:pRg st="4" end="4"/>
                                            </p:txEl>
                                          </p:spTgt>
                                        </p:tgtEl>
                                        <p:attrNameLst>
                                          <p:attrName>style.visibility</p:attrName>
                                        </p:attrNameLst>
                                      </p:cBhvr>
                                      <p:to>
                                        <p:strVal val="visible"/>
                                      </p:to>
                                    </p:set>
                                    <p:animEffect transition="in" filter="slide(fromBottom)">
                                      <p:cBhvr>
                                        <p:cTn id="45" dur="500"/>
                                        <p:tgtEl>
                                          <p:spTgt spid="63500">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63500">
                                            <p:txEl>
                                              <p:pRg st="5" end="5"/>
                                            </p:txEl>
                                          </p:spTgt>
                                        </p:tgtEl>
                                        <p:attrNameLst>
                                          <p:attrName>style.visibility</p:attrName>
                                        </p:attrNameLst>
                                      </p:cBhvr>
                                      <p:to>
                                        <p:strVal val="visible"/>
                                      </p:to>
                                    </p:set>
                                    <p:animEffect transition="in" filter="slide(fromBottom)">
                                      <p:cBhvr>
                                        <p:cTn id="50" dur="500"/>
                                        <p:tgtEl>
                                          <p:spTgt spid="63500">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3500">
                                            <p:txEl>
                                              <p:pRg st="6" end="6"/>
                                            </p:txEl>
                                          </p:spTgt>
                                        </p:tgtEl>
                                        <p:attrNameLst>
                                          <p:attrName>style.visibility</p:attrName>
                                        </p:attrNameLst>
                                      </p:cBhvr>
                                      <p:to>
                                        <p:strVal val="visible"/>
                                      </p:to>
                                    </p:set>
                                    <p:animEffect transition="in" filter="slide(fromBottom)">
                                      <p:cBhvr>
                                        <p:cTn id="55" dur="500"/>
                                        <p:tgtEl>
                                          <p:spTgt spid="63500">
                                            <p:txEl>
                                              <p:pRg st="6" end="6"/>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63500">
                                            <p:txEl>
                                              <p:pRg st="7" end="7"/>
                                            </p:txEl>
                                          </p:spTgt>
                                        </p:tgtEl>
                                        <p:attrNameLst>
                                          <p:attrName>style.visibility</p:attrName>
                                        </p:attrNameLst>
                                      </p:cBhvr>
                                      <p:to>
                                        <p:strVal val="visible"/>
                                      </p:to>
                                    </p:set>
                                    <p:animEffect transition="in" filter="slide(fromBottom)">
                                      <p:cBhvr>
                                        <p:cTn id="60" dur="500"/>
                                        <p:tgtEl>
                                          <p:spTgt spid="63500">
                                            <p:txEl>
                                              <p:pRg st="7" end="7"/>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63500">
                                            <p:txEl>
                                              <p:pRg st="8" end="8"/>
                                            </p:txEl>
                                          </p:spTgt>
                                        </p:tgtEl>
                                        <p:attrNameLst>
                                          <p:attrName>style.visibility</p:attrName>
                                        </p:attrNameLst>
                                      </p:cBhvr>
                                      <p:to>
                                        <p:strVal val="visible"/>
                                      </p:to>
                                    </p:set>
                                    <p:animEffect transition="in" filter="slide(fromBottom)">
                                      <p:cBhvr>
                                        <p:cTn id="65" dur="500"/>
                                        <p:tgtEl>
                                          <p:spTgt spid="63500">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63500">
                                            <p:txEl>
                                              <p:pRg st="9" end="9"/>
                                            </p:txEl>
                                          </p:spTgt>
                                        </p:tgtEl>
                                        <p:attrNameLst>
                                          <p:attrName>style.visibility</p:attrName>
                                        </p:attrNameLst>
                                      </p:cBhvr>
                                      <p:to>
                                        <p:strVal val="visible"/>
                                      </p:to>
                                    </p:set>
                                    <p:animEffect transition="in" filter="slide(fromBottom)">
                                      <p:cBhvr>
                                        <p:cTn id="70" dur="500"/>
                                        <p:tgtEl>
                                          <p:spTgt spid="63500">
                                            <p:txEl>
                                              <p:pRg st="9" end="9"/>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63500">
                                            <p:txEl>
                                              <p:pRg st="10" end="10"/>
                                            </p:txEl>
                                          </p:spTgt>
                                        </p:tgtEl>
                                        <p:attrNameLst>
                                          <p:attrName>style.visibility</p:attrName>
                                        </p:attrNameLst>
                                      </p:cBhvr>
                                      <p:to>
                                        <p:strVal val="visible"/>
                                      </p:to>
                                    </p:set>
                                    <p:animEffect transition="in" filter="slide(fromBottom)">
                                      <p:cBhvr>
                                        <p:cTn id="75" dur="500"/>
                                        <p:tgtEl>
                                          <p:spTgt spid="63500">
                                            <p:txEl>
                                              <p:pRg st="10" end="1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63500">
                                            <p:txEl>
                                              <p:pRg st="11" end="11"/>
                                            </p:txEl>
                                          </p:spTgt>
                                        </p:tgtEl>
                                        <p:attrNameLst>
                                          <p:attrName>style.visibility</p:attrName>
                                        </p:attrNameLst>
                                      </p:cBhvr>
                                      <p:to>
                                        <p:strVal val="visible"/>
                                      </p:to>
                                    </p:set>
                                    <p:animEffect transition="in" filter="slide(fromBottom)">
                                      <p:cBhvr>
                                        <p:cTn id="80" dur="500"/>
                                        <p:tgtEl>
                                          <p:spTgt spid="6350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4938" y="889000"/>
            <a:ext cx="8885237" cy="863600"/>
          </a:xfrm>
        </p:spPr>
        <p:txBody>
          <a:bodyPr/>
          <a:lstStyle/>
          <a:p>
            <a:r>
              <a:rPr lang="en-US">
                <a:latin typeface="Times New Roman" charset="0"/>
              </a:rPr>
              <a:t>Is smoking addictive (I)</a:t>
            </a:r>
          </a:p>
        </p:txBody>
      </p:sp>
      <p:sp>
        <p:nvSpPr>
          <p:cNvPr id="14339" name="Content Placeholder 2"/>
          <p:cNvSpPr>
            <a:spLocks noGrp="1"/>
          </p:cNvSpPr>
          <p:nvPr>
            <p:ph idx="1"/>
          </p:nvPr>
        </p:nvSpPr>
        <p:spPr>
          <a:xfrm>
            <a:off x="134938" y="1905000"/>
            <a:ext cx="8896350" cy="4346575"/>
          </a:xfrm>
        </p:spPr>
        <p:txBody>
          <a:bodyPr/>
          <a:lstStyle/>
          <a:p>
            <a:pPr>
              <a:buFont typeface="Wingdings" charset="0"/>
              <a:buNone/>
            </a:pPr>
            <a:r>
              <a:rPr lang="en-US" sz="3000">
                <a:latin typeface="Times New Roman" charset="0"/>
              </a:rPr>
              <a:t>	All tobacco products contain substantial amounts of nicotine, which is absorbed readily from tobacco smoke in the lungs and from smokeless tobacco in the mouth or nose. Nicotine has been clearly recognized as a drug of addiction, and tobacco dependence has been classified as a mental and behavioral disorder according to the WHO International Classification of Diseases, lCD-l0 (Classification F17.2). </a:t>
            </a:r>
            <a:br>
              <a:rPr lang="en-US" sz="3000">
                <a:latin typeface="Times New Roman" charset="0"/>
              </a:rPr>
            </a:br>
            <a:r>
              <a:rPr lang="en-US">
                <a:latin typeface="Times New Roman" charset="0"/>
              </a:rPr>
              <a:t/>
            </a:r>
            <a:br>
              <a:rPr lang="en-US">
                <a:latin typeface="Times New Roman" charset="0"/>
              </a:rPr>
            </a:br>
            <a:r>
              <a:rPr lang="en-US">
                <a:latin typeface="Times New Roman" charset="0"/>
              </a:rPr>
              <a:t/>
            </a:r>
            <a:br>
              <a:rPr lang="en-US">
                <a:latin typeface="Times New Roman" charset="0"/>
              </a:rPr>
            </a:br>
            <a:r>
              <a:rPr lang="en-US">
                <a:latin typeface="Times New Roman" charset="0"/>
              </a:rPr>
              <a:t/>
            </a:r>
            <a:br>
              <a:rPr lang="en-US">
                <a:latin typeface="Times New Roman" charset="0"/>
              </a:rPr>
            </a:br>
            <a:r>
              <a:rPr lang="en-US">
                <a:latin typeface="Times New Roman" charset="0"/>
              </a:rPr>
              <a:t/>
            </a:r>
            <a:br>
              <a:rPr lang="en-US">
                <a:latin typeface="Times New Roman" charset="0"/>
              </a:rPr>
            </a:br>
            <a:endParaRPr lang="en-US">
              <a:latin typeface="Times New Roman" charset="0"/>
            </a:endParaRPr>
          </a:p>
        </p:txBody>
      </p:sp>
      <p:sp>
        <p:nvSpPr>
          <p:cNvPr id="14340"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0AC01061-261F-0F48-8784-54336E365C22}" type="datetime3">
              <a:rPr lang="en-US" sz="1400" i="0" u="none"/>
              <a:pPr eaLnBrk="1" hangingPunct="1"/>
              <a:t>11 February 2012</a:t>
            </a:fld>
            <a:endParaRPr lang="en-US" sz="1400" i="0" u="none"/>
          </a:p>
        </p:txBody>
      </p:sp>
      <p:sp>
        <p:nvSpPr>
          <p:cNvPr id="14341"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AF78896-B840-7C44-AC46-8C088D334FFF}" type="slidenum">
              <a:rPr lang="ar-sa" sz="1400" i="0" u="none"/>
              <a:pPr eaLnBrk="1" hangingPunct="1"/>
              <a:t>11</a:t>
            </a:fld>
            <a:endParaRPr lang="en-US" sz="1400" i="0" u="none"/>
          </a:p>
        </p:txBody>
      </p:sp>
      <p:sp>
        <p:nvSpPr>
          <p:cNvPr id="14342"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4938" y="889000"/>
            <a:ext cx="8885237" cy="711200"/>
          </a:xfrm>
        </p:spPr>
        <p:txBody>
          <a:bodyPr/>
          <a:lstStyle/>
          <a:p>
            <a:r>
              <a:rPr lang="en-US">
                <a:latin typeface="Times New Roman" charset="0"/>
              </a:rPr>
              <a:t>Is smoking addictive (II)</a:t>
            </a:r>
          </a:p>
        </p:txBody>
      </p:sp>
      <p:sp>
        <p:nvSpPr>
          <p:cNvPr id="15363" name="Content Placeholder 2"/>
          <p:cNvSpPr>
            <a:spLocks noGrp="1"/>
          </p:cNvSpPr>
          <p:nvPr>
            <p:ph idx="1"/>
          </p:nvPr>
        </p:nvSpPr>
        <p:spPr>
          <a:xfrm>
            <a:off x="134938" y="1905000"/>
            <a:ext cx="8896350" cy="4346575"/>
          </a:xfrm>
        </p:spPr>
        <p:txBody>
          <a:bodyPr/>
          <a:lstStyle/>
          <a:p>
            <a:pPr>
              <a:buFont typeface="Wingdings" charset="0"/>
              <a:buNone/>
            </a:pPr>
            <a:r>
              <a:rPr lang="en-US" sz="3000">
                <a:latin typeface="Times New Roman" charset="0"/>
              </a:rPr>
              <a:t>	Experts in the field of substance abuse consider tobacco dependence to be as strong or stronger than dependence on such substances as heroin or cocaine. Smoking typically begins in adolescence; if a person remains smoke-free throughout adolescence, it is highly unlikely that he or she will ever begin smoking. Therefore, it is vital that intensive efforts be made to help young people stay smoke-free. </a:t>
            </a:r>
            <a:br>
              <a:rPr lang="en-US" sz="3000">
                <a:latin typeface="Times New Roman" charset="0"/>
              </a:rPr>
            </a:br>
            <a:endParaRPr lang="en-US" sz="3000">
              <a:latin typeface="Times New Roman" charset="0"/>
            </a:endParaRPr>
          </a:p>
        </p:txBody>
      </p:sp>
      <p:sp>
        <p:nvSpPr>
          <p:cNvPr id="15364"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E146C80B-5F9D-0A45-974C-21F065142567}" type="datetime3">
              <a:rPr lang="en-US" sz="1400" i="0" u="none"/>
              <a:pPr eaLnBrk="1" hangingPunct="1"/>
              <a:t>11 February 2012</a:t>
            </a:fld>
            <a:endParaRPr lang="en-US" sz="1400" i="0" u="none"/>
          </a:p>
        </p:txBody>
      </p:sp>
      <p:sp>
        <p:nvSpPr>
          <p:cNvPr id="15365"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527F98D8-F0A9-BD45-BE9F-CA4D2956FA00}" type="slidenum">
              <a:rPr lang="ar-sa" sz="1400" i="0" u="none"/>
              <a:pPr eaLnBrk="1" hangingPunct="1"/>
              <a:t>12</a:t>
            </a:fld>
            <a:endParaRPr lang="en-US" sz="1400" i="0" u="none"/>
          </a:p>
        </p:txBody>
      </p:sp>
      <p:sp>
        <p:nvSpPr>
          <p:cNvPr id="15366"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4938" y="889000"/>
            <a:ext cx="8885237" cy="863600"/>
          </a:xfrm>
        </p:spPr>
        <p:txBody>
          <a:bodyPr/>
          <a:lstStyle/>
          <a:p>
            <a:r>
              <a:rPr lang="en-US">
                <a:latin typeface="Times New Roman" charset="0"/>
              </a:rPr>
              <a:t>Is smoking addictive (III)</a:t>
            </a:r>
          </a:p>
        </p:txBody>
      </p:sp>
      <p:sp>
        <p:nvSpPr>
          <p:cNvPr id="3" name="Content Placeholder 2"/>
          <p:cNvSpPr>
            <a:spLocks noGrp="1"/>
          </p:cNvSpPr>
          <p:nvPr>
            <p:ph idx="1"/>
          </p:nvPr>
        </p:nvSpPr>
        <p:spPr/>
        <p:txBody>
          <a:bodyPr/>
          <a:lstStyle/>
          <a:p>
            <a:pPr>
              <a:spcBef>
                <a:spcPct val="25000"/>
              </a:spcBef>
              <a:buFont typeface="Wingdings" pitchFamily="2" charset="2"/>
              <a:buNone/>
              <a:defRPr/>
            </a:pPr>
            <a:r>
              <a:rPr lang="en-US" dirty="0" smtClean="0">
                <a:latin typeface="Tempus Sans ITC" pitchFamily="82" charset="0"/>
                <a:ea typeface="+mn-ea"/>
              </a:rPr>
              <a:t>	</a:t>
            </a:r>
            <a:r>
              <a:rPr lang="en-US" sz="3600" dirty="0" smtClean="0">
                <a:latin typeface="+mj-lt"/>
                <a:ea typeface="+mn-ea"/>
              </a:rPr>
              <a:t>All tobacco products are addictive </a:t>
            </a:r>
          </a:p>
          <a:p>
            <a:pPr>
              <a:spcBef>
                <a:spcPct val="25000"/>
              </a:spcBef>
              <a:buFont typeface="Wingdings" pitchFamily="2" charset="2"/>
              <a:buNone/>
              <a:defRPr/>
            </a:pPr>
            <a:r>
              <a:rPr lang="en-US" sz="3600" dirty="0" smtClean="0">
                <a:latin typeface="+mj-lt"/>
                <a:ea typeface="+mn-ea"/>
              </a:rPr>
              <a:t>	(which takes your independence away), cause cancer, and harm non-smokers all around you. The average tobacco user is addicted for seven years before they can finally kick this enslaving habit!</a:t>
            </a:r>
          </a:p>
          <a:p>
            <a:pPr>
              <a:buFont typeface="Wingdings" pitchFamily="2" charset="2"/>
              <a:buChar char="v"/>
              <a:defRPr/>
            </a:pPr>
            <a:endParaRPr lang="en-US" dirty="0">
              <a:ea typeface="+mn-ea"/>
            </a:endParaRPr>
          </a:p>
        </p:txBody>
      </p:sp>
      <p:sp>
        <p:nvSpPr>
          <p:cNvPr id="16388"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B2629670-58F8-F745-84CC-5418E2C76405}" type="datetime3">
              <a:rPr lang="en-US" sz="1400" i="0" u="none"/>
              <a:pPr eaLnBrk="1" hangingPunct="1"/>
              <a:t>11 February 2012</a:t>
            </a:fld>
            <a:endParaRPr lang="en-US" sz="1400" i="0" u="none"/>
          </a:p>
        </p:txBody>
      </p:sp>
      <p:sp>
        <p:nvSpPr>
          <p:cNvPr id="16389"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97BFF457-7EB7-5140-8819-8FE5C39FE38D}" type="slidenum">
              <a:rPr lang="ar-sa" sz="1400" i="0" u="none"/>
              <a:pPr eaLnBrk="1" hangingPunct="1"/>
              <a:t>13</a:t>
            </a:fld>
            <a:endParaRPr lang="en-US" sz="1400" i="0" u="none"/>
          </a:p>
        </p:txBody>
      </p:sp>
      <p:sp>
        <p:nvSpPr>
          <p:cNvPr id="16390"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4938" y="889000"/>
            <a:ext cx="8885237" cy="863600"/>
          </a:xfrm>
        </p:spPr>
        <p:txBody>
          <a:bodyPr/>
          <a:lstStyle/>
          <a:p>
            <a:pPr eaLnBrk="1" hangingPunct="1"/>
            <a:r>
              <a:rPr lang="en-US" altLang="zh-CN">
                <a:latin typeface="Times New Roman" charset="0"/>
                <a:ea typeface="SimSun" charset="0"/>
                <a:cs typeface="SimSun" charset="0"/>
              </a:rPr>
              <a:t>Water-Pipe:</a:t>
            </a:r>
            <a:endParaRPr lang="en-US">
              <a:latin typeface="Times New Roman" charset="0"/>
            </a:endParaRPr>
          </a:p>
        </p:txBody>
      </p:sp>
      <p:sp>
        <p:nvSpPr>
          <p:cNvPr id="1028" name="Rectangle 3"/>
          <p:cNvSpPr>
            <a:spLocks noGrp="1" noChangeArrowheads="1"/>
          </p:cNvSpPr>
          <p:nvPr>
            <p:ph type="body" sz="half" idx="1"/>
          </p:nvPr>
        </p:nvSpPr>
        <p:spPr>
          <a:xfrm>
            <a:off x="381000" y="1828800"/>
            <a:ext cx="5257800" cy="4135438"/>
          </a:xfrm>
        </p:spPr>
        <p:txBody>
          <a:bodyPr/>
          <a:lstStyle/>
          <a:p>
            <a:pPr eaLnBrk="1" hangingPunct="1">
              <a:lnSpc>
                <a:spcPct val="90000"/>
              </a:lnSpc>
              <a:buFont typeface="Wingdings" pitchFamily="2" charset="2"/>
              <a:buChar char="v"/>
              <a:defRPr/>
            </a:pPr>
            <a:r>
              <a:rPr lang="en-US" altLang="zh-CN" sz="2800" dirty="0" smtClean="0">
                <a:latin typeface="+mj-lt"/>
                <a:ea typeface="SimSun" pitchFamily="2" charset="-122"/>
              </a:rPr>
              <a:t>Not safer than regular tobacco smoke.</a:t>
            </a:r>
          </a:p>
          <a:p>
            <a:pPr eaLnBrk="1" hangingPunct="1">
              <a:lnSpc>
                <a:spcPct val="90000"/>
              </a:lnSpc>
              <a:buFont typeface="Wingdings" pitchFamily="2" charset="2"/>
              <a:buChar char="v"/>
              <a:defRPr/>
            </a:pPr>
            <a:r>
              <a:rPr lang="en-US" altLang="zh-CN" sz="2800" dirty="0" smtClean="0">
                <a:latin typeface="+mj-lt"/>
                <a:ea typeface="SimSun" pitchFamily="2" charset="-122"/>
              </a:rPr>
              <a:t>Causes the same diseases</a:t>
            </a:r>
          </a:p>
          <a:p>
            <a:pPr eaLnBrk="1" hangingPunct="1">
              <a:lnSpc>
                <a:spcPct val="90000"/>
              </a:lnSpc>
              <a:buFont typeface="Wingdings" pitchFamily="2" charset="2"/>
              <a:buChar char="v"/>
              <a:defRPr/>
            </a:pPr>
            <a:r>
              <a:rPr lang="en-US" altLang="zh-CN" sz="2800" dirty="0" smtClean="0">
                <a:latin typeface="+mj-lt"/>
                <a:ea typeface="SimSun" pitchFamily="2" charset="-122"/>
              </a:rPr>
              <a:t>Raises the risk of lip cancer, spreading infections like tuberculosis.</a:t>
            </a:r>
          </a:p>
          <a:p>
            <a:pPr eaLnBrk="1" hangingPunct="1">
              <a:lnSpc>
                <a:spcPct val="90000"/>
              </a:lnSpc>
              <a:buFont typeface="Wingdings" pitchFamily="2" charset="2"/>
              <a:buChar char="v"/>
              <a:defRPr/>
            </a:pPr>
            <a:r>
              <a:rPr lang="en-US" altLang="zh-CN" sz="2800" dirty="0" smtClean="0">
                <a:latin typeface="+mj-lt"/>
                <a:ea typeface="SimSun" pitchFamily="2" charset="-122"/>
              </a:rPr>
              <a:t>Users ingest about 100 times more lead from hookah smoke than from a cigarette.</a:t>
            </a:r>
          </a:p>
          <a:p>
            <a:pPr eaLnBrk="1" hangingPunct="1">
              <a:lnSpc>
                <a:spcPct val="90000"/>
              </a:lnSpc>
              <a:buFont typeface="Wingdings" pitchFamily="2" charset="2"/>
              <a:buNone/>
              <a:defRPr/>
            </a:pPr>
            <a:endParaRPr lang="en-US" sz="2800" dirty="0" smtClean="0">
              <a:latin typeface="Tempus Sans ITC" pitchFamily="82" charset="0"/>
              <a:ea typeface="+mn-ea"/>
            </a:endParaRPr>
          </a:p>
        </p:txBody>
      </p:sp>
      <p:graphicFrame>
        <p:nvGraphicFramePr>
          <p:cNvPr id="1026" name="Object 4"/>
          <p:cNvGraphicFramePr>
            <a:graphicFrameLocks noChangeAspect="1"/>
          </p:cNvGraphicFramePr>
          <p:nvPr>
            <p:ph type="chart" sz="half" idx="2"/>
          </p:nvPr>
        </p:nvGraphicFramePr>
        <p:xfrm>
          <a:off x="5943600" y="2133600"/>
          <a:ext cx="2808288" cy="3733800"/>
        </p:xfrm>
        <a:graphic>
          <a:graphicData uri="http://schemas.openxmlformats.org/presentationml/2006/ole">
            <mc:AlternateContent xmlns:mc="http://schemas.openxmlformats.org/markup-compatibility/2006">
              <mc:Choice xmlns:v="urn:schemas-microsoft-com:vml" Requires="v">
                <p:oleObj spid="_x0000_s1032" name="Photo Editor Photo" r:id="rId4" imgW="632515" imgH="929524" progId="MSPhotoEd.3">
                  <p:embed/>
                </p:oleObj>
              </mc:Choice>
              <mc:Fallback>
                <p:oleObj name="Photo Editor Photo" r:id="rId4" imgW="632515" imgH="929524"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133600"/>
                        <a:ext cx="2808288" cy="3733800"/>
                      </a:xfrm>
                      <a:prstGeom prst="rect">
                        <a:avLst/>
                      </a:prstGeom>
                    </p:spPr>
                  </p:pic>
                </p:oleObj>
              </mc:Fallback>
            </mc:AlternateContent>
          </a:graphicData>
        </a:graphic>
      </p:graphicFrame>
      <p:sp>
        <p:nvSpPr>
          <p:cNvPr id="1029" name="Date Placeholder 4"/>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58EB475-456B-5844-996E-50DA9422FF8E}" type="datetime3">
              <a:rPr lang="en-US" sz="1400" i="0" u="none"/>
              <a:pPr eaLnBrk="1" hangingPunct="1"/>
              <a:t>11 February 2012</a:t>
            </a:fld>
            <a:endParaRPr lang="en-US" sz="1400" i="0" u="none"/>
          </a:p>
        </p:txBody>
      </p:sp>
      <p:sp>
        <p:nvSpPr>
          <p:cNvPr id="1030"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80F209B5-FF9F-F74D-813A-945913A9067F}" type="slidenum">
              <a:rPr lang="ar-sa" sz="1400" i="0" u="none"/>
              <a:pPr eaLnBrk="1" hangingPunct="1"/>
              <a:t>14</a:t>
            </a:fld>
            <a:endParaRPr lang="en-US" sz="1400" i="0" u="none"/>
          </a:p>
        </p:txBody>
      </p:sp>
      <p:sp>
        <p:nvSpPr>
          <p:cNvPr id="1031" name="Footer Placeholder 6"/>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a:xfrm>
            <a:off x="258763" y="609600"/>
            <a:ext cx="8885237" cy="1155700"/>
          </a:xfrm>
          <a:noFill/>
        </p:spPr>
        <p:txBody>
          <a:bodyPr/>
          <a:lstStyle/>
          <a:p>
            <a:pPr eaLnBrk="1" hangingPunct="1"/>
            <a:r>
              <a:rPr lang="en-US">
                <a:latin typeface="Times New Roman" charset="0"/>
              </a:rPr>
              <a:t>What is a cigar?</a:t>
            </a:r>
          </a:p>
        </p:txBody>
      </p:sp>
      <p:sp>
        <p:nvSpPr>
          <p:cNvPr id="91141" name="Rectangle 5"/>
          <p:cNvSpPr>
            <a:spLocks noGrp="1" noChangeArrowheads="1"/>
          </p:cNvSpPr>
          <p:nvPr>
            <p:ph idx="1"/>
          </p:nvPr>
        </p:nvSpPr>
        <p:spPr>
          <a:xfrm>
            <a:off x="457200" y="1752600"/>
            <a:ext cx="8574088" cy="2895600"/>
          </a:xfrm>
        </p:spPr>
        <p:txBody>
          <a:bodyPr/>
          <a:lstStyle/>
          <a:p>
            <a:pPr eaLnBrk="1" hangingPunct="1">
              <a:buFont typeface="Wingdings" pitchFamily="2" charset="2"/>
              <a:buChar char="«"/>
              <a:defRPr/>
            </a:pPr>
            <a:r>
              <a:rPr lang="en-US" sz="2800" dirty="0" smtClean="0">
                <a:latin typeface="Tempus Sans ITC" pitchFamily="82" charset="0"/>
                <a:ea typeface="+mn-ea"/>
              </a:rPr>
              <a:t> </a:t>
            </a:r>
            <a:r>
              <a:rPr lang="en-US" sz="2800" dirty="0" smtClean="0">
                <a:latin typeface="+mj-lt"/>
                <a:ea typeface="+mn-ea"/>
              </a:rPr>
              <a:t>Has larger amounts of tobacco than a cigarette</a:t>
            </a:r>
          </a:p>
          <a:p>
            <a:pPr eaLnBrk="1" hangingPunct="1">
              <a:buFont typeface="Wingdings" pitchFamily="2" charset="2"/>
              <a:buChar char="«"/>
              <a:defRPr/>
            </a:pPr>
            <a:r>
              <a:rPr lang="en-US" sz="2800" dirty="0" smtClean="0">
                <a:latin typeface="+mj-lt"/>
                <a:ea typeface="+mn-ea"/>
              </a:rPr>
              <a:t> Is tobacco rolled up in a tobacco leaf</a:t>
            </a:r>
          </a:p>
          <a:p>
            <a:pPr eaLnBrk="1" hangingPunct="1">
              <a:buFont typeface="Wingdings" pitchFamily="2" charset="2"/>
              <a:buChar char="«"/>
              <a:defRPr/>
            </a:pPr>
            <a:r>
              <a:rPr lang="en-US" sz="2800" dirty="0" smtClean="0">
                <a:latin typeface="+mj-lt"/>
                <a:ea typeface="+mn-ea"/>
              </a:rPr>
              <a:t> Does not have a filter</a:t>
            </a:r>
          </a:p>
        </p:txBody>
      </p:sp>
      <p:pic>
        <p:nvPicPr>
          <p:cNvPr id="91142" name="Picture 6" descr="ci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0"/>
            <a:ext cx="60198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Date Placeholder 4"/>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BD93E83-B002-F843-BB4D-11EDAE13B768}" type="datetime3">
              <a:rPr lang="en-US" sz="1400" i="0" u="none"/>
              <a:pPr eaLnBrk="1" hangingPunct="1"/>
              <a:t>11 February 2012</a:t>
            </a:fld>
            <a:endParaRPr lang="en-US" sz="1400" i="0" u="none"/>
          </a:p>
        </p:txBody>
      </p:sp>
      <p:sp>
        <p:nvSpPr>
          <p:cNvPr id="17414"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A539D97F-C164-F048-97E5-67F0D73B193E}" type="slidenum">
              <a:rPr lang="ar-sa" sz="1400" i="0" u="none"/>
              <a:pPr eaLnBrk="1" hangingPunct="1"/>
              <a:t>15</a:t>
            </a:fld>
            <a:endParaRPr lang="en-US" sz="1400" i="0" u="none"/>
          </a:p>
        </p:txBody>
      </p:sp>
      <p:sp>
        <p:nvSpPr>
          <p:cNvPr id="17415" name="Footer Placeholder 6"/>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box(in)">
                                      <p:cBhvr>
                                        <p:cTn id="7" dur="5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1141">
                                            <p:txEl>
                                              <p:pRg st="0" end="0"/>
                                            </p:txEl>
                                          </p:spTgt>
                                        </p:tgtEl>
                                        <p:attrNameLst>
                                          <p:attrName>style.visibility</p:attrName>
                                        </p:attrNameLst>
                                      </p:cBhvr>
                                      <p:to>
                                        <p:strVal val="visible"/>
                                      </p:to>
                                    </p:set>
                                    <p:animEffect transition="in" filter="slide(fromBottom)">
                                      <p:cBhvr>
                                        <p:cTn id="12" dur="500"/>
                                        <p:tgtEl>
                                          <p:spTgt spid="9114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1141">
                                            <p:txEl>
                                              <p:pRg st="1" end="1"/>
                                            </p:txEl>
                                          </p:spTgt>
                                        </p:tgtEl>
                                        <p:attrNameLst>
                                          <p:attrName>style.visibility</p:attrName>
                                        </p:attrNameLst>
                                      </p:cBhvr>
                                      <p:to>
                                        <p:strVal val="visible"/>
                                      </p:to>
                                    </p:set>
                                    <p:animEffect transition="in" filter="slide(fromBottom)">
                                      <p:cBhvr>
                                        <p:cTn id="17" dur="500"/>
                                        <p:tgtEl>
                                          <p:spTgt spid="9114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1141">
                                            <p:txEl>
                                              <p:pRg st="2" end="2"/>
                                            </p:txEl>
                                          </p:spTgt>
                                        </p:tgtEl>
                                        <p:attrNameLst>
                                          <p:attrName>style.visibility</p:attrName>
                                        </p:attrNameLst>
                                      </p:cBhvr>
                                      <p:to>
                                        <p:strVal val="visible"/>
                                      </p:to>
                                    </p:set>
                                    <p:animEffect transition="in" filter="slide(fromBottom)">
                                      <p:cBhvr>
                                        <p:cTn id="22" dur="500"/>
                                        <p:tgtEl>
                                          <p:spTgt spid="9114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1142"/>
                                        </p:tgtEl>
                                        <p:attrNameLst>
                                          <p:attrName>style.visibility</p:attrName>
                                        </p:attrNameLst>
                                      </p:cBhvr>
                                      <p:to>
                                        <p:strVal val="visible"/>
                                      </p:to>
                                    </p:set>
                                    <p:anim calcmode="lin" valueType="num">
                                      <p:cBhvr additive="base">
                                        <p:cTn id="27" dur="500" fill="hold"/>
                                        <p:tgtEl>
                                          <p:spTgt spid="91142"/>
                                        </p:tgtEl>
                                        <p:attrNameLst>
                                          <p:attrName>ppt_x</p:attrName>
                                        </p:attrNameLst>
                                      </p:cBhvr>
                                      <p:tavLst>
                                        <p:tav tm="0">
                                          <p:val>
                                            <p:strVal val="#ppt_x"/>
                                          </p:val>
                                        </p:tav>
                                        <p:tav tm="100000">
                                          <p:val>
                                            <p:strVal val="#ppt_x"/>
                                          </p:val>
                                        </p:tav>
                                      </p:tavLst>
                                    </p:anim>
                                    <p:anim calcmode="lin" valueType="num">
                                      <p:cBhvr additive="base">
                                        <p:cTn id="28" dur="500" fill="hold"/>
                                        <p:tgtEl>
                                          <p:spTgt spid="911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P spid="9114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sz="quarter"/>
          </p:nvPr>
        </p:nvSpPr>
        <p:spPr>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solidFill>
                  <a:srgbClr val="FFFF00"/>
                </a:solidFill>
                <a:latin typeface="Times New Roman" charset="0"/>
              </a:rPr>
              <a:t>Consequences of Tobacco Use</a:t>
            </a:r>
          </a:p>
        </p:txBody>
      </p:sp>
      <p:sp>
        <p:nvSpPr>
          <p:cNvPr id="18435" name="Subtitle 2"/>
          <p:cNvSpPr>
            <a:spLocks noGrp="1"/>
          </p:cNvSpPr>
          <p:nvPr>
            <p:ph type="subTitle" sz="quarter" idx="1"/>
          </p:nvPr>
        </p:nvSpPr>
        <p:spPr>
          <a:xfrm>
            <a:off x="1371600" y="5029200"/>
            <a:ext cx="6400800" cy="990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buFont typeface="Wingdings" charset="0"/>
              <a:buNone/>
            </a:pPr>
            <a:endParaRPr lang="en-US" sz="24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295400" y="2297113"/>
            <a:ext cx="3886200" cy="2381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59" name="Rectangle 6"/>
          <p:cNvSpPr>
            <a:spLocks noChangeArrowheads="1"/>
          </p:cNvSpPr>
          <p:nvPr/>
        </p:nvSpPr>
        <p:spPr bwMode="auto">
          <a:xfrm>
            <a:off x="4343400" y="2932113"/>
            <a:ext cx="838200" cy="238125"/>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9460" name="Rectangle 7"/>
          <p:cNvSpPr>
            <a:spLocks noChangeArrowheads="1"/>
          </p:cNvSpPr>
          <p:nvPr/>
        </p:nvSpPr>
        <p:spPr bwMode="auto">
          <a:xfrm>
            <a:off x="4724400" y="3486150"/>
            <a:ext cx="457200" cy="23971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1" name="Rectangle 8"/>
          <p:cNvSpPr>
            <a:spLocks noChangeArrowheads="1"/>
          </p:cNvSpPr>
          <p:nvPr/>
        </p:nvSpPr>
        <p:spPr bwMode="auto">
          <a:xfrm>
            <a:off x="4876800" y="4597400"/>
            <a:ext cx="304800" cy="238125"/>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19462" name="Rectangle 9"/>
          <p:cNvSpPr>
            <a:spLocks noChangeArrowheads="1"/>
          </p:cNvSpPr>
          <p:nvPr/>
        </p:nvSpPr>
        <p:spPr bwMode="auto">
          <a:xfrm>
            <a:off x="4876800" y="5151438"/>
            <a:ext cx="304800" cy="236537"/>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19463" name="Rectangle 10"/>
          <p:cNvSpPr>
            <a:spLocks noChangeArrowheads="1"/>
          </p:cNvSpPr>
          <p:nvPr/>
        </p:nvSpPr>
        <p:spPr bwMode="auto">
          <a:xfrm>
            <a:off x="4953000" y="5707063"/>
            <a:ext cx="228600" cy="236537"/>
          </a:xfrm>
          <a:prstGeom prst="rect">
            <a:avLst/>
          </a:prstGeom>
          <a:solidFill>
            <a:srgbClr val="CC6600"/>
          </a:solidFill>
          <a:ln w="9525">
            <a:solidFill>
              <a:schemeClr val="tx1"/>
            </a:solidFill>
            <a:miter lim="800000"/>
            <a:headEnd/>
            <a:tailEnd/>
          </a:ln>
        </p:spPr>
        <p:txBody>
          <a:bodyPr wrap="none" anchor="ctr"/>
          <a:lstStyle/>
          <a:p>
            <a:endParaRPr lang="en-US"/>
          </a:p>
        </p:txBody>
      </p:sp>
      <p:sp>
        <p:nvSpPr>
          <p:cNvPr id="19464" name="Rectangle 11"/>
          <p:cNvSpPr>
            <a:spLocks noChangeArrowheads="1"/>
          </p:cNvSpPr>
          <p:nvPr/>
        </p:nvSpPr>
        <p:spPr bwMode="auto">
          <a:xfrm>
            <a:off x="5029200" y="6261100"/>
            <a:ext cx="152400" cy="236538"/>
          </a:xfrm>
          <a:prstGeom prst="rect">
            <a:avLst/>
          </a:prstGeom>
          <a:solidFill>
            <a:srgbClr val="FF99CC"/>
          </a:solidFill>
          <a:ln w="9525">
            <a:solidFill>
              <a:schemeClr val="tx1"/>
            </a:solidFill>
            <a:miter lim="800000"/>
            <a:headEnd/>
            <a:tailEnd/>
          </a:ln>
        </p:spPr>
        <p:txBody>
          <a:bodyPr wrap="none" anchor="ctr"/>
          <a:lstStyle/>
          <a:p>
            <a:endParaRPr lang="en-US"/>
          </a:p>
        </p:txBody>
      </p:sp>
      <p:sp>
        <p:nvSpPr>
          <p:cNvPr id="19465" name="Text Box 12"/>
          <p:cNvSpPr txBox="1">
            <a:spLocks noChangeArrowheads="1"/>
          </p:cNvSpPr>
          <p:nvPr/>
        </p:nvSpPr>
        <p:spPr bwMode="auto">
          <a:xfrm>
            <a:off x="5410200" y="2219325"/>
            <a:ext cx="25336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2100" b="1" i="0" u="none">
                <a:latin typeface="Tahoma" charset="0"/>
              </a:rPr>
              <a:t>Smoking 400,000</a:t>
            </a:r>
          </a:p>
        </p:txBody>
      </p:sp>
      <p:sp>
        <p:nvSpPr>
          <p:cNvPr id="19466" name="Line 13"/>
          <p:cNvSpPr>
            <a:spLocks noChangeShapeType="1"/>
          </p:cNvSpPr>
          <p:nvPr/>
        </p:nvSpPr>
        <p:spPr bwMode="auto">
          <a:xfrm>
            <a:off x="5181600" y="2139950"/>
            <a:ext cx="0" cy="4357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Text Box 14"/>
          <p:cNvSpPr txBox="1">
            <a:spLocks noChangeArrowheads="1"/>
          </p:cNvSpPr>
          <p:nvPr/>
        </p:nvSpPr>
        <p:spPr bwMode="auto">
          <a:xfrm>
            <a:off x="5410200" y="2616200"/>
            <a:ext cx="37338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endParaRPr lang="en-US" sz="1800" b="1" i="0" u="none">
              <a:latin typeface="Tahoma" charset="0"/>
            </a:endParaRPr>
          </a:p>
          <a:p>
            <a:pPr eaLnBrk="1" hangingPunct="1"/>
            <a:r>
              <a:rPr lang="en-US" sz="1800" b="1" i="0" u="none">
                <a:latin typeface="Tahoma" charset="0"/>
              </a:rPr>
              <a:t>Accidents  94,000</a:t>
            </a:r>
          </a:p>
          <a:p>
            <a:pPr eaLnBrk="1" hangingPunct="1"/>
            <a:endParaRPr lang="en-US" sz="1800" b="1" i="0" u="none">
              <a:latin typeface="Tahoma" charset="0"/>
            </a:endParaRPr>
          </a:p>
          <a:p>
            <a:pPr eaLnBrk="1" hangingPunct="1"/>
            <a:r>
              <a:rPr lang="en-US" sz="1800" b="1" i="0" u="none">
                <a:latin typeface="Tahoma" charset="0"/>
              </a:rPr>
              <a:t>2</a:t>
            </a:r>
            <a:r>
              <a:rPr lang="en-US" sz="1800" b="1" i="0" u="none" baseline="30000">
                <a:latin typeface="Tahoma" charset="0"/>
              </a:rPr>
              <a:t>nd</a:t>
            </a:r>
            <a:r>
              <a:rPr lang="en-US" sz="1800" b="1" i="0" u="none">
                <a:latin typeface="Tahoma" charset="0"/>
              </a:rPr>
              <a:t> Hand Smoke 38,000</a:t>
            </a:r>
          </a:p>
          <a:p>
            <a:pPr eaLnBrk="1" hangingPunct="1"/>
            <a:endParaRPr lang="en-US" sz="1800" b="1" i="0" u="none">
              <a:latin typeface="Tahoma" charset="0"/>
            </a:endParaRPr>
          </a:p>
          <a:p>
            <a:pPr eaLnBrk="1" hangingPunct="1"/>
            <a:r>
              <a:rPr lang="en-US" sz="1800" b="1" i="0" u="none">
                <a:latin typeface="Tahoma" charset="0"/>
              </a:rPr>
              <a:t>Alcohol  45,000</a:t>
            </a:r>
          </a:p>
          <a:p>
            <a:pPr eaLnBrk="1" hangingPunct="1"/>
            <a:endParaRPr lang="en-US" sz="1800" b="1" i="0" u="none">
              <a:latin typeface="Tahoma" charset="0"/>
            </a:endParaRPr>
          </a:p>
          <a:p>
            <a:pPr eaLnBrk="1" hangingPunct="1"/>
            <a:r>
              <a:rPr lang="en-US" sz="1800" b="1" i="0" u="none">
                <a:latin typeface="Tahoma" charset="0"/>
              </a:rPr>
              <a:t>HIV/AIDS  32,600</a:t>
            </a:r>
          </a:p>
          <a:p>
            <a:pPr eaLnBrk="1" hangingPunct="1"/>
            <a:endParaRPr lang="en-US" sz="1800" b="1" i="0" u="none">
              <a:latin typeface="Tahoma" charset="0"/>
            </a:endParaRPr>
          </a:p>
          <a:p>
            <a:pPr eaLnBrk="1" hangingPunct="1"/>
            <a:r>
              <a:rPr lang="en-US" sz="1800" b="1" i="0" u="none">
                <a:latin typeface="Tahoma" charset="0"/>
              </a:rPr>
              <a:t>Suicide  31,000</a:t>
            </a:r>
          </a:p>
          <a:p>
            <a:pPr eaLnBrk="1" hangingPunct="1"/>
            <a:endParaRPr lang="en-US" sz="1800" b="1" i="0" u="none">
              <a:latin typeface="Tahoma" charset="0"/>
            </a:endParaRPr>
          </a:p>
          <a:p>
            <a:pPr eaLnBrk="1" hangingPunct="1"/>
            <a:r>
              <a:rPr lang="en-US" sz="1800" b="1" i="0" u="none">
                <a:latin typeface="Tahoma" charset="0"/>
              </a:rPr>
              <a:t>Homicide  21,000</a:t>
            </a:r>
          </a:p>
          <a:p>
            <a:pPr eaLnBrk="1" hangingPunct="1"/>
            <a:endParaRPr lang="en-US" sz="1800" b="1" i="0" u="none">
              <a:latin typeface="Tahoma" charset="0"/>
            </a:endParaRPr>
          </a:p>
          <a:p>
            <a:pPr eaLnBrk="1" hangingPunct="1"/>
            <a:r>
              <a:rPr lang="en-US" sz="1800" b="1" i="0" u="none">
                <a:latin typeface="Tahoma" charset="0"/>
              </a:rPr>
              <a:t>Drugs  14,200</a:t>
            </a:r>
          </a:p>
          <a:p>
            <a:pPr eaLnBrk="1" hangingPunct="1"/>
            <a:endParaRPr lang="en-US" sz="1800" b="1" i="0" u="none">
              <a:latin typeface="Tahoma" charset="0"/>
            </a:endParaRPr>
          </a:p>
        </p:txBody>
      </p:sp>
      <p:sp>
        <p:nvSpPr>
          <p:cNvPr id="19468" name="Rectangle 15"/>
          <p:cNvSpPr>
            <a:spLocks noChangeArrowheads="1"/>
          </p:cNvSpPr>
          <p:nvPr/>
        </p:nvSpPr>
        <p:spPr bwMode="auto">
          <a:xfrm>
            <a:off x="4648200" y="3486150"/>
            <a:ext cx="533400" cy="239713"/>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19469" name="Rectangle 16"/>
          <p:cNvSpPr>
            <a:spLocks noChangeArrowheads="1"/>
          </p:cNvSpPr>
          <p:nvPr/>
        </p:nvSpPr>
        <p:spPr bwMode="auto">
          <a:xfrm>
            <a:off x="4800600" y="4041775"/>
            <a:ext cx="381000" cy="238125"/>
          </a:xfrm>
          <a:prstGeom prst="rect">
            <a:avLst/>
          </a:prstGeom>
          <a:solidFill>
            <a:srgbClr val="9966FF"/>
          </a:solidFill>
          <a:ln w="9525">
            <a:solidFill>
              <a:schemeClr val="tx1"/>
            </a:solidFill>
            <a:miter lim="800000"/>
            <a:headEnd/>
            <a:tailEnd/>
          </a:ln>
        </p:spPr>
        <p:txBody>
          <a:bodyPr wrap="none" anchor="ctr"/>
          <a:lstStyle/>
          <a:p>
            <a:endParaRPr lang="en-US"/>
          </a:p>
        </p:txBody>
      </p:sp>
      <p:sp>
        <p:nvSpPr>
          <p:cNvPr id="19470" name="Rectangle 17"/>
          <p:cNvSpPr>
            <a:spLocks noGrp="1" noChangeArrowheads="1"/>
          </p:cNvSpPr>
          <p:nvPr>
            <p:ph type="title"/>
          </p:nvPr>
        </p:nvSpPr>
        <p:spPr>
          <a:xfrm>
            <a:off x="258763" y="914400"/>
            <a:ext cx="8885237" cy="990600"/>
          </a:xfrm>
        </p:spPr>
        <p:txBody>
          <a:bodyPr/>
          <a:lstStyle/>
          <a:p>
            <a:pPr eaLnBrk="1" hangingPunct="1"/>
            <a:r>
              <a:rPr lang="en-US" sz="3600">
                <a:latin typeface="Times New Roman" charset="0"/>
              </a:rPr>
              <a:t>Preventable Causes of Death</a:t>
            </a:r>
            <a:br>
              <a:rPr lang="en-US" sz="3600">
                <a:latin typeface="Times New Roman" charset="0"/>
              </a:rPr>
            </a:br>
            <a:endParaRPr lang="en-US" sz="3600">
              <a:latin typeface="Times New Roman" charset="0"/>
            </a:endParaRPr>
          </a:p>
        </p:txBody>
      </p:sp>
      <p:sp>
        <p:nvSpPr>
          <p:cNvPr id="19471" name="Date Placeholder 14"/>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E4F6E566-79D1-DD4B-8853-FD022E1D2B80}" type="datetime3">
              <a:rPr lang="en-US" sz="1400" i="0" u="none"/>
              <a:pPr eaLnBrk="1" hangingPunct="1"/>
              <a:t>11 February 2012</a:t>
            </a:fld>
            <a:endParaRPr lang="en-US" sz="1400" i="0" u="none"/>
          </a:p>
        </p:txBody>
      </p:sp>
      <p:sp>
        <p:nvSpPr>
          <p:cNvPr id="19472" name="Slide Number Placeholder 1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2BC9BE8-E2FD-F243-99F4-D68C21A05D84}" type="slidenum">
              <a:rPr lang="ar-sa" sz="1400" i="0" u="none"/>
              <a:pPr eaLnBrk="1" hangingPunct="1"/>
              <a:t>17</a:t>
            </a:fld>
            <a:endParaRPr lang="en-US" sz="1400" i="0" u="none"/>
          </a:p>
        </p:txBody>
      </p:sp>
      <p:sp>
        <p:nvSpPr>
          <p:cNvPr id="19473" name="Footer Placeholder 16"/>
          <p:cNvSpPr>
            <a:spLocks noGrp="1"/>
          </p:cNvSpPr>
          <p:nvPr>
            <p:ph type="ftr" sz="quarter" idx="11"/>
          </p:nvPr>
        </p:nvSpPr>
        <p:spPr>
          <a:xfrm>
            <a:off x="2743200" y="6248400"/>
            <a:ext cx="28956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4938" y="889000"/>
            <a:ext cx="8885237" cy="1016000"/>
          </a:xfrm>
        </p:spPr>
        <p:txBody>
          <a:bodyPr/>
          <a:lstStyle/>
          <a:p>
            <a:r>
              <a:rPr lang="en-US" sz="3600">
                <a:latin typeface="Times New Roman" charset="0"/>
              </a:rPr>
              <a:t>Different Consequences of Smoking</a:t>
            </a:r>
          </a:p>
        </p:txBody>
      </p:sp>
      <p:sp>
        <p:nvSpPr>
          <p:cNvPr id="20483" name="Content Placeholder 2"/>
          <p:cNvSpPr>
            <a:spLocks noGrp="1"/>
          </p:cNvSpPr>
          <p:nvPr>
            <p:ph idx="1"/>
          </p:nvPr>
        </p:nvSpPr>
        <p:spPr>
          <a:xfrm>
            <a:off x="457200" y="2116138"/>
            <a:ext cx="8574088" cy="4135437"/>
          </a:xfrm>
        </p:spPr>
        <p:txBody>
          <a:bodyPr/>
          <a:lstStyle/>
          <a:p>
            <a:r>
              <a:rPr lang="en-US">
                <a:latin typeface="Times New Roman" charset="0"/>
              </a:rPr>
              <a:t>Health (short term, long term)</a:t>
            </a:r>
          </a:p>
          <a:p>
            <a:r>
              <a:rPr lang="en-US">
                <a:latin typeface="Times New Roman" charset="0"/>
              </a:rPr>
              <a:t>Economic (individual, family, community)</a:t>
            </a:r>
          </a:p>
          <a:p>
            <a:r>
              <a:rPr lang="en-US">
                <a:latin typeface="Times New Roman" charset="0"/>
              </a:rPr>
              <a:t>Social (family, community)</a:t>
            </a:r>
          </a:p>
          <a:p>
            <a:r>
              <a:rPr lang="en-US">
                <a:latin typeface="Times New Roman" charset="0"/>
              </a:rPr>
              <a:t>Development (community)</a:t>
            </a:r>
          </a:p>
          <a:p>
            <a:r>
              <a:rPr lang="en-US">
                <a:latin typeface="Times New Roman" charset="0"/>
              </a:rPr>
              <a:t>Religious (individual, community)</a:t>
            </a:r>
          </a:p>
          <a:p>
            <a:r>
              <a:rPr lang="en-US">
                <a:latin typeface="Times New Roman" charset="0"/>
              </a:rPr>
              <a:t>Premature dealth</a:t>
            </a:r>
          </a:p>
          <a:p>
            <a:endParaRPr lang="en-US">
              <a:latin typeface="Times New Roman" charset="0"/>
            </a:endParaRPr>
          </a:p>
        </p:txBody>
      </p:sp>
      <p:sp>
        <p:nvSpPr>
          <p:cNvPr id="20484"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4B944254-14AA-4F41-8DB1-FBE420021A8F}" type="datetime3">
              <a:rPr lang="en-US" sz="1400" i="0" u="none"/>
              <a:pPr eaLnBrk="1" hangingPunct="1"/>
              <a:t>11 February 2012</a:t>
            </a:fld>
            <a:endParaRPr lang="en-US" sz="1400" i="0" u="none"/>
          </a:p>
        </p:txBody>
      </p:sp>
      <p:sp>
        <p:nvSpPr>
          <p:cNvPr id="20485"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CC288128-7E34-0A4F-A9D4-2326162A8A1F}" type="slidenum">
              <a:rPr lang="ar-sa" sz="1400" i="0" u="none"/>
              <a:pPr eaLnBrk="1" hangingPunct="1"/>
              <a:t>18</a:t>
            </a:fld>
            <a:endParaRPr lang="en-US" sz="1400" i="0" u="none"/>
          </a:p>
        </p:txBody>
      </p:sp>
      <p:sp>
        <p:nvSpPr>
          <p:cNvPr id="20486"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34938" y="685800"/>
            <a:ext cx="8885237" cy="1143000"/>
          </a:xfrm>
        </p:spPr>
        <p:txBody>
          <a:bodyPr/>
          <a:lstStyle/>
          <a:p>
            <a:r>
              <a:rPr lang="en-US" sz="3600">
                <a:latin typeface="Times New Roman" charset="0"/>
              </a:rPr>
              <a:t>Health Effects (I)</a:t>
            </a:r>
          </a:p>
        </p:txBody>
      </p:sp>
      <p:sp>
        <p:nvSpPr>
          <p:cNvPr id="21507" name="Content Placeholder 2"/>
          <p:cNvSpPr>
            <a:spLocks noGrp="1"/>
          </p:cNvSpPr>
          <p:nvPr>
            <p:ph idx="1"/>
          </p:nvPr>
        </p:nvSpPr>
        <p:spPr/>
        <p:txBody>
          <a:bodyPr/>
          <a:lstStyle/>
          <a:p>
            <a:r>
              <a:rPr lang="en-US">
                <a:latin typeface="Times New Roman" charset="0"/>
              </a:rPr>
              <a:t>Causes more than 25 different diseases</a:t>
            </a:r>
          </a:p>
          <a:p>
            <a:r>
              <a:rPr lang="en-US">
                <a:latin typeface="Times New Roman" charset="0"/>
              </a:rPr>
              <a:t>Affects different body-systems, especially:</a:t>
            </a:r>
          </a:p>
          <a:p>
            <a:pPr lvl="1"/>
            <a:r>
              <a:rPr lang="en-US">
                <a:latin typeface="Times New Roman" charset="0"/>
              </a:rPr>
              <a:t>Gastro-intestinal system</a:t>
            </a:r>
          </a:p>
          <a:p>
            <a:pPr lvl="1"/>
            <a:r>
              <a:rPr lang="en-US">
                <a:latin typeface="Times New Roman" charset="0"/>
              </a:rPr>
              <a:t>Respiratory tract</a:t>
            </a:r>
          </a:p>
          <a:p>
            <a:pPr lvl="1"/>
            <a:r>
              <a:rPr lang="en-US">
                <a:latin typeface="Times New Roman" charset="0"/>
              </a:rPr>
              <a:t>Cardio-vascular system</a:t>
            </a:r>
          </a:p>
          <a:p>
            <a:pPr lvl="1"/>
            <a:r>
              <a:rPr lang="en-US">
                <a:latin typeface="Times New Roman" charset="0"/>
              </a:rPr>
              <a:t>Urinary system</a:t>
            </a:r>
          </a:p>
          <a:p>
            <a:pPr lvl="1"/>
            <a:r>
              <a:rPr lang="en-US">
                <a:latin typeface="Times New Roman" charset="0"/>
              </a:rPr>
              <a:t>Others</a:t>
            </a:r>
          </a:p>
        </p:txBody>
      </p:sp>
      <p:sp>
        <p:nvSpPr>
          <p:cNvPr id="21508"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E0CA5BF5-989B-0B43-B082-656DA0C5138C}" type="datetime3">
              <a:rPr lang="en-US" sz="1400" i="0" u="none"/>
              <a:pPr eaLnBrk="1" hangingPunct="1"/>
              <a:t>11 February 2012</a:t>
            </a:fld>
            <a:endParaRPr lang="en-US" sz="1400" i="0" u="none"/>
          </a:p>
        </p:txBody>
      </p:sp>
      <p:sp>
        <p:nvSpPr>
          <p:cNvPr id="21509"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F2F8CC0-66A9-9146-80B9-132524FBE3DC}" type="slidenum">
              <a:rPr lang="ar-sa" sz="1400" i="0" u="none"/>
              <a:pPr eaLnBrk="1" hangingPunct="1"/>
              <a:t>19</a:t>
            </a:fld>
            <a:endParaRPr lang="en-US" sz="1400" i="0" u="none"/>
          </a:p>
        </p:txBody>
      </p:sp>
      <p:sp>
        <p:nvSpPr>
          <p:cNvPr id="21510"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34938" y="889000"/>
            <a:ext cx="8885237" cy="787400"/>
          </a:xfrm>
        </p:spPr>
        <p:txBody>
          <a:bodyPr/>
          <a:lstStyle/>
          <a:p>
            <a:r>
              <a:rPr lang="en-US">
                <a:latin typeface="Times New Roman" charset="0"/>
              </a:rPr>
              <a:t>Headlines</a:t>
            </a:r>
          </a:p>
        </p:txBody>
      </p:sp>
      <p:sp>
        <p:nvSpPr>
          <p:cNvPr id="5123" name="Content Placeholder 2"/>
          <p:cNvSpPr>
            <a:spLocks noGrp="1"/>
          </p:cNvSpPr>
          <p:nvPr>
            <p:ph idx="1"/>
          </p:nvPr>
        </p:nvSpPr>
        <p:spPr>
          <a:xfrm>
            <a:off x="381000" y="2116138"/>
            <a:ext cx="8650288" cy="4135437"/>
          </a:xfrm>
        </p:spPr>
        <p:txBody>
          <a:bodyPr/>
          <a:lstStyle/>
          <a:p>
            <a:r>
              <a:rPr lang="en-US">
                <a:latin typeface="Times New Roman" charset="0"/>
              </a:rPr>
              <a:t>Magnitude of the problem</a:t>
            </a:r>
          </a:p>
          <a:p>
            <a:r>
              <a:rPr lang="en-US">
                <a:latin typeface="Times New Roman" charset="0"/>
              </a:rPr>
              <a:t>What is in tobacco ? is smoking addictive ?</a:t>
            </a:r>
          </a:p>
          <a:p>
            <a:r>
              <a:rPr lang="en-US">
                <a:latin typeface="Times New Roman" charset="0"/>
              </a:rPr>
              <a:t>Consequences of tobacco use</a:t>
            </a:r>
          </a:p>
          <a:p>
            <a:r>
              <a:rPr lang="en-US">
                <a:latin typeface="Times New Roman" charset="0"/>
              </a:rPr>
              <a:t>Why do we smoke ?</a:t>
            </a:r>
          </a:p>
          <a:p>
            <a:r>
              <a:rPr lang="en-US">
                <a:latin typeface="Times New Roman" charset="0"/>
              </a:rPr>
              <a:t>Prevention and control efforts</a:t>
            </a:r>
          </a:p>
          <a:p>
            <a:r>
              <a:rPr lang="en-US">
                <a:latin typeface="Times New Roman" charset="0"/>
              </a:rPr>
              <a:t>Can we quit ?</a:t>
            </a:r>
          </a:p>
          <a:p>
            <a:endParaRPr lang="en-US">
              <a:latin typeface="Times New Roman" charset="0"/>
            </a:endParaRPr>
          </a:p>
        </p:txBody>
      </p:sp>
      <p:sp>
        <p:nvSpPr>
          <p:cNvPr id="5124"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B1096F1-9C51-EC44-9D53-591C3434F5FB}" type="datetime3">
              <a:rPr lang="en-US" sz="1400" i="0" u="none"/>
              <a:pPr eaLnBrk="1" hangingPunct="1"/>
              <a:t>11 February 2012</a:t>
            </a:fld>
            <a:endParaRPr lang="en-US" sz="1400" i="0" u="none"/>
          </a:p>
        </p:txBody>
      </p:sp>
      <p:sp>
        <p:nvSpPr>
          <p:cNvPr id="5125"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8D37F5D2-CF30-5C46-A4B2-DD0221E489D3}" type="slidenum">
              <a:rPr lang="ar-sa" sz="1400" i="0" u="none"/>
              <a:pPr eaLnBrk="1" hangingPunct="1"/>
              <a:t>2</a:t>
            </a:fld>
            <a:endParaRPr lang="en-US" sz="1400" i="0" u="none"/>
          </a:p>
        </p:txBody>
      </p:sp>
      <p:sp>
        <p:nvSpPr>
          <p:cNvPr id="5126"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4938" y="889000"/>
            <a:ext cx="8885237" cy="711200"/>
          </a:xfrm>
        </p:spPr>
        <p:txBody>
          <a:bodyPr/>
          <a:lstStyle/>
          <a:p>
            <a:r>
              <a:rPr lang="en-US" sz="3600">
                <a:latin typeface="Times New Roman" charset="0"/>
              </a:rPr>
              <a:t>Health Effects (II)</a:t>
            </a:r>
          </a:p>
        </p:txBody>
      </p:sp>
      <p:sp>
        <p:nvSpPr>
          <p:cNvPr id="22531" name="Content Placeholder 2"/>
          <p:cNvSpPr>
            <a:spLocks noGrp="1"/>
          </p:cNvSpPr>
          <p:nvPr>
            <p:ph idx="1"/>
          </p:nvPr>
        </p:nvSpPr>
        <p:spPr>
          <a:xfrm>
            <a:off x="134938" y="1905000"/>
            <a:ext cx="8896350" cy="4346575"/>
          </a:xfrm>
        </p:spPr>
        <p:txBody>
          <a:bodyPr/>
          <a:lstStyle/>
          <a:p>
            <a:r>
              <a:rPr lang="en-US" sz="2800">
                <a:solidFill>
                  <a:srgbClr val="FF0000"/>
                </a:solidFill>
                <a:latin typeface="Times New Roman" charset="0"/>
              </a:rPr>
              <a:t>Oro-dental problems</a:t>
            </a:r>
            <a:r>
              <a:rPr lang="en-US" sz="2800">
                <a:latin typeface="Times New Roman" charset="0"/>
              </a:rPr>
              <a:t>: staining, oral cancer, etc</a:t>
            </a:r>
          </a:p>
          <a:p>
            <a:r>
              <a:rPr lang="en-US" sz="2800">
                <a:solidFill>
                  <a:srgbClr val="FF0000"/>
                </a:solidFill>
                <a:latin typeface="Times New Roman" charset="0"/>
              </a:rPr>
              <a:t>Respiratory problems</a:t>
            </a:r>
            <a:r>
              <a:rPr lang="en-US" sz="2800">
                <a:latin typeface="Times New Roman" charset="0"/>
              </a:rPr>
              <a:t>: shortness of breath / lower exercise tolerance, bronchial asthma, emphysema, cancer (e.g. laryngeal, lung, etc)</a:t>
            </a:r>
          </a:p>
          <a:p>
            <a:r>
              <a:rPr lang="en-US" sz="2800">
                <a:solidFill>
                  <a:srgbClr val="FF0000"/>
                </a:solidFill>
                <a:latin typeface="Times New Roman" charset="0"/>
              </a:rPr>
              <a:t>Cardio-vascular problems</a:t>
            </a:r>
            <a:r>
              <a:rPr lang="en-US" sz="2800">
                <a:latin typeface="Times New Roman" charset="0"/>
              </a:rPr>
              <a:t>: atherosclerosis, peripheral vascular disease, heart attacks, stroke</a:t>
            </a:r>
          </a:p>
          <a:p>
            <a:r>
              <a:rPr lang="en-US" sz="2800">
                <a:solidFill>
                  <a:srgbClr val="FF0000"/>
                </a:solidFill>
                <a:latin typeface="Times New Roman" charset="0"/>
              </a:rPr>
              <a:t>Materno-fetal</a:t>
            </a:r>
            <a:r>
              <a:rPr lang="en-US" sz="2800">
                <a:latin typeface="Times New Roman" charset="0"/>
              </a:rPr>
              <a:t>: low birth weight, IUFD, SIDS</a:t>
            </a:r>
          </a:p>
          <a:p>
            <a:r>
              <a:rPr lang="en-US" sz="2800">
                <a:latin typeface="Times New Roman" charset="0"/>
              </a:rPr>
              <a:t>Genito-urinary: cancer-bladder, others </a:t>
            </a:r>
          </a:p>
        </p:txBody>
      </p:sp>
      <p:sp>
        <p:nvSpPr>
          <p:cNvPr id="22532"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3C8D861A-7A01-A041-8751-E9C22DA27A47}" type="datetime3">
              <a:rPr lang="en-US" sz="1400" i="0" u="none"/>
              <a:pPr eaLnBrk="1" hangingPunct="1"/>
              <a:t>11 February 2012</a:t>
            </a:fld>
            <a:endParaRPr lang="en-US" sz="1400" i="0" u="none"/>
          </a:p>
        </p:txBody>
      </p:sp>
      <p:sp>
        <p:nvSpPr>
          <p:cNvPr id="22533"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89CA1F4-E95C-3147-BEC9-3B1F68E267B0}" type="slidenum">
              <a:rPr lang="ar-sa" sz="1400" i="0" u="none"/>
              <a:pPr eaLnBrk="1" hangingPunct="1"/>
              <a:t>20</a:t>
            </a:fld>
            <a:endParaRPr lang="en-US" sz="1400" i="0" u="none"/>
          </a:p>
        </p:txBody>
      </p:sp>
      <p:sp>
        <p:nvSpPr>
          <p:cNvPr id="22534"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ora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19600"/>
            <a:ext cx="16176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0"/>
          <p:cNvSpPr>
            <a:spLocks noGrp="1" noChangeArrowheads="1"/>
          </p:cNvSpPr>
          <p:nvPr>
            <p:ph type="ctrTitle"/>
          </p:nvPr>
        </p:nvSpPr>
        <p:spPr>
          <a:xfrm>
            <a:off x="762000" y="533400"/>
            <a:ext cx="7772400" cy="18288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sz="4000">
                <a:latin typeface="Times New Roman" charset="0"/>
              </a:rPr>
              <a:t>Oro-dental Problems: </a:t>
            </a:r>
            <a:endParaRPr lang="en-US" sz="2000">
              <a:solidFill>
                <a:schemeClr val="tx1"/>
              </a:solidFill>
              <a:latin typeface="Tempus Sans ITC" charset="0"/>
            </a:endParaRPr>
          </a:p>
        </p:txBody>
      </p:sp>
      <p:pic>
        <p:nvPicPr>
          <p:cNvPr id="23556" name="Picture 11" descr="ora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1905000"/>
            <a:ext cx="17478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3" descr="nasty mou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133600"/>
            <a:ext cx="31242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4"/>
          <p:cNvSpPr txBox="1">
            <a:spLocks noChangeArrowheads="1"/>
          </p:cNvSpPr>
          <p:nvPr/>
        </p:nvSpPr>
        <p:spPr bwMode="auto">
          <a:xfrm>
            <a:off x="533400" y="3429000"/>
            <a:ext cx="2286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spcBef>
                <a:spcPct val="50000"/>
              </a:spcBef>
            </a:pPr>
            <a:r>
              <a:rPr lang="en-US" sz="1800" b="1" u="none">
                <a:latin typeface="Tempus Sans ITC" charset="0"/>
              </a:rPr>
              <a:t>Above</a:t>
            </a:r>
            <a:r>
              <a:rPr lang="en-US" sz="2000" b="1" u="none">
                <a:latin typeface="Tempus Sans ITC" charset="0"/>
              </a:rPr>
              <a:t>: Cavities</a:t>
            </a:r>
          </a:p>
          <a:p>
            <a:pPr eaLnBrk="1" hangingPunct="1">
              <a:spcBef>
                <a:spcPct val="50000"/>
              </a:spcBef>
            </a:pPr>
            <a:r>
              <a:rPr lang="en-US" sz="1800" b="1" u="none">
                <a:latin typeface="Tempus Sans ITC" charset="0"/>
              </a:rPr>
              <a:t>Below:</a:t>
            </a:r>
            <a:r>
              <a:rPr lang="en-US" sz="2000" b="1" u="none">
                <a:latin typeface="Tempus Sans ITC" charset="0"/>
              </a:rPr>
              <a:t> Gingivitis</a:t>
            </a:r>
          </a:p>
        </p:txBody>
      </p:sp>
      <p:sp>
        <p:nvSpPr>
          <p:cNvPr id="23559" name="Text Box 15"/>
          <p:cNvSpPr txBox="1">
            <a:spLocks noChangeArrowheads="1"/>
          </p:cNvSpPr>
          <p:nvPr/>
        </p:nvSpPr>
        <p:spPr bwMode="auto">
          <a:xfrm>
            <a:off x="2895600" y="4876800"/>
            <a:ext cx="3048000" cy="954088"/>
          </a:xfrm>
          <a:prstGeom prst="rect">
            <a:avLst/>
          </a:prstGeom>
          <a:noFill/>
          <a:ln w="25400" cap="rnd">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algn="ctr" eaLnBrk="1" hangingPunct="1">
              <a:spcBef>
                <a:spcPct val="50000"/>
              </a:spcBef>
            </a:pPr>
            <a:r>
              <a:rPr lang="en-US" sz="2800" u="none">
                <a:latin typeface="Tempus Sans ITC" charset="0"/>
              </a:rPr>
              <a:t>Overall poor oral health</a:t>
            </a:r>
          </a:p>
        </p:txBody>
      </p:sp>
      <p:sp>
        <p:nvSpPr>
          <p:cNvPr id="17416" name="Text Box 16"/>
          <p:cNvSpPr txBox="1">
            <a:spLocks noChangeArrowheads="1"/>
          </p:cNvSpPr>
          <p:nvPr/>
        </p:nvSpPr>
        <p:spPr bwMode="auto">
          <a:xfrm>
            <a:off x="6324600" y="2209800"/>
            <a:ext cx="2362200" cy="3786188"/>
          </a:xfrm>
          <a:prstGeom prst="rect">
            <a:avLst/>
          </a:prstGeom>
          <a:noFill/>
          <a:ln w="12700" cap="sq">
            <a:noFill/>
            <a:miter lim="800000"/>
            <a:headEnd type="none" w="sm" len="sm"/>
            <a:tailEnd type="none" w="sm" len="sm"/>
          </a:ln>
        </p:spPr>
        <p:txBody>
          <a:bodyPr>
            <a:spAutoFit/>
          </a:bodyPr>
          <a:lstStyle/>
          <a:p>
            <a:pPr>
              <a:spcBef>
                <a:spcPct val="50000"/>
              </a:spcBef>
              <a:buFontTx/>
              <a:buChar char="•"/>
              <a:defRPr/>
            </a:pPr>
            <a:r>
              <a:rPr lang="en-US" sz="2400" i="0" u="none" dirty="0">
                <a:latin typeface="+mj-lt"/>
                <a:ea typeface="+mn-ea"/>
              </a:rPr>
              <a:t>Stained teeth</a:t>
            </a:r>
          </a:p>
          <a:p>
            <a:pPr>
              <a:spcBef>
                <a:spcPct val="50000"/>
              </a:spcBef>
              <a:buFontTx/>
              <a:buChar char="•"/>
              <a:defRPr/>
            </a:pPr>
            <a:r>
              <a:rPr lang="en-US" sz="2400" i="0" u="none" dirty="0">
                <a:latin typeface="+mj-lt"/>
                <a:ea typeface="+mn-ea"/>
              </a:rPr>
              <a:t>Gum inflammation</a:t>
            </a:r>
          </a:p>
          <a:p>
            <a:pPr>
              <a:spcBef>
                <a:spcPct val="50000"/>
              </a:spcBef>
              <a:buFontTx/>
              <a:buChar char="•"/>
              <a:defRPr/>
            </a:pPr>
            <a:r>
              <a:rPr lang="en-US" sz="2400" i="0" u="none" dirty="0">
                <a:latin typeface="+mj-lt"/>
                <a:ea typeface="+mn-ea"/>
              </a:rPr>
              <a:t>Black hairy tongue</a:t>
            </a:r>
          </a:p>
          <a:p>
            <a:pPr>
              <a:spcBef>
                <a:spcPct val="50000"/>
              </a:spcBef>
              <a:buFontTx/>
              <a:buChar char="•"/>
              <a:defRPr/>
            </a:pPr>
            <a:r>
              <a:rPr lang="en-US" sz="2400" i="0" u="none" dirty="0">
                <a:latin typeface="+mj-lt"/>
                <a:ea typeface="+mn-ea"/>
              </a:rPr>
              <a:t>Oral cancer</a:t>
            </a:r>
          </a:p>
          <a:p>
            <a:pPr>
              <a:spcBef>
                <a:spcPct val="50000"/>
              </a:spcBef>
              <a:buFontTx/>
              <a:buChar char="•"/>
              <a:defRPr/>
            </a:pPr>
            <a:r>
              <a:rPr lang="en-US" sz="2400" i="0" u="none" dirty="0">
                <a:latin typeface="+mj-lt"/>
                <a:ea typeface="+mn-ea"/>
              </a:rPr>
              <a:t>Delayed healing of the gums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21"/>
                                        </p:tgtEl>
                                        <p:attrNameLst>
                                          <p:attrName>style.visibility</p:attrName>
                                        </p:attrNameLst>
                                      </p:cBhvr>
                                      <p:to>
                                        <p:strVal val="visible"/>
                                      </p:to>
                                    </p:set>
                                    <p:anim calcmode="lin" valueType="num">
                                      <p:cBhvr additive="base">
                                        <p:cTn id="7" dur="500" fill="hold"/>
                                        <p:tgtEl>
                                          <p:spTgt spid="43021"/>
                                        </p:tgtEl>
                                        <p:attrNameLst>
                                          <p:attrName>ppt_x</p:attrName>
                                        </p:attrNameLst>
                                      </p:cBhvr>
                                      <p:tavLst>
                                        <p:tav tm="0">
                                          <p:val>
                                            <p:strVal val="#ppt_x"/>
                                          </p:val>
                                        </p:tav>
                                        <p:tav tm="100000">
                                          <p:val>
                                            <p:strVal val="#ppt_x"/>
                                          </p:val>
                                        </p:tav>
                                      </p:tavLst>
                                    </p:anim>
                                    <p:anim calcmode="lin" valueType="num">
                                      <p:cBhvr additive="base">
                                        <p:cTn id="8" dur="500" fill="hold"/>
                                        <p:tgtEl>
                                          <p:spTgt spid="430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8763" y="609600"/>
            <a:ext cx="8885237" cy="1155700"/>
          </a:xfrm>
        </p:spPr>
        <p:txBody>
          <a:bodyPr/>
          <a:lstStyle/>
          <a:p>
            <a:pPr eaLnBrk="1" hangingPunct="1"/>
            <a:r>
              <a:rPr lang="en-US">
                <a:latin typeface="Times New Roman" charset="0"/>
              </a:rPr>
              <a:t>Consequences of chewing tobacco:</a:t>
            </a:r>
          </a:p>
        </p:txBody>
      </p:sp>
      <p:pic>
        <p:nvPicPr>
          <p:cNvPr id="24579" name="Picture 4" descr="cancer[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2209800"/>
            <a:ext cx="3214688" cy="2962275"/>
          </a:xfrm>
          <a:noFill/>
        </p:spPr>
      </p:pic>
      <p:pic>
        <p:nvPicPr>
          <p:cNvPr id="24580" name="Picture 9" descr="canc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3209925"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0"/>
          <p:cNvSpPr txBox="1">
            <a:spLocks noChangeArrowheads="1"/>
          </p:cNvSpPr>
          <p:nvPr/>
        </p:nvSpPr>
        <p:spPr bwMode="auto">
          <a:xfrm>
            <a:off x="990600" y="52578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spcBef>
                <a:spcPct val="50000"/>
              </a:spcBef>
            </a:pPr>
            <a:r>
              <a:rPr lang="en-US" sz="2800" u="none">
                <a:latin typeface="Tempus Sans ITC" charset="0"/>
              </a:rPr>
              <a:t>Leukoplakia</a:t>
            </a:r>
          </a:p>
        </p:txBody>
      </p:sp>
      <p:sp>
        <p:nvSpPr>
          <p:cNvPr id="24582" name="Text Box 11"/>
          <p:cNvSpPr txBox="1">
            <a:spLocks noChangeArrowheads="1"/>
          </p:cNvSpPr>
          <p:nvPr/>
        </p:nvSpPr>
        <p:spPr bwMode="auto">
          <a:xfrm>
            <a:off x="5715000" y="53340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spcBef>
                <a:spcPct val="50000"/>
              </a:spcBef>
            </a:pPr>
            <a:r>
              <a:rPr lang="en-US" sz="2800" u="none">
                <a:latin typeface="Tempus Sans ITC" charset="0"/>
              </a:rPr>
              <a:t>Oral cancer</a:t>
            </a:r>
          </a:p>
        </p:txBody>
      </p:sp>
      <p:sp>
        <p:nvSpPr>
          <p:cNvPr id="24583" name="Date Placeholder 6"/>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8F73526C-E3B2-AD48-AAF8-A44B6FE0559B}" type="datetime3">
              <a:rPr lang="en-US" sz="1400" i="0" u="none"/>
              <a:pPr eaLnBrk="1" hangingPunct="1"/>
              <a:t>11 February 2012</a:t>
            </a:fld>
            <a:endParaRPr lang="en-US" sz="1400" i="0" u="none"/>
          </a:p>
        </p:txBody>
      </p:sp>
      <p:sp>
        <p:nvSpPr>
          <p:cNvPr id="24584" name="Slide Number Placeholder 7"/>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1083870-CD97-8C49-8A3D-2DF97E9538C2}" type="slidenum">
              <a:rPr lang="ar-sa" sz="1400" i="0" u="none"/>
              <a:pPr eaLnBrk="1" hangingPunct="1"/>
              <a:t>22</a:t>
            </a:fld>
            <a:endParaRPr lang="en-US" sz="1400" i="0" u="none"/>
          </a:p>
        </p:txBody>
      </p:sp>
      <p:sp>
        <p:nvSpPr>
          <p:cNvPr id="24585" name="Footer Placeholder 8"/>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8763" y="762000"/>
            <a:ext cx="8885237" cy="1155700"/>
          </a:xfrm>
        </p:spPr>
        <p:txBody>
          <a:bodyPr/>
          <a:lstStyle/>
          <a:p>
            <a:pPr eaLnBrk="1" hangingPunct="1"/>
            <a:r>
              <a:rPr lang="en-US">
                <a:latin typeface="Times New Roman" charset="0"/>
              </a:rPr>
              <a:t>Laryngeal Cancer</a:t>
            </a:r>
          </a:p>
        </p:txBody>
      </p:sp>
      <p:pic>
        <p:nvPicPr>
          <p:cNvPr id="25603" name="Picture 4" descr="cancer[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2362200"/>
            <a:ext cx="2895600" cy="2595563"/>
          </a:xfrm>
          <a:noFill/>
        </p:spPr>
      </p:pic>
      <p:sp>
        <p:nvSpPr>
          <p:cNvPr id="16388" name="Text Box 6"/>
          <p:cNvSpPr txBox="1">
            <a:spLocks noChangeArrowheads="1"/>
          </p:cNvSpPr>
          <p:nvPr/>
        </p:nvSpPr>
        <p:spPr bwMode="auto">
          <a:xfrm>
            <a:off x="3276600" y="1828800"/>
            <a:ext cx="3048000" cy="3270250"/>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2800" i="0" dirty="0">
                <a:latin typeface="+mj-lt"/>
                <a:ea typeface="+mn-ea"/>
              </a:rPr>
              <a:t>Symptoms:</a:t>
            </a:r>
          </a:p>
          <a:p>
            <a:pPr algn="ctr">
              <a:spcBef>
                <a:spcPct val="50000"/>
              </a:spcBef>
              <a:buFontTx/>
              <a:buChar char="•"/>
              <a:defRPr/>
            </a:pPr>
            <a:r>
              <a:rPr lang="en-US" sz="2300" i="0" u="none" dirty="0">
                <a:latin typeface="+mj-lt"/>
                <a:ea typeface="+mn-ea"/>
              </a:rPr>
              <a:t>Persistent hoarseness</a:t>
            </a:r>
          </a:p>
          <a:p>
            <a:pPr algn="ctr">
              <a:spcBef>
                <a:spcPct val="50000"/>
              </a:spcBef>
              <a:buFontTx/>
              <a:buChar char="•"/>
              <a:defRPr/>
            </a:pPr>
            <a:r>
              <a:rPr lang="en-US" sz="2400" i="0" u="none" dirty="0">
                <a:latin typeface="+mj-lt"/>
                <a:ea typeface="+mn-ea"/>
              </a:rPr>
              <a:t>Chronic sore throat</a:t>
            </a:r>
          </a:p>
          <a:p>
            <a:pPr algn="ctr">
              <a:spcBef>
                <a:spcPct val="50000"/>
              </a:spcBef>
              <a:buFontTx/>
              <a:buChar char="•"/>
              <a:defRPr/>
            </a:pPr>
            <a:r>
              <a:rPr lang="en-US" sz="2400" i="0" u="none" dirty="0">
                <a:latin typeface="+mj-lt"/>
                <a:ea typeface="+mn-ea"/>
              </a:rPr>
              <a:t>Painful swallowing</a:t>
            </a:r>
          </a:p>
          <a:p>
            <a:pPr algn="ctr">
              <a:spcBef>
                <a:spcPct val="50000"/>
              </a:spcBef>
              <a:buFontTx/>
              <a:buChar char="•"/>
              <a:defRPr/>
            </a:pPr>
            <a:r>
              <a:rPr lang="en-US" sz="2400" i="0" u="none" dirty="0">
                <a:latin typeface="+mj-lt"/>
                <a:ea typeface="+mn-ea"/>
              </a:rPr>
              <a:t>Pain in the ear</a:t>
            </a:r>
          </a:p>
          <a:p>
            <a:pPr algn="ctr">
              <a:spcBef>
                <a:spcPct val="50000"/>
              </a:spcBef>
              <a:buFontTx/>
              <a:buChar char="•"/>
              <a:defRPr/>
            </a:pPr>
            <a:r>
              <a:rPr lang="en-US" sz="2400" i="0" u="none" dirty="0">
                <a:latin typeface="+mj-lt"/>
                <a:ea typeface="+mn-ea"/>
              </a:rPr>
              <a:t>Lump in the neck</a:t>
            </a:r>
          </a:p>
        </p:txBody>
      </p:sp>
      <p:pic>
        <p:nvPicPr>
          <p:cNvPr id="25605" name="Picture 7" descr="can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66700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8"/>
          <p:cNvSpPr txBox="1">
            <a:spLocks noChangeArrowheads="1"/>
          </p:cNvSpPr>
          <p:nvPr/>
        </p:nvSpPr>
        <p:spPr bwMode="auto">
          <a:xfrm>
            <a:off x="457200" y="5181600"/>
            <a:ext cx="8229600" cy="461963"/>
          </a:xfrm>
          <a:prstGeom prst="rect">
            <a:avLst/>
          </a:prstGeom>
          <a:noFill/>
          <a:ln w="28575" cap="rnd">
            <a:solidFill>
              <a:schemeClr val="tx1"/>
            </a:solidFill>
            <a:prstDash val="sysDot"/>
            <a:miter lim="800000"/>
            <a:headEnd type="none" w="sm" len="sm"/>
            <a:tailEnd type="none" w="sm" len="sm"/>
          </a:ln>
        </p:spPr>
        <p:txBody>
          <a:bodyPr>
            <a:spAutoFit/>
          </a:bodyPr>
          <a:lstStyle/>
          <a:p>
            <a:pPr algn="ctr">
              <a:spcBef>
                <a:spcPct val="50000"/>
              </a:spcBef>
              <a:defRPr/>
            </a:pPr>
            <a:r>
              <a:rPr lang="en-US" sz="2400" i="0" u="none" dirty="0">
                <a:latin typeface="+mj-lt"/>
                <a:ea typeface="+mn-ea"/>
              </a:rPr>
              <a:t>Over 80% of deaths from laryngeal cancer are linked to smoking</a:t>
            </a:r>
          </a:p>
        </p:txBody>
      </p:sp>
      <p:sp>
        <p:nvSpPr>
          <p:cNvPr id="25607" name="Date Placeholder 6"/>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BD33B26B-BB90-B545-A94E-CBF2CCE758A9}" type="datetime3">
              <a:rPr lang="en-US" sz="1400" i="0" u="none"/>
              <a:pPr eaLnBrk="1" hangingPunct="1"/>
              <a:t>11 February 2012</a:t>
            </a:fld>
            <a:endParaRPr lang="en-US" sz="1400" i="0" u="none"/>
          </a:p>
        </p:txBody>
      </p:sp>
      <p:sp>
        <p:nvSpPr>
          <p:cNvPr id="25608" name="Slide Number Placeholder 7"/>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C19B82C1-6C16-5841-8949-B1A95DD74C7A}" type="slidenum">
              <a:rPr lang="ar-sa" sz="1400" i="0" u="none"/>
              <a:pPr eaLnBrk="1" hangingPunct="1"/>
              <a:t>23</a:t>
            </a:fld>
            <a:endParaRPr lang="en-US" sz="1400" i="0" u="none"/>
          </a:p>
        </p:txBody>
      </p:sp>
      <p:sp>
        <p:nvSpPr>
          <p:cNvPr id="25609" name="Footer Placeholder 8"/>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title"/>
          </p:nvPr>
        </p:nvSpPr>
        <p:spPr>
          <a:xfrm>
            <a:off x="0" y="533400"/>
            <a:ext cx="8885238" cy="1447800"/>
          </a:xfrm>
        </p:spPr>
        <p:txBody>
          <a:bodyPr/>
          <a:lstStyle/>
          <a:p>
            <a:pPr eaLnBrk="1" hangingPunct="1"/>
            <a:r>
              <a:rPr lang="en-US" sz="4000">
                <a:latin typeface="Times New Roman" charset="0"/>
              </a:rPr>
              <a:t>Emphysema: </a:t>
            </a:r>
            <a:br>
              <a:rPr lang="en-US" sz="4000">
                <a:latin typeface="Times New Roman" charset="0"/>
              </a:rPr>
            </a:br>
            <a:endParaRPr lang="en-US" sz="4000">
              <a:latin typeface="Times New Roman" charset="0"/>
            </a:endParaRPr>
          </a:p>
        </p:txBody>
      </p:sp>
      <p:pic>
        <p:nvPicPr>
          <p:cNvPr id="26627" name="Picture 4" descr="lung[1]"/>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85800" y="2209800"/>
            <a:ext cx="1747838" cy="2667000"/>
          </a:xfrm>
          <a:noFill/>
        </p:spPr>
      </p:pic>
      <p:pic>
        <p:nvPicPr>
          <p:cNvPr id="26628" name="Picture 7" descr="lung[1]"/>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934200" y="2286000"/>
            <a:ext cx="1690688" cy="2628900"/>
          </a:xfrm>
          <a:noFill/>
        </p:spPr>
      </p:pic>
      <p:pic>
        <p:nvPicPr>
          <p:cNvPr id="29708" name="Picture 12" descr="emphyse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676400"/>
            <a:ext cx="320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13"/>
          <p:cNvSpPr txBox="1">
            <a:spLocks noChangeArrowheads="1"/>
          </p:cNvSpPr>
          <p:nvPr/>
        </p:nvSpPr>
        <p:spPr bwMode="auto">
          <a:xfrm>
            <a:off x="533400" y="1524000"/>
            <a:ext cx="2438400" cy="457200"/>
          </a:xfrm>
          <a:prstGeom prst="rect">
            <a:avLst/>
          </a:prstGeom>
          <a:noFill/>
          <a:ln w="12700" cap="sq">
            <a:noFill/>
            <a:miter lim="800000"/>
            <a:headEnd type="none" w="sm" len="sm"/>
            <a:tailEnd type="none" w="sm" len="sm"/>
          </a:ln>
        </p:spPr>
        <p:txBody>
          <a:bodyPr>
            <a:spAutoFit/>
          </a:bodyPr>
          <a:lstStyle/>
          <a:p>
            <a:pPr>
              <a:spcBef>
                <a:spcPct val="50000"/>
              </a:spcBef>
              <a:defRPr/>
            </a:pPr>
            <a:r>
              <a:rPr lang="en-US" sz="2400" i="0" u="none" dirty="0">
                <a:latin typeface="+mj-lt"/>
                <a:ea typeface="+mn-ea"/>
              </a:rPr>
              <a:t>Healthy lung</a:t>
            </a:r>
          </a:p>
        </p:txBody>
      </p:sp>
      <p:sp>
        <p:nvSpPr>
          <p:cNvPr id="13319" name="Text Box 14"/>
          <p:cNvSpPr txBox="1">
            <a:spLocks noChangeArrowheads="1"/>
          </p:cNvSpPr>
          <p:nvPr/>
        </p:nvSpPr>
        <p:spPr bwMode="auto">
          <a:xfrm>
            <a:off x="6553200" y="1600200"/>
            <a:ext cx="2286000" cy="461963"/>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2400" i="0" u="none" dirty="0">
                <a:latin typeface="+mj-lt"/>
                <a:ea typeface="+mn-ea"/>
              </a:rPr>
              <a:t>E</a:t>
            </a:r>
            <a:r>
              <a:rPr lang="en-US" sz="2200" i="0" u="none" dirty="0">
                <a:latin typeface="+mj-lt"/>
                <a:ea typeface="+mn-ea"/>
              </a:rPr>
              <a:t>mphysema lung</a:t>
            </a:r>
          </a:p>
        </p:txBody>
      </p:sp>
      <p:sp>
        <p:nvSpPr>
          <p:cNvPr id="29712" name="Text Box 16"/>
          <p:cNvSpPr txBox="1">
            <a:spLocks noChangeArrowheads="1"/>
          </p:cNvSpPr>
          <p:nvPr/>
        </p:nvSpPr>
        <p:spPr bwMode="auto">
          <a:xfrm>
            <a:off x="2514600" y="4648200"/>
            <a:ext cx="419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sz="1600" b="1" i="0">
                <a:latin typeface="Comic Sans MS" charset="0"/>
              </a:rPr>
              <a:t>Symptoms Include</a:t>
            </a:r>
          </a:p>
          <a:p>
            <a:pPr eaLnBrk="1" hangingPunct="1">
              <a:spcBef>
                <a:spcPct val="50000"/>
              </a:spcBef>
            </a:pPr>
            <a:r>
              <a:rPr lang="en-US" sz="1600" b="1" i="0" u="none">
                <a:latin typeface="Comic Sans MS" charset="0"/>
              </a:rPr>
              <a:t>Shortness of breath; chronic cough; </a:t>
            </a:r>
          </a:p>
          <a:p>
            <a:pPr eaLnBrk="1" hangingPunct="1">
              <a:spcBef>
                <a:spcPct val="50000"/>
              </a:spcBef>
            </a:pPr>
            <a:r>
              <a:rPr lang="en-US" sz="1600" b="1" i="0" u="none">
                <a:latin typeface="Comic Sans MS" charset="0"/>
              </a:rPr>
              <a:t>wheezing; anxiety; weight loss; ankle, feet and leg swelling; fatigue, etc</a:t>
            </a:r>
          </a:p>
        </p:txBody>
      </p:sp>
      <p:sp>
        <p:nvSpPr>
          <p:cNvPr id="26633" name="Date Placeholder 8"/>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08DA2CA0-05A4-D14B-BDEF-60207A71A06F}" type="datetime3">
              <a:rPr lang="en-US" sz="1400" i="0" u="none"/>
              <a:pPr eaLnBrk="1" hangingPunct="1"/>
              <a:t>11 February 2012</a:t>
            </a:fld>
            <a:endParaRPr lang="en-US" sz="1400" i="0" u="none"/>
          </a:p>
        </p:txBody>
      </p:sp>
      <p:sp>
        <p:nvSpPr>
          <p:cNvPr id="26634" name="Slide Number Placeholder 9"/>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460DB43B-7386-6640-92BD-43D67536BDB6}" type="slidenum">
              <a:rPr lang="ar-sa" sz="1400" i="0" u="none"/>
              <a:pPr eaLnBrk="1" hangingPunct="1"/>
              <a:t>24</a:t>
            </a:fld>
            <a:endParaRPr lang="en-US" sz="1400" i="0" u="none"/>
          </a:p>
        </p:txBody>
      </p:sp>
      <p:sp>
        <p:nvSpPr>
          <p:cNvPr id="26635" name="Footer Placeholder 10"/>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wipe(up)">
                                      <p:cBhvr>
                                        <p:cTn id="7" dur="500"/>
                                        <p:tgtEl>
                                          <p:spTgt spid="2970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712"/>
                                        </p:tgtEl>
                                        <p:attrNameLst>
                                          <p:attrName>style.visibility</p:attrName>
                                        </p:attrNameLst>
                                      </p:cBhvr>
                                      <p:to>
                                        <p:strVal val="visible"/>
                                      </p:to>
                                    </p:set>
                                    <p:animEffect transition="in" filter="slide(fromBottom)">
                                      <p:cBhvr>
                                        <p:cTn id="12" dur="500"/>
                                        <p:tgtEl>
                                          <p:spTgt spid="29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8763" y="838200"/>
            <a:ext cx="8885237" cy="1155700"/>
          </a:xfrm>
        </p:spPr>
        <p:txBody>
          <a:bodyPr/>
          <a:lstStyle/>
          <a:p>
            <a:pPr eaLnBrk="1" hangingPunct="1"/>
            <a:r>
              <a:rPr lang="en-US">
                <a:latin typeface="Times New Roman" charset="0"/>
              </a:rPr>
              <a:t>Lung Cancer:</a:t>
            </a:r>
            <a:br>
              <a:rPr lang="en-US">
                <a:latin typeface="Times New Roman" charset="0"/>
              </a:rPr>
            </a:br>
            <a:r>
              <a:rPr lang="en-US" sz="2600">
                <a:latin typeface="Times New Roman" charset="0"/>
              </a:rPr>
              <a:t>The uncontrolled growth of abnormal cells in one or both lungs</a:t>
            </a:r>
            <a:endParaRPr lang="en-US" sz="2600" u="sng">
              <a:latin typeface="Times New Roman" charset="0"/>
            </a:endParaRPr>
          </a:p>
        </p:txBody>
      </p:sp>
      <p:pic>
        <p:nvPicPr>
          <p:cNvPr id="27651" name="Picture 4" descr="cancer[1]"/>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781800" y="2209800"/>
            <a:ext cx="2117725" cy="3657600"/>
          </a:xfrm>
          <a:noFill/>
        </p:spPr>
      </p:pic>
      <p:pic>
        <p:nvPicPr>
          <p:cNvPr id="52233" name="Picture 9" descr="cig with lung can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2860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0" descr="Pcdv03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362200"/>
            <a:ext cx="25336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3"/>
          <p:cNvSpPr txBox="1">
            <a:spLocks noChangeArrowheads="1"/>
          </p:cNvSpPr>
          <p:nvPr/>
        </p:nvSpPr>
        <p:spPr bwMode="auto">
          <a:xfrm>
            <a:off x="2895600" y="4572000"/>
            <a:ext cx="3657600" cy="1384300"/>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2800" i="0" u="none" dirty="0">
                <a:latin typeface="+mj-lt"/>
                <a:ea typeface="+mn-ea"/>
              </a:rPr>
              <a:t>Lung cancer kills more people than any other type of cancer</a:t>
            </a:r>
          </a:p>
        </p:txBody>
      </p:sp>
      <p:sp>
        <p:nvSpPr>
          <p:cNvPr id="27655" name="Date Placeholder 6"/>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53E22291-8BC3-714D-8A27-F5743E953817}" type="datetime3">
              <a:rPr lang="en-US" sz="1400" i="0" u="none"/>
              <a:pPr eaLnBrk="1" hangingPunct="1"/>
              <a:t>11 February 2012</a:t>
            </a:fld>
            <a:endParaRPr lang="en-US" sz="1400" i="0" u="none"/>
          </a:p>
        </p:txBody>
      </p:sp>
      <p:sp>
        <p:nvSpPr>
          <p:cNvPr id="27656" name="Slide Number Placeholder 7"/>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43A12559-8D2F-4246-BE23-2C7A30501986}" type="slidenum">
              <a:rPr lang="ar-sa" sz="1400" i="0" u="none"/>
              <a:pPr eaLnBrk="1" hangingPunct="1"/>
              <a:t>25</a:t>
            </a:fld>
            <a:endParaRPr lang="en-US" sz="1400" i="0" u="none"/>
          </a:p>
        </p:txBody>
      </p:sp>
      <p:sp>
        <p:nvSpPr>
          <p:cNvPr id="27657" name="Footer Placeholder 8"/>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wipe(up)">
                                      <p:cBhvr>
                                        <p:cTn id="7" dur="500"/>
                                        <p:tgtEl>
                                          <p:spTgt spid="52233"/>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2234"/>
                                        </p:tgtEl>
                                        <p:attrNameLst>
                                          <p:attrName>style.visibility</p:attrName>
                                        </p:attrNameLst>
                                      </p:cBhvr>
                                      <p:to>
                                        <p:strVal val="visible"/>
                                      </p:to>
                                    </p:set>
                                    <p:anim calcmode="lin" valueType="num">
                                      <p:cBhvr additive="base">
                                        <p:cTn id="12" dur="500" fill="hold"/>
                                        <p:tgtEl>
                                          <p:spTgt spid="52234"/>
                                        </p:tgtEl>
                                        <p:attrNameLst>
                                          <p:attrName>ppt_x</p:attrName>
                                        </p:attrNameLst>
                                      </p:cBhvr>
                                      <p:tavLst>
                                        <p:tav tm="0">
                                          <p:val>
                                            <p:strVal val="#ppt_x"/>
                                          </p:val>
                                        </p:tav>
                                        <p:tav tm="100000">
                                          <p:val>
                                            <p:strVal val="#ppt_x"/>
                                          </p:val>
                                        </p:tav>
                                      </p:tavLst>
                                    </p:anim>
                                    <p:anim calcmode="lin" valueType="num">
                                      <p:cBhvr additive="base">
                                        <p:cTn id="13"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title"/>
          </p:nvPr>
        </p:nvSpPr>
        <p:spPr>
          <a:xfrm>
            <a:off x="0" y="457200"/>
            <a:ext cx="9020175" cy="1625600"/>
          </a:xfrm>
        </p:spPr>
        <p:txBody>
          <a:bodyPr/>
          <a:lstStyle/>
          <a:p>
            <a:pPr eaLnBrk="1" hangingPunct="1"/>
            <a:r>
              <a:rPr lang="en-US" sz="4000">
                <a:latin typeface="Times New Roman" charset="0"/>
              </a:rPr>
              <a:t>Arteriosclerosis &amp; Atherosclerosis: </a:t>
            </a:r>
            <a:br>
              <a:rPr lang="en-US" sz="4000">
                <a:latin typeface="Times New Roman" charset="0"/>
              </a:rPr>
            </a:br>
            <a:endParaRPr lang="en-US" sz="1600">
              <a:latin typeface="Tempus Sans ITC" charset="0"/>
            </a:endParaRPr>
          </a:p>
        </p:txBody>
      </p:sp>
      <p:pic>
        <p:nvPicPr>
          <p:cNvPr id="28675" name="Picture 4" descr="artery[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67400" y="1752600"/>
            <a:ext cx="1936750" cy="2401888"/>
          </a:xfrm>
          <a:noFill/>
        </p:spPr>
      </p:pic>
      <p:pic>
        <p:nvPicPr>
          <p:cNvPr id="28676" name="Picture 7" descr="artery[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334000" y="4419600"/>
            <a:ext cx="3048000" cy="1066800"/>
          </a:xfrm>
          <a:noFill/>
        </p:spPr>
      </p:pic>
      <p:pic>
        <p:nvPicPr>
          <p:cNvPr id="28677" name="Picture 15" descr="artery[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62000" y="4343400"/>
            <a:ext cx="3200400" cy="1143000"/>
          </a:xfrm>
        </p:spPr>
      </p:pic>
      <p:pic>
        <p:nvPicPr>
          <p:cNvPr id="25618" name="Picture 18" descr="clogg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676400"/>
            <a:ext cx="25908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19"/>
          <p:cNvSpPr txBox="1">
            <a:spLocks noChangeArrowheads="1"/>
          </p:cNvSpPr>
          <p:nvPr/>
        </p:nvSpPr>
        <p:spPr bwMode="auto">
          <a:xfrm>
            <a:off x="1219200" y="5562600"/>
            <a:ext cx="2286000" cy="461963"/>
          </a:xfrm>
          <a:prstGeom prst="rect">
            <a:avLst/>
          </a:prstGeom>
          <a:noFill/>
          <a:ln w="12700" cap="sq">
            <a:noFill/>
            <a:miter lim="800000"/>
            <a:headEnd type="none" w="sm" len="sm"/>
            <a:tailEnd type="none" w="sm" len="sm"/>
          </a:ln>
        </p:spPr>
        <p:txBody>
          <a:bodyPr>
            <a:spAutoFit/>
          </a:bodyPr>
          <a:lstStyle/>
          <a:p>
            <a:pPr>
              <a:spcBef>
                <a:spcPct val="50000"/>
              </a:spcBef>
              <a:defRPr/>
            </a:pPr>
            <a:r>
              <a:rPr lang="en-US" sz="2400" i="0" u="none" dirty="0">
                <a:latin typeface="+mj-lt"/>
                <a:ea typeface="+mn-ea"/>
              </a:rPr>
              <a:t>Healthy artery</a:t>
            </a:r>
          </a:p>
        </p:txBody>
      </p:sp>
      <p:sp>
        <p:nvSpPr>
          <p:cNvPr id="9224" name="Text Box 20"/>
          <p:cNvSpPr txBox="1">
            <a:spLocks noChangeArrowheads="1"/>
          </p:cNvSpPr>
          <p:nvPr/>
        </p:nvSpPr>
        <p:spPr bwMode="auto">
          <a:xfrm>
            <a:off x="5715000" y="5562600"/>
            <a:ext cx="2209800" cy="461963"/>
          </a:xfrm>
          <a:prstGeom prst="rect">
            <a:avLst/>
          </a:prstGeom>
          <a:noFill/>
          <a:ln w="12700" cap="sq">
            <a:noFill/>
            <a:miter lim="800000"/>
            <a:headEnd type="none" w="sm" len="sm"/>
            <a:tailEnd type="none" w="sm" len="sm"/>
          </a:ln>
        </p:spPr>
        <p:txBody>
          <a:bodyPr>
            <a:spAutoFit/>
          </a:bodyPr>
          <a:lstStyle/>
          <a:p>
            <a:pPr>
              <a:spcBef>
                <a:spcPct val="50000"/>
              </a:spcBef>
              <a:defRPr/>
            </a:pPr>
            <a:r>
              <a:rPr lang="en-US" sz="2400" i="0" u="none" dirty="0">
                <a:latin typeface="+mj-lt"/>
                <a:ea typeface="+mn-ea"/>
              </a:rPr>
              <a:t>Damaged artery</a:t>
            </a:r>
          </a:p>
        </p:txBody>
      </p:sp>
      <p:sp>
        <p:nvSpPr>
          <p:cNvPr id="28681" name="Date Placeholder 8"/>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88CAE84F-E1D1-904D-BAD3-751701952BD7}" type="datetime3">
              <a:rPr lang="en-US" sz="1400" i="0" u="none"/>
              <a:pPr eaLnBrk="1" hangingPunct="1"/>
              <a:t>11 February 2012</a:t>
            </a:fld>
            <a:endParaRPr lang="en-US" sz="1400" i="0" u="none"/>
          </a:p>
        </p:txBody>
      </p:sp>
      <p:sp>
        <p:nvSpPr>
          <p:cNvPr id="28682" name="Slide Number Placeholder 9"/>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0EFFD65A-73FB-5D4E-AB89-A23C0DAD4D87}" type="slidenum">
              <a:rPr lang="ar-sa" sz="1400" i="0" u="none"/>
              <a:pPr eaLnBrk="1" hangingPunct="1"/>
              <a:t>26</a:t>
            </a:fld>
            <a:endParaRPr lang="en-US" sz="1400" i="0" u="none"/>
          </a:p>
        </p:txBody>
      </p:sp>
      <p:sp>
        <p:nvSpPr>
          <p:cNvPr id="28683" name="Footer Placeholder 10"/>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18"/>
                                        </p:tgtEl>
                                        <p:attrNameLst>
                                          <p:attrName>style.visibility</p:attrName>
                                        </p:attrNameLst>
                                      </p:cBhvr>
                                      <p:to>
                                        <p:strVal val="visible"/>
                                      </p:to>
                                    </p:set>
                                    <p:animEffect transition="in" filter="dissolve">
                                      <p:cBhvr>
                                        <p:cTn id="7"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8763" y="457200"/>
            <a:ext cx="8885237" cy="1155700"/>
          </a:xfrm>
        </p:spPr>
        <p:txBody>
          <a:bodyPr/>
          <a:lstStyle/>
          <a:p>
            <a:pPr eaLnBrk="1" hangingPunct="1"/>
            <a:r>
              <a:rPr lang="en-US">
                <a:latin typeface="Times New Roman" charset="0"/>
              </a:rPr>
              <a:t>Peripheral Vascular Disease </a:t>
            </a:r>
          </a:p>
        </p:txBody>
      </p:sp>
      <p:pic>
        <p:nvPicPr>
          <p:cNvPr id="29699" name="Picture 4" descr="artery[1]"/>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858000" y="2209800"/>
            <a:ext cx="1835150" cy="2667000"/>
          </a:xfrm>
          <a:noFill/>
        </p:spPr>
      </p:pic>
      <p:pic>
        <p:nvPicPr>
          <p:cNvPr id="57350" name="Picture 6" descr="brazil_necro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133600"/>
            <a:ext cx="18129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brazil_ampu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676400"/>
            <a:ext cx="31734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Date Placeholder 6"/>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ACDE4A8D-35DC-7940-92C1-E6C17236BB3A}" type="datetime3">
              <a:rPr lang="en-US" sz="1400" i="0" u="none"/>
              <a:pPr eaLnBrk="1" hangingPunct="1"/>
              <a:t>11 February 2012</a:t>
            </a:fld>
            <a:endParaRPr lang="en-US" sz="1400" i="0" u="none"/>
          </a:p>
        </p:txBody>
      </p:sp>
      <p:sp>
        <p:nvSpPr>
          <p:cNvPr id="29703" name="Slide Number Placeholder 7"/>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080D2EF-ED0D-314B-9BE7-5B1B4BDAEB5E}" type="slidenum">
              <a:rPr lang="ar-sa" sz="1400" i="0" u="none"/>
              <a:pPr eaLnBrk="1" hangingPunct="1"/>
              <a:t>27</a:t>
            </a:fld>
            <a:endParaRPr lang="en-US" sz="1400" i="0" u="none"/>
          </a:p>
        </p:txBody>
      </p:sp>
      <p:sp>
        <p:nvSpPr>
          <p:cNvPr id="29704" name="Footer Placeholder 8"/>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51"/>
                                        </p:tgtEl>
                                        <p:attrNameLst>
                                          <p:attrName>style.visibility</p:attrName>
                                        </p:attrNameLst>
                                      </p:cBhvr>
                                      <p:to>
                                        <p:strVal val="visible"/>
                                      </p:to>
                                    </p:set>
                                    <p:anim calcmode="lin" valueType="num">
                                      <p:cBhvr additive="base">
                                        <p:cTn id="7" dur="500" fill="hold"/>
                                        <p:tgtEl>
                                          <p:spTgt spid="57351"/>
                                        </p:tgtEl>
                                        <p:attrNameLst>
                                          <p:attrName>ppt_x</p:attrName>
                                        </p:attrNameLst>
                                      </p:cBhvr>
                                      <p:tavLst>
                                        <p:tav tm="0">
                                          <p:val>
                                            <p:strVal val="#ppt_x"/>
                                          </p:val>
                                        </p:tav>
                                        <p:tav tm="100000">
                                          <p:val>
                                            <p:strVal val="#ppt_x"/>
                                          </p:val>
                                        </p:tav>
                                      </p:tavLst>
                                    </p:anim>
                                    <p:anim calcmode="lin" valueType="num">
                                      <p:cBhvr additive="base">
                                        <p:cTn id="8" dur="500" fill="hold"/>
                                        <p:tgtEl>
                                          <p:spTgt spid="573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50"/>
                                        </p:tgtEl>
                                        <p:attrNameLst>
                                          <p:attrName>style.visibility</p:attrName>
                                        </p:attrNameLst>
                                      </p:cBhvr>
                                      <p:to>
                                        <p:strVal val="visible"/>
                                      </p:to>
                                    </p:set>
                                    <p:anim calcmode="lin" valueType="num">
                                      <p:cBhvr additive="base">
                                        <p:cTn id="13" dur="500" fill="hold"/>
                                        <p:tgtEl>
                                          <p:spTgt spid="57350"/>
                                        </p:tgtEl>
                                        <p:attrNameLst>
                                          <p:attrName>ppt_x</p:attrName>
                                        </p:attrNameLst>
                                      </p:cBhvr>
                                      <p:tavLst>
                                        <p:tav tm="0">
                                          <p:val>
                                            <p:strVal val="#ppt_x"/>
                                          </p:val>
                                        </p:tav>
                                        <p:tav tm="100000">
                                          <p:val>
                                            <p:strVal val="#ppt_x"/>
                                          </p:val>
                                        </p:tav>
                                      </p:tavLst>
                                    </p:anim>
                                    <p:anim calcmode="lin" valueType="num">
                                      <p:cBhvr additive="base">
                                        <p:cTn id="14" dur="500" fill="hold"/>
                                        <p:tgtEl>
                                          <p:spTgt spid="573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8763" y="838200"/>
            <a:ext cx="8885237" cy="1066800"/>
          </a:xfrm>
        </p:spPr>
        <p:txBody>
          <a:bodyPr/>
          <a:lstStyle/>
          <a:p>
            <a:pPr eaLnBrk="1" hangingPunct="1"/>
            <a:r>
              <a:rPr lang="en-US" sz="4000">
                <a:latin typeface="Times New Roman" charset="0"/>
              </a:rPr>
              <a:t>Heart Attack: </a:t>
            </a:r>
            <a:br>
              <a:rPr lang="en-US" sz="4000">
                <a:latin typeface="Times New Roman" charset="0"/>
              </a:rPr>
            </a:br>
            <a:endParaRPr lang="en-US" sz="1800">
              <a:solidFill>
                <a:schemeClr val="tx1"/>
              </a:solidFill>
              <a:latin typeface="Tempus Sans ITC" charset="0"/>
            </a:endParaRPr>
          </a:p>
        </p:txBody>
      </p:sp>
      <p:pic>
        <p:nvPicPr>
          <p:cNvPr id="30723" name="Picture 4" descr="artery[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905000"/>
            <a:ext cx="3886200" cy="3057525"/>
          </a:xfrm>
          <a:noFill/>
        </p:spPr>
      </p:pic>
      <p:sp>
        <p:nvSpPr>
          <p:cNvPr id="30724" name="Text Box 6"/>
          <p:cNvSpPr txBox="1">
            <a:spLocks noChangeArrowheads="1"/>
          </p:cNvSpPr>
          <p:nvPr/>
        </p:nvSpPr>
        <p:spPr bwMode="auto">
          <a:xfrm>
            <a:off x="609600" y="5915025"/>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spcBef>
                <a:spcPct val="50000"/>
              </a:spcBef>
            </a:pPr>
            <a:endParaRPr lang="en-US" sz="1400" u="none">
              <a:latin typeface="Tempus Sans ITC" charset="0"/>
            </a:endParaRPr>
          </a:p>
        </p:txBody>
      </p:sp>
      <p:sp>
        <p:nvSpPr>
          <p:cNvPr id="30725" name="Text Box 10"/>
          <p:cNvSpPr txBox="1">
            <a:spLocks noChangeArrowheads="1"/>
          </p:cNvSpPr>
          <p:nvPr/>
        </p:nvSpPr>
        <p:spPr bwMode="auto">
          <a:xfrm>
            <a:off x="4724400" y="4343400"/>
            <a:ext cx="419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algn="ctr" eaLnBrk="1" hangingPunct="1">
              <a:spcBef>
                <a:spcPct val="50000"/>
              </a:spcBef>
            </a:pPr>
            <a:r>
              <a:rPr lang="en-US" sz="2800" i="0" u="none"/>
              <a:t>Quitting smoking rapidly reduces the risk of coronary heart disease</a:t>
            </a:r>
          </a:p>
        </p:txBody>
      </p:sp>
      <p:sp>
        <p:nvSpPr>
          <p:cNvPr id="30726" name="Text Box 11"/>
          <p:cNvSpPr txBox="1">
            <a:spLocks noChangeArrowheads="1"/>
          </p:cNvSpPr>
          <p:nvPr/>
        </p:nvSpPr>
        <p:spPr bwMode="auto">
          <a:xfrm>
            <a:off x="533400" y="1371600"/>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spcBef>
                <a:spcPct val="50000"/>
              </a:spcBef>
            </a:pPr>
            <a:endParaRPr lang="en-US"/>
          </a:p>
        </p:txBody>
      </p:sp>
      <p:sp>
        <p:nvSpPr>
          <p:cNvPr id="10247" name="Text Box 13"/>
          <p:cNvSpPr txBox="1">
            <a:spLocks noChangeArrowheads="1"/>
          </p:cNvSpPr>
          <p:nvPr/>
        </p:nvSpPr>
        <p:spPr bwMode="auto">
          <a:xfrm>
            <a:off x="609600" y="5105400"/>
            <a:ext cx="4191000" cy="892175"/>
          </a:xfrm>
          <a:prstGeom prst="rect">
            <a:avLst/>
          </a:prstGeom>
          <a:noFill/>
          <a:ln w="12700" cap="sq">
            <a:noFill/>
            <a:miter lim="800000"/>
            <a:headEnd type="none" w="sm" len="sm"/>
            <a:tailEnd type="none" w="sm" len="sm"/>
          </a:ln>
        </p:spPr>
        <p:txBody>
          <a:bodyPr>
            <a:spAutoFit/>
          </a:bodyPr>
          <a:lstStyle/>
          <a:p>
            <a:pPr>
              <a:spcBef>
                <a:spcPct val="50000"/>
              </a:spcBef>
              <a:defRPr/>
            </a:pPr>
            <a:r>
              <a:rPr lang="en-US" sz="2800" i="0" u="none" dirty="0">
                <a:latin typeface="+mj-lt"/>
                <a:ea typeface="+mn-ea"/>
              </a:rPr>
              <a:t>Torn heart wall: R</a:t>
            </a:r>
            <a:r>
              <a:rPr lang="en-US" sz="2400" i="0" u="none" dirty="0">
                <a:latin typeface="+mj-lt"/>
                <a:ea typeface="+mn-ea"/>
              </a:rPr>
              <a:t>esult of over-worked heart muscle</a:t>
            </a:r>
          </a:p>
        </p:txBody>
      </p:sp>
      <p:sp>
        <p:nvSpPr>
          <p:cNvPr id="10248" name="Rectangle 16"/>
          <p:cNvSpPr>
            <a:spLocks noChangeArrowheads="1"/>
          </p:cNvSpPr>
          <p:nvPr/>
        </p:nvSpPr>
        <p:spPr bwMode="auto">
          <a:xfrm>
            <a:off x="4724400" y="2590800"/>
            <a:ext cx="4038600" cy="1338263"/>
          </a:xfrm>
          <a:prstGeom prst="rect">
            <a:avLst/>
          </a:prstGeom>
          <a:noFill/>
          <a:ln w="25400" cap="rnd">
            <a:solidFill>
              <a:schemeClr val="tx1"/>
            </a:solidFill>
            <a:prstDash val="sysDot"/>
            <a:miter lim="800000"/>
            <a:headEnd type="none" w="sm" len="sm"/>
            <a:tailEnd type="none" w="sm" len="sm"/>
          </a:ln>
        </p:spPr>
        <p:txBody>
          <a:bodyPr>
            <a:spAutoFit/>
          </a:bodyPr>
          <a:lstStyle/>
          <a:p>
            <a:pPr algn="ctr">
              <a:spcBef>
                <a:spcPct val="50000"/>
              </a:spcBef>
              <a:defRPr/>
            </a:pPr>
            <a:r>
              <a:rPr lang="en-US" sz="2700" i="0" u="none" dirty="0">
                <a:latin typeface="+mj-lt"/>
                <a:ea typeface="+mn-ea"/>
              </a:rPr>
              <a:t>Smokers are twice as likely as Nonsmokers to have a heart attack</a:t>
            </a:r>
          </a:p>
        </p:txBody>
      </p:sp>
      <p:sp>
        <p:nvSpPr>
          <p:cNvPr id="30729" name="Date Placeholder 8"/>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D1E61E94-DF6B-274E-818B-C45ABEB5FC88}" type="datetime3">
              <a:rPr lang="en-US" sz="1400" i="0" u="none"/>
              <a:pPr eaLnBrk="1" hangingPunct="1"/>
              <a:t>11 February 2012</a:t>
            </a:fld>
            <a:endParaRPr lang="en-US" sz="1400" i="0" u="none"/>
          </a:p>
        </p:txBody>
      </p:sp>
      <p:sp>
        <p:nvSpPr>
          <p:cNvPr id="30730" name="Slide Number Placeholder 9"/>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127078E-B188-1941-B490-BDEF8A69DDD8}" type="slidenum">
              <a:rPr lang="ar-sa" sz="1400" i="0" u="none"/>
              <a:pPr eaLnBrk="1" hangingPunct="1"/>
              <a:t>28</a:t>
            </a:fld>
            <a:endParaRPr lang="en-US" sz="1400" i="0" u="none"/>
          </a:p>
        </p:txBody>
      </p:sp>
      <p:sp>
        <p:nvSpPr>
          <p:cNvPr id="30731" name="Footer Placeholder 10"/>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8763" y="609600"/>
            <a:ext cx="8885237" cy="1155700"/>
          </a:xfrm>
        </p:spPr>
        <p:txBody>
          <a:bodyPr/>
          <a:lstStyle/>
          <a:p>
            <a:pPr eaLnBrk="1" hangingPunct="1"/>
            <a:r>
              <a:rPr lang="en-US">
                <a:latin typeface="Times New Roman" charset="0"/>
              </a:rPr>
              <a:t>Stroke:</a:t>
            </a:r>
          </a:p>
        </p:txBody>
      </p:sp>
      <p:pic>
        <p:nvPicPr>
          <p:cNvPr id="31747" name="Picture 4" descr="artery[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828800"/>
            <a:ext cx="4889500" cy="4135438"/>
          </a:xfrm>
          <a:noFill/>
        </p:spPr>
      </p:pic>
      <p:sp>
        <p:nvSpPr>
          <p:cNvPr id="31748" name="Text Box 7"/>
          <p:cNvSpPr txBox="1">
            <a:spLocks noChangeArrowheads="1"/>
          </p:cNvSpPr>
          <p:nvPr/>
        </p:nvSpPr>
        <p:spPr bwMode="auto">
          <a:xfrm>
            <a:off x="5791200" y="2362200"/>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algn="ctr" eaLnBrk="1" hangingPunct="1">
              <a:spcBef>
                <a:spcPct val="50000"/>
              </a:spcBef>
            </a:pPr>
            <a:endParaRPr lang="en-US" sz="2000" i="0" u="none">
              <a:latin typeface="Tempus Sans ITC" charset="0"/>
            </a:endParaRPr>
          </a:p>
        </p:txBody>
      </p:sp>
      <p:sp>
        <p:nvSpPr>
          <p:cNvPr id="12293" name="Text Box 8"/>
          <p:cNvSpPr txBox="1">
            <a:spLocks noChangeArrowheads="1"/>
          </p:cNvSpPr>
          <p:nvPr/>
        </p:nvSpPr>
        <p:spPr bwMode="auto">
          <a:xfrm>
            <a:off x="6019800" y="1981200"/>
            <a:ext cx="2743200" cy="3324225"/>
          </a:xfrm>
          <a:prstGeom prst="rect">
            <a:avLst/>
          </a:prstGeom>
          <a:noFill/>
          <a:ln w="28575" cap="sq">
            <a:solidFill>
              <a:schemeClr val="tx1"/>
            </a:solidFill>
            <a:miter lim="800000"/>
            <a:headEnd type="none" w="sm" len="sm"/>
            <a:tailEnd type="none" w="sm" len="sm"/>
          </a:ln>
        </p:spPr>
        <p:txBody>
          <a:bodyPr>
            <a:spAutoFit/>
          </a:bodyPr>
          <a:lstStyle/>
          <a:p>
            <a:pPr algn="ctr">
              <a:spcBef>
                <a:spcPct val="50000"/>
              </a:spcBef>
              <a:defRPr/>
            </a:pPr>
            <a:r>
              <a:rPr lang="en-US" sz="3000" i="0" u="none" dirty="0">
                <a:latin typeface="+mj-lt"/>
                <a:ea typeface="+mn-ea"/>
              </a:rPr>
              <a:t>This brain shows stroke damage, which can cause death or severe mental or physical disability</a:t>
            </a:r>
          </a:p>
        </p:txBody>
      </p:sp>
      <p:sp>
        <p:nvSpPr>
          <p:cNvPr id="31750" name="Date Placeholder 5"/>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569AAE8D-BBED-354B-9DCF-E87EC9FB1D23}" type="datetime3">
              <a:rPr lang="en-US" sz="1400" i="0" u="none"/>
              <a:pPr eaLnBrk="1" hangingPunct="1"/>
              <a:t>11 February 2012</a:t>
            </a:fld>
            <a:endParaRPr lang="en-US" sz="1400" i="0" u="none"/>
          </a:p>
        </p:txBody>
      </p:sp>
      <p:sp>
        <p:nvSpPr>
          <p:cNvPr id="31751" name="Slide Number Placeholder 6"/>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3D2DC5D0-37D4-A944-A2FC-74072B35DAD8}" type="slidenum">
              <a:rPr lang="ar-sa" sz="1400" i="0" u="none"/>
              <a:pPr eaLnBrk="1" hangingPunct="1"/>
              <a:t>29</a:t>
            </a:fld>
            <a:endParaRPr lang="en-US" sz="1400" i="0" u="none"/>
          </a:p>
        </p:txBody>
      </p:sp>
      <p:sp>
        <p:nvSpPr>
          <p:cNvPr id="31752" name="Footer Placeholder 7"/>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sz="quarter"/>
          </p:nvPr>
        </p:nvSpPr>
        <p:spPr>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solidFill>
                  <a:srgbClr val="FFFF00"/>
                </a:solidFill>
                <a:latin typeface="Times New Roman" charset="0"/>
              </a:rPr>
              <a:t>Magnitude of the Problem</a:t>
            </a:r>
          </a:p>
        </p:txBody>
      </p:sp>
      <p:sp>
        <p:nvSpPr>
          <p:cNvPr id="6147" name="Subtitle 2"/>
          <p:cNvSpPr>
            <a:spLocks noGrp="1"/>
          </p:cNvSpPr>
          <p:nvPr>
            <p:ph type="subTitle" sz="quarter" idx="1"/>
          </p:nvPr>
        </p:nvSpPr>
        <p:spPr>
          <a:xfrm>
            <a:off x="1371600" y="5029200"/>
            <a:ext cx="6400800" cy="990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buFont typeface="Wingdings" charset="0"/>
              <a:buNone/>
            </a:pPr>
            <a:endParaRPr lang="en-US" sz="24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825500"/>
            <a:ext cx="8885238" cy="1155700"/>
          </a:xfrm>
        </p:spPr>
        <p:txBody>
          <a:bodyPr/>
          <a:lstStyle/>
          <a:p>
            <a:pPr eaLnBrk="1" hangingPunct="1"/>
            <a:r>
              <a:rPr lang="en-US">
                <a:latin typeface="Times New Roman" charset="0"/>
              </a:rPr>
              <a:t>Fetal Smoking Syndrome: </a:t>
            </a:r>
          </a:p>
        </p:txBody>
      </p:sp>
      <p:pic>
        <p:nvPicPr>
          <p:cNvPr id="32771" name="Picture 8" descr="SHS[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2133600"/>
            <a:ext cx="3309938" cy="3173413"/>
          </a:xfrm>
          <a:noFill/>
        </p:spPr>
      </p:pic>
      <p:sp>
        <p:nvSpPr>
          <p:cNvPr id="15364" name="Text Box 11"/>
          <p:cNvSpPr txBox="1">
            <a:spLocks noChangeArrowheads="1"/>
          </p:cNvSpPr>
          <p:nvPr/>
        </p:nvSpPr>
        <p:spPr bwMode="auto">
          <a:xfrm>
            <a:off x="457200" y="2133600"/>
            <a:ext cx="4343400" cy="5262563"/>
          </a:xfrm>
          <a:prstGeom prst="rect">
            <a:avLst/>
          </a:prstGeom>
          <a:noFill/>
          <a:ln w="12700" cap="sq">
            <a:noFill/>
            <a:miter lim="800000"/>
            <a:headEnd type="none" w="sm" len="sm"/>
            <a:tailEnd type="none" w="sm" len="sm"/>
          </a:ln>
        </p:spPr>
        <p:txBody>
          <a:bodyPr>
            <a:spAutoFit/>
          </a:bodyPr>
          <a:lstStyle/>
          <a:p>
            <a:pPr>
              <a:spcBef>
                <a:spcPct val="50000"/>
              </a:spcBef>
              <a:buFontTx/>
              <a:buChar char="•"/>
              <a:defRPr/>
            </a:pPr>
            <a:r>
              <a:rPr lang="en-US" sz="2400" i="0" u="none" dirty="0">
                <a:latin typeface="+mj-lt"/>
                <a:ea typeface="+mn-ea"/>
              </a:rPr>
              <a:t>Birth defects</a:t>
            </a:r>
          </a:p>
          <a:p>
            <a:pPr>
              <a:spcBef>
                <a:spcPct val="50000"/>
              </a:spcBef>
              <a:buFontTx/>
              <a:buChar char="•"/>
              <a:defRPr/>
            </a:pPr>
            <a:r>
              <a:rPr lang="en-US" sz="2400" i="0" u="none" dirty="0">
                <a:latin typeface="+mj-lt"/>
                <a:ea typeface="+mn-ea"/>
              </a:rPr>
              <a:t>Premature stillbirth</a:t>
            </a:r>
          </a:p>
          <a:p>
            <a:pPr>
              <a:spcBef>
                <a:spcPct val="50000"/>
              </a:spcBef>
              <a:buFontTx/>
              <a:buChar char="•"/>
              <a:defRPr/>
            </a:pPr>
            <a:r>
              <a:rPr lang="en-US" sz="2400" i="0" u="none" dirty="0">
                <a:latin typeface="+mj-lt"/>
                <a:ea typeface="+mn-ea"/>
              </a:rPr>
              <a:t>Low birth weight</a:t>
            </a:r>
          </a:p>
          <a:p>
            <a:pPr>
              <a:spcBef>
                <a:spcPct val="50000"/>
              </a:spcBef>
              <a:buFontTx/>
              <a:buChar char="•"/>
              <a:defRPr/>
            </a:pPr>
            <a:r>
              <a:rPr lang="en-US" sz="2400" i="0" u="none" dirty="0">
                <a:latin typeface="+mj-lt"/>
                <a:ea typeface="+mn-ea"/>
              </a:rPr>
              <a:t>Lowered immune capacity</a:t>
            </a:r>
          </a:p>
          <a:p>
            <a:pPr>
              <a:spcBef>
                <a:spcPct val="50000"/>
              </a:spcBef>
              <a:buFontTx/>
              <a:buChar char="•"/>
              <a:defRPr/>
            </a:pPr>
            <a:r>
              <a:rPr lang="en-US" sz="2400" i="0" u="none" dirty="0">
                <a:latin typeface="+mj-lt"/>
                <a:ea typeface="+mn-ea"/>
              </a:rPr>
              <a:t>Proneness to Sudden Infant Death Syndrome (SIDS)</a:t>
            </a:r>
          </a:p>
          <a:p>
            <a:pPr>
              <a:spcBef>
                <a:spcPct val="50000"/>
              </a:spcBef>
              <a:buFontTx/>
              <a:buChar char="•"/>
              <a:defRPr/>
            </a:pPr>
            <a:endParaRPr lang="en-US" sz="2400" u="none" dirty="0">
              <a:latin typeface="Tempus Sans ITC" pitchFamily="82" charset="0"/>
              <a:ea typeface="+mn-ea"/>
            </a:endParaRPr>
          </a:p>
          <a:p>
            <a:pPr>
              <a:spcBef>
                <a:spcPct val="50000"/>
              </a:spcBef>
              <a:buFontTx/>
              <a:buChar char="•"/>
              <a:defRPr/>
            </a:pPr>
            <a:endParaRPr lang="en-US" sz="2400" u="none" dirty="0">
              <a:latin typeface="Tempus Sans ITC" pitchFamily="82" charset="0"/>
              <a:ea typeface="+mn-ea"/>
            </a:endParaRPr>
          </a:p>
          <a:p>
            <a:pPr>
              <a:spcBef>
                <a:spcPct val="50000"/>
              </a:spcBef>
              <a:buFontTx/>
              <a:buChar char="•"/>
              <a:defRPr/>
            </a:pPr>
            <a:endParaRPr lang="en-US" sz="2400" u="none" dirty="0">
              <a:latin typeface="Tempus Sans ITC" pitchFamily="82" charset="0"/>
              <a:ea typeface="+mn-ea"/>
            </a:endParaRPr>
          </a:p>
          <a:p>
            <a:pPr>
              <a:spcBef>
                <a:spcPct val="50000"/>
              </a:spcBef>
              <a:defRPr/>
            </a:pPr>
            <a:endParaRPr lang="en-US" sz="2400" u="none" dirty="0">
              <a:latin typeface="Tempus Sans ITC" pitchFamily="82" charset="0"/>
              <a:ea typeface="+mn-ea"/>
            </a:endParaRPr>
          </a:p>
        </p:txBody>
      </p:sp>
      <p:sp>
        <p:nvSpPr>
          <p:cNvPr id="32773" name="Date Placeholder 4"/>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B9CF8EE-999A-484C-AA24-DED2BA917770}" type="datetime3">
              <a:rPr lang="en-US" sz="1400" i="0" u="none"/>
              <a:pPr eaLnBrk="1" hangingPunct="1"/>
              <a:t>11 February 2012</a:t>
            </a:fld>
            <a:endParaRPr lang="en-US" sz="1400" i="0" u="none"/>
          </a:p>
        </p:txBody>
      </p:sp>
      <p:sp>
        <p:nvSpPr>
          <p:cNvPr id="32774"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FC6B43B5-4A1F-AF45-B3A7-B9CB7246C15E}" type="slidenum">
              <a:rPr lang="ar-sa" sz="1400" i="0" u="none"/>
              <a:pPr eaLnBrk="1" hangingPunct="1"/>
              <a:t>30</a:t>
            </a:fld>
            <a:endParaRPr lang="en-US" sz="1400" i="0" u="none"/>
          </a:p>
        </p:txBody>
      </p:sp>
      <p:sp>
        <p:nvSpPr>
          <p:cNvPr id="32775" name="Footer Placeholder 6"/>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8763" y="914400"/>
            <a:ext cx="8885237" cy="914400"/>
          </a:xfrm>
        </p:spPr>
        <p:txBody>
          <a:bodyPr/>
          <a:lstStyle/>
          <a:p>
            <a:pPr eaLnBrk="1" hangingPunct="1"/>
            <a:r>
              <a:rPr lang="en-US" sz="4000">
                <a:latin typeface="Times New Roman" charset="0"/>
              </a:rPr>
              <a:t>Secondhand smoke (Passive Smoking) </a:t>
            </a:r>
            <a:br>
              <a:rPr lang="en-US" sz="4000">
                <a:latin typeface="Times New Roman" charset="0"/>
              </a:rPr>
            </a:br>
            <a:endParaRPr lang="en-US" sz="2400">
              <a:latin typeface="Times New Roman" charset="0"/>
            </a:endParaRPr>
          </a:p>
        </p:txBody>
      </p:sp>
      <p:pic>
        <p:nvPicPr>
          <p:cNvPr id="33795" name="Picture 4" descr="S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932BE68-A812-3C42-8576-B6245487346B}" type="datetime3">
              <a:rPr lang="en-US" sz="1400" i="0" u="none"/>
              <a:pPr eaLnBrk="1" hangingPunct="1"/>
              <a:t>11 February 2012</a:t>
            </a:fld>
            <a:endParaRPr lang="en-US" sz="1400" i="0" u="none"/>
          </a:p>
        </p:txBody>
      </p:sp>
      <p:sp>
        <p:nvSpPr>
          <p:cNvPr id="33797"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C26BB72F-E440-3D4F-B3A7-1ACDDE52D3D5}" type="slidenum">
              <a:rPr lang="ar-sa" sz="1400" i="0" u="none"/>
              <a:pPr eaLnBrk="1" hangingPunct="1"/>
              <a:t>31</a:t>
            </a:fld>
            <a:endParaRPr lang="en-US" sz="1400" i="0" u="none"/>
          </a:p>
        </p:txBody>
      </p:sp>
      <p:sp>
        <p:nvSpPr>
          <p:cNvPr id="33798"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ABCcover[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57600" y="2740025"/>
            <a:ext cx="1752600" cy="2898775"/>
          </a:xfrm>
          <a:noFill/>
        </p:spPr>
      </p:pic>
      <p:sp>
        <p:nvSpPr>
          <p:cNvPr id="34819" name="Text Box 7"/>
          <p:cNvSpPr txBox="1">
            <a:spLocks noChangeArrowheads="1"/>
          </p:cNvSpPr>
          <p:nvPr/>
        </p:nvSpPr>
        <p:spPr bwMode="auto">
          <a:xfrm>
            <a:off x="250825" y="1058863"/>
            <a:ext cx="851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algn="ctr" eaLnBrk="1" hangingPunct="1">
              <a:spcBef>
                <a:spcPct val="50000"/>
              </a:spcBef>
            </a:pPr>
            <a:endParaRPr lang="en-US" sz="2400" i="0" u="none">
              <a:latin typeface="Tempus Sans ITC" charset="0"/>
            </a:endParaRPr>
          </a:p>
        </p:txBody>
      </p:sp>
      <p:sp>
        <p:nvSpPr>
          <p:cNvPr id="34820" name="Rectangle 10"/>
          <p:cNvSpPr>
            <a:spLocks noGrp="1" noChangeArrowheads="1"/>
          </p:cNvSpPr>
          <p:nvPr>
            <p:ph type="title"/>
          </p:nvPr>
        </p:nvSpPr>
        <p:spPr>
          <a:xfrm>
            <a:off x="258763" y="990600"/>
            <a:ext cx="8885237" cy="990600"/>
          </a:xfrm>
        </p:spPr>
        <p:txBody>
          <a:bodyPr/>
          <a:lstStyle/>
          <a:p>
            <a:pPr eaLnBrk="1" hangingPunct="1">
              <a:buFontTx/>
              <a:buChar char="•"/>
            </a:pPr>
            <a:r>
              <a:rPr lang="en-US" sz="2800">
                <a:solidFill>
                  <a:schemeClr val="tx1"/>
                </a:solidFill>
                <a:latin typeface="Tempus Sans ITC" charset="0"/>
              </a:rPr>
              <a:t/>
            </a:r>
            <a:br>
              <a:rPr lang="en-US" sz="2800">
                <a:solidFill>
                  <a:schemeClr val="tx1"/>
                </a:solidFill>
                <a:latin typeface="Tempus Sans ITC" charset="0"/>
              </a:rPr>
            </a:br>
            <a:r>
              <a:rPr lang="en-US" sz="2800">
                <a:solidFill>
                  <a:schemeClr val="tx1"/>
                </a:solidFill>
                <a:latin typeface="Tempus Sans ITC" charset="0"/>
              </a:rPr>
              <a:t/>
            </a:r>
            <a:br>
              <a:rPr lang="en-US" sz="2800">
                <a:solidFill>
                  <a:schemeClr val="tx1"/>
                </a:solidFill>
                <a:latin typeface="Tempus Sans ITC" charset="0"/>
              </a:rPr>
            </a:br>
            <a:r>
              <a:rPr lang="en-US" sz="2800">
                <a:solidFill>
                  <a:schemeClr val="tx1"/>
                </a:solidFill>
                <a:latin typeface="Times New Roman" charset="0"/>
              </a:rPr>
              <a:t>Remember that Tobacco use is: </a:t>
            </a:r>
            <a:br>
              <a:rPr lang="en-US" sz="2800">
                <a:solidFill>
                  <a:schemeClr val="tx1"/>
                </a:solidFill>
                <a:latin typeface="Times New Roman" charset="0"/>
              </a:rPr>
            </a:br>
            <a:r>
              <a:rPr lang="en-US" sz="2800">
                <a:solidFill>
                  <a:schemeClr val="tx1"/>
                </a:solidFill>
                <a:latin typeface="Times New Roman" charset="0"/>
              </a:rPr>
              <a:t>The single largest cause of preventable death</a:t>
            </a:r>
            <a:br>
              <a:rPr lang="en-US" sz="2800">
                <a:solidFill>
                  <a:schemeClr val="tx1"/>
                </a:solidFill>
                <a:latin typeface="Times New Roman" charset="0"/>
              </a:rPr>
            </a:br>
            <a:r>
              <a:rPr lang="en-US" sz="2800">
                <a:latin typeface="Times New Roman" charset="0"/>
              </a:rPr>
              <a:t> A long-term tobacco user has a 50% chance of dying prematurely from tobacco-related diseases.</a:t>
            </a:r>
            <a:r>
              <a:rPr lang="en-US" sz="2800">
                <a:solidFill>
                  <a:schemeClr val="tx1"/>
                </a:solidFill>
                <a:latin typeface="Times New Roman" charset="0"/>
              </a:rPr>
              <a:t>.</a:t>
            </a:r>
            <a:r>
              <a:rPr lang="en-US" sz="2800" b="1">
                <a:solidFill>
                  <a:schemeClr val="tx1"/>
                </a:solidFill>
                <a:latin typeface="Times New Roman" charset="0"/>
              </a:rPr>
              <a:t/>
            </a:r>
            <a:br>
              <a:rPr lang="en-US" sz="2800" b="1">
                <a:solidFill>
                  <a:schemeClr val="tx1"/>
                </a:solidFill>
                <a:latin typeface="Times New Roman" charset="0"/>
              </a:rPr>
            </a:br>
            <a:r>
              <a:rPr lang="en-US" sz="2500">
                <a:solidFill>
                  <a:schemeClr val="tx1"/>
                </a:solidFill>
                <a:latin typeface="Tempus Sans ITC" charset="0"/>
              </a:rPr>
              <a:t> </a:t>
            </a:r>
          </a:p>
        </p:txBody>
      </p:sp>
      <p:sp>
        <p:nvSpPr>
          <p:cNvPr id="34821" name="Date Placeholder 4"/>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5DC96F5E-4350-1147-B4C3-92A06A692E2E}" type="datetime3">
              <a:rPr lang="en-US" sz="1400" i="0" u="none"/>
              <a:pPr eaLnBrk="1" hangingPunct="1"/>
              <a:t>11 February 2012</a:t>
            </a:fld>
            <a:endParaRPr lang="en-US" sz="1400" i="0" u="none"/>
          </a:p>
        </p:txBody>
      </p:sp>
      <p:sp>
        <p:nvSpPr>
          <p:cNvPr id="34822"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2CC93B5-D282-0843-A4A0-DC749366F627}" type="slidenum">
              <a:rPr lang="ar-sa" sz="1400" i="0" u="none"/>
              <a:pPr eaLnBrk="1" hangingPunct="1"/>
              <a:t>32</a:t>
            </a:fld>
            <a:endParaRPr lang="en-US" sz="1400" i="0" u="none"/>
          </a:p>
        </p:txBody>
      </p:sp>
      <p:sp>
        <p:nvSpPr>
          <p:cNvPr id="34823" name="Footer Placeholder 6"/>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752600"/>
            <a:ext cx="8885238" cy="2438400"/>
          </a:xfrm>
        </p:spPr>
        <p:txBody>
          <a:bodyPr/>
          <a:lstStyle/>
          <a:p>
            <a:pPr eaLnBrk="1" hangingPunct="1"/>
            <a:r>
              <a:rPr lang="en-US" sz="5000">
                <a:solidFill>
                  <a:srgbClr val="FFFF00"/>
                </a:solidFill>
                <a:latin typeface="Times New Roman" charset="0"/>
              </a:rPr>
              <a:t>If smoking is so bad for us, </a:t>
            </a:r>
            <a:br>
              <a:rPr lang="en-US" sz="5000">
                <a:solidFill>
                  <a:srgbClr val="FFFF00"/>
                </a:solidFill>
                <a:latin typeface="Times New Roman" charset="0"/>
              </a:rPr>
            </a:br>
            <a:r>
              <a:rPr lang="en-US" sz="5000">
                <a:solidFill>
                  <a:srgbClr val="FFFF00"/>
                </a:solidFill>
                <a:latin typeface="Times New Roman" charset="0"/>
              </a:rPr>
              <a:t>why do we start ?</a:t>
            </a:r>
          </a:p>
        </p:txBody>
      </p:sp>
      <p:sp>
        <p:nvSpPr>
          <p:cNvPr id="35843" name="Date Placeholder 2"/>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9BCEE122-7789-3B45-B2AD-4991EB8FB6A9}" type="datetime3">
              <a:rPr lang="en-US" sz="1400" i="0" u="none"/>
              <a:pPr eaLnBrk="1" hangingPunct="1"/>
              <a:t>11 February 2012</a:t>
            </a:fld>
            <a:endParaRPr lang="en-US" sz="1400" i="0" u="none"/>
          </a:p>
        </p:txBody>
      </p:sp>
      <p:sp>
        <p:nvSpPr>
          <p:cNvPr id="35844" name="Slide Number Placeholder 3"/>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0712B264-AD92-7844-9452-1950EBE462CB}" type="slidenum">
              <a:rPr lang="ar-sa" sz="1400" i="0" u="none"/>
              <a:pPr eaLnBrk="1" hangingPunct="1"/>
              <a:t>33</a:t>
            </a:fld>
            <a:endParaRPr lang="en-US" sz="1400" i="0" u="none"/>
          </a:p>
        </p:txBody>
      </p:sp>
      <p:sp>
        <p:nvSpPr>
          <p:cNvPr id="35845"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4938" y="889000"/>
            <a:ext cx="8885237" cy="863600"/>
          </a:xfrm>
        </p:spPr>
        <p:txBody>
          <a:bodyPr/>
          <a:lstStyle/>
          <a:p>
            <a:r>
              <a:rPr lang="en-US">
                <a:latin typeface="Times New Roman" charset="0"/>
              </a:rPr>
              <a:t>Risk Factors for Smoking</a:t>
            </a:r>
          </a:p>
        </p:txBody>
      </p:sp>
      <p:sp>
        <p:nvSpPr>
          <p:cNvPr id="36867" name="Content Placeholder 2"/>
          <p:cNvSpPr>
            <a:spLocks noGrp="1"/>
          </p:cNvSpPr>
          <p:nvPr>
            <p:ph idx="1"/>
          </p:nvPr>
        </p:nvSpPr>
        <p:spPr>
          <a:xfrm>
            <a:off x="381000" y="1828800"/>
            <a:ext cx="8305800" cy="4422775"/>
          </a:xfrm>
        </p:spPr>
        <p:txBody>
          <a:bodyPr/>
          <a:lstStyle/>
          <a:p>
            <a:r>
              <a:rPr lang="en-US">
                <a:latin typeface="Times New Roman" charset="0"/>
              </a:rPr>
              <a:t>Peer pressure</a:t>
            </a:r>
          </a:p>
          <a:p>
            <a:r>
              <a:rPr lang="en-US">
                <a:latin typeface="Times New Roman" charset="0"/>
              </a:rPr>
              <a:t>Parental smoking</a:t>
            </a:r>
          </a:p>
          <a:p>
            <a:r>
              <a:rPr lang="en-US">
                <a:latin typeface="Times New Roman" charset="0"/>
              </a:rPr>
              <a:t>Sibling smoking</a:t>
            </a:r>
          </a:p>
          <a:p>
            <a:r>
              <a:rPr lang="en-US">
                <a:latin typeface="Times New Roman" charset="0"/>
              </a:rPr>
              <a:t>Tobacco industry intensive advertising</a:t>
            </a:r>
          </a:p>
          <a:p>
            <a:r>
              <a:rPr lang="en-US">
                <a:latin typeface="Times New Roman" charset="0"/>
              </a:rPr>
              <a:t>Media effects</a:t>
            </a:r>
          </a:p>
          <a:p>
            <a:r>
              <a:rPr lang="en-US">
                <a:latin typeface="Times New Roman" charset="0"/>
              </a:rPr>
              <a:t>Looking attractive </a:t>
            </a:r>
          </a:p>
          <a:p>
            <a:r>
              <a:rPr lang="en-US">
                <a:latin typeface="Times New Roman" charset="0"/>
              </a:rPr>
              <a:t>Lack of / poor religiosity</a:t>
            </a:r>
          </a:p>
          <a:p>
            <a:endParaRPr lang="en-US">
              <a:latin typeface="Times New Roman" charset="0"/>
            </a:endParaRPr>
          </a:p>
        </p:txBody>
      </p:sp>
      <p:sp>
        <p:nvSpPr>
          <p:cNvPr id="36868"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E716CED-352A-0947-96B1-E1A1290FC55F}" type="datetime3">
              <a:rPr lang="en-US" sz="1400" i="0" u="none"/>
              <a:pPr eaLnBrk="1" hangingPunct="1"/>
              <a:t>11 February 2012</a:t>
            </a:fld>
            <a:endParaRPr lang="en-US" sz="1400" i="0" u="none"/>
          </a:p>
        </p:txBody>
      </p:sp>
      <p:sp>
        <p:nvSpPr>
          <p:cNvPr id="36869"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696203C4-04C0-0143-A01A-316ADC91212E}" type="slidenum">
              <a:rPr lang="ar-sa" sz="1400" i="0" u="none"/>
              <a:pPr eaLnBrk="1" hangingPunct="1"/>
              <a:t>34</a:t>
            </a:fld>
            <a:endParaRPr lang="en-US" sz="1400" i="0" u="none"/>
          </a:p>
        </p:txBody>
      </p:sp>
      <p:sp>
        <p:nvSpPr>
          <p:cNvPr id="36870"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4938" y="889000"/>
            <a:ext cx="8885237" cy="635000"/>
          </a:xfrm>
        </p:spPr>
        <p:txBody>
          <a:bodyPr/>
          <a:lstStyle/>
          <a:p>
            <a:r>
              <a:rPr lang="en-US">
                <a:latin typeface="Times New Roman" charset="0"/>
              </a:rPr>
              <a:t>Why targeting youth ?</a:t>
            </a:r>
          </a:p>
        </p:txBody>
      </p:sp>
      <p:sp>
        <p:nvSpPr>
          <p:cNvPr id="37891" name="Content Placeholder 2"/>
          <p:cNvSpPr>
            <a:spLocks noGrp="1"/>
          </p:cNvSpPr>
          <p:nvPr>
            <p:ph idx="1"/>
          </p:nvPr>
        </p:nvSpPr>
        <p:spPr>
          <a:xfrm>
            <a:off x="134938" y="1905000"/>
            <a:ext cx="8896350" cy="4346575"/>
          </a:xfrm>
        </p:spPr>
        <p:txBody>
          <a:bodyPr/>
          <a:lstStyle/>
          <a:p>
            <a:pPr>
              <a:buFont typeface="Wingdings" charset="0"/>
              <a:buNone/>
            </a:pPr>
            <a:r>
              <a:rPr lang="en-US" sz="2600">
                <a:latin typeface="Times New Roman" charset="0"/>
              </a:rPr>
              <a:t>	The tobacco industry has been targeting youth for decades. In the words of a Philip Morris executive: "hitting the youth can be more efficient even though the cost to reach them is higher, because they are willing to experiment. They have more influence over others in their age group than they will later in life, and they are far more loyal to their starting brand." The younger the age when smoking begins, the longer the smoking cycle. Young persons are also more vulnerable because they are likely to be less aware of the addictive nature of nicotine and the harmful effects of tobacco consumption.</a:t>
            </a:r>
          </a:p>
        </p:txBody>
      </p:sp>
      <p:sp>
        <p:nvSpPr>
          <p:cNvPr id="37892"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5D651EDE-7FCC-024F-AB64-A06AE914B880}" type="datetime3">
              <a:rPr lang="en-US" sz="1400" i="0" u="none"/>
              <a:pPr eaLnBrk="1" hangingPunct="1"/>
              <a:t>11 February 2012</a:t>
            </a:fld>
            <a:endParaRPr lang="en-US" sz="1400" i="0" u="none"/>
          </a:p>
        </p:txBody>
      </p:sp>
      <p:sp>
        <p:nvSpPr>
          <p:cNvPr id="37893"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
        <p:nvSpPr>
          <p:cNvPr id="37894"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837DBC2E-CAA7-EE49-AA91-3FC37FE47321}" type="slidenum">
              <a:rPr lang="ar-sa" sz="1400" i="0" u="none"/>
              <a:pPr eaLnBrk="1" hangingPunct="1"/>
              <a:t>35</a:t>
            </a:fld>
            <a:endParaRPr lang="en-US" sz="1400" i="0" u="none"/>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4938" y="889000"/>
            <a:ext cx="8885237" cy="787400"/>
          </a:xfrm>
        </p:spPr>
        <p:txBody>
          <a:bodyPr/>
          <a:lstStyle/>
          <a:p>
            <a:pPr eaLnBrk="1" hangingPunct="1"/>
            <a:r>
              <a:rPr lang="en-US" sz="3600">
                <a:latin typeface="Times New Roman" charset="0"/>
              </a:rPr>
              <a:t>Targeting youth through activities and media</a:t>
            </a:r>
          </a:p>
        </p:txBody>
      </p:sp>
      <p:sp>
        <p:nvSpPr>
          <p:cNvPr id="38915" name="Rectangle 12"/>
          <p:cNvSpPr>
            <a:spLocks noGrp="1" noChangeArrowheads="1"/>
          </p:cNvSpPr>
          <p:nvPr>
            <p:ph type="body" idx="1"/>
          </p:nvPr>
        </p:nvSpPr>
        <p:spPr>
          <a:xfrm>
            <a:off x="609600" y="1981200"/>
            <a:ext cx="3352800" cy="4343400"/>
          </a:xfrm>
        </p:spPr>
        <p:txBody>
          <a:bodyPr/>
          <a:lstStyle/>
          <a:p>
            <a:pPr eaLnBrk="1" hangingPunct="1"/>
            <a:r>
              <a:rPr lang="en-US">
                <a:latin typeface="Times New Roman" charset="0"/>
              </a:rPr>
              <a:t>These principles also work for:</a:t>
            </a:r>
          </a:p>
          <a:p>
            <a:pPr lvl="1" eaLnBrk="1" hangingPunct="1"/>
            <a:r>
              <a:rPr lang="en-US">
                <a:latin typeface="Times New Roman" charset="0"/>
              </a:rPr>
              <a:t>Sports</a:t>
            </a:r>
          </a:p>
          <a:p>
            <a:pPr lvl="1" eaLnBrk="1" hangingPunct="1"/>
            <a:r>
              <a:rPr lang="en-US">
                <a:latin typeface="Times New Roman" charset="0"/>
              </a:rPr>
              <a:t>Concerts</a:t>
            </a:r>
          </a:p>
          <a:p>
            <a:pPr lvl="1" eaLnBrk="1" hangingPunct="1"/>
            <a:r>
              <a:rPr lang="en-US">
                <a:latin typeface="Times New Roman" charset="0"/>
              </a:rPr>
              <a:t>Parties</a:t>
            </a:r>
          </a:p>
          <a:p>
            <a:pPr lvl="1" eaLnBrk="1" hangingPunct="1"/>
            <a:r>
              <a:rPr lang="en-US">
                <a:latin typeface="Times New Roman" charset="0"/>
              </a:rPr>
              <a:t>Movies</a:t>
            </a:r>
          </a:p>
          <a:p>
            <a:pPr lvl="1" eaLnBrk="1" hangingPunct="1"/>
            <a:r>
              <a:rPr lang="en-US">
                <a:latin typeface="Times New Roman" charset="0"/>
              </a:rPr>
              <a:t>Other media</a:t>
            </a:r>
          </a:p>
          <a:p>
            <a:pPr eaLnBrk="1" hangingPunct="1"/>
            <a:endParaRPr lang="en-US">
              <a:latin typeface="Times New Roman" charset="0"/>
            </a:endParaRPr>
          </a:p>
        </p:txBody>
      </p:sp>
      <p:pic>
        <p:nvPicPr>
          <p:cNvPr id="38916" name="Picture 6" descr="C:\My Documents\My Pictures\Marlboro racing car"/>
          <p:cNvPicPr>
            <a:picLocks noChangeAspect="1" noChangeArrowheads="1"/>
          </p:cNvPicPr>
          <p:nvPr/>
        </p:nvPicPr>
        <p:blipFill>
          <a:blip r:embed="rId3">
            <a:extLst>
              <a:ext uri="{28A0092B-C50C-407E-A947-70E740481C1C}">
                <a14:useLocalDpi xmlns:a14="http://schemas.microsoft.com/office/drawing/2010/main" val="0"/>
              </a:ext>
            </a:extLst>
          </a:blip>
          <a:srcRect t="5658" b="59700"/>
          <a:stretch>
            <a:fillRect/>
          </a:stretch>
        </p:blipFill>
        <p:spPr bwMode="auto">
          <a:xfrm>
            <a:off x="4114800" y="2057400"/>
            <a:ext cx="441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descr="C:\Documents and Settings\pling\My Documents\My Pictures\otkoolcoupon1.jpg"/>
          <p:cNvPicPr>
            <a:picLocks noChangeAspect="1" noChangeArrowheads="1"/>
          </p:cNvPicPr>
          <p:nvPr/>
        </p:nvPicPr>
        <p:blipFill>
          <a:blip r:embed="rId4">
            <a:extLst>
              <a:ext uri="{28A0092B-C50C-407E-A947-70E740481C1C}">
                <a14:useLocalDpi xmlns:a14="http://schemas.microsoft.com/office/drawing/2010/main" val="0"/>
              </a:ext>
            </a:extLst>
          </a:blip>
          <a:srcRect l="39345" r="20493"/>
          <a:stretch>
            <a:fillRect/>
          </a:stretch>
        </p:blipFill>
        <p:spPr bwMode="auto">
          <a:xfrm>
            <a:off x="4419600" y="3276600"/>
            <a:ext cx="14478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4" descr="C:\Documents and Settings\pling\My Documents\My Pictures\72l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352800"/>
            <a:ext cx="16525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Date Placeholder 6"/>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E8982657-334B-0144-87A3-3B4472A649EB}" type="datetime3">
              <a:rPr lang="en-US" sz="1400" i="0" u="none"/>
              <a:pPr eaLnBrk="1" hangingPunct="1"/>
              <a:t>11 February 2012</a:t>
            </a:fld>
            <a:endParaRPr lang="en-US" sz="1400" i="0" u="none"/>
          </a:p>
        </p:txBody>
      </p:sp>
      <p:sp>
        <p:nvSpPr>
          <p:cNvPr id="38920" name="Slide Number Placeholder 7"/>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B7A92A3-58CD-FA46-9765-E4B074C4E105}" type="slidenum">
              <a:rPr lang="ar-sa" sz="1400" i="0" u="none"/>
              <a:pPr eaLnBrk="1" hangingPunct="1"/>
              <a:t>36</a:t>
            </a:fld>
            <a:endParaRPr lang="en-US" sz="1400" i="0" u="none"/>
          </a:p>
        </p:txBody>
      </p:sp>
      <p:sp>
        <p:nvSpPr>
          <p:cNvPr id="38921" name="Footer Placeholder 8"/>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Times New Roman" charset="0"/>
              </a:rPr>
              <a:t>Industry attempts to make more socially acceptable cigarettes</a:t>
            </a:r>
          </a:p>
        </p:txBody>
      </p:sp>
      <p:pic>
        <p:nvPicPr>
          <p:cNvPr id="39939" name="Picture 3" descr="C:\Documents and Settings\pling\My Documents\My Pictures\otcapricoup1a.jpg"/>
          <p:cNvPicPr>
            <a:picLocks noChangeAspect="1" noChangeArrowheads="1"/>
          </p:cNvPicPr>
          <p:nvPr/>
        </p:nvPicPr>
        <p:blipFill>
          <a:blip r:embed="rId3">
            <a:extLst>
              <a:ext uri="{28A0092B-C50C-407E-A947-70E740481C1C}">
                <a14:useLocalDpi xmlns:a14="http://schemas.microsoft.com/office/drawing/2010/main" val="0"/>
              </a:ext>
            </a:extLst>
          </a:blip>
          <a:srcRect l="3334" t="16875" r="3334" b="8125"/>
          <a:stretch>
            <a:fillRect/>
          </a:stretch>
        </p:blipFill>
        <p:spPr bwMode="auto">
          <a:xfrm>
            <a:off x="2057400" y="2595563"/>
            <a:ext cx="46482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1143000" y="4495800"/>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spcBef>
                <a:spcPct val="50000"/>
              </a:spcBef>
            </a:pPr>
            <a:r>
              <a:rPr lang="ja-JP" altLang="en-US" sz="2400"/>
              <a:t>“</a:t>
            </a:r>
            <a:r>
              <a:rPr lang="en-US" sz="2400"/>
              <a:t>You</a:t>
            </a:r>
            <a:r>
              <a:rPr lang="ja-JP" altLang="en-US" sz="2400"/>
              <a:t>’</a:t>
            </a:r>
            <a:r>
              <a:rPr lang="en-US" sz="2400"/>
              <a:t>re clearly someone who considers others.  That</a:t>
            </a:r>
            <a:r>
              <a:rPr lang="ja-JP" altLang="en-US" sz="2400"/>
              <a:t>’</a:t>
            </a:r>
            <a:r>
              <a:rPr lang="en-US" sz="2400"/>
              <a:t>s why Superslim Capri is the choice for you…great tobacco flavor, but less smoke for those around you.</a:t>
            </a:r>
            <a:r>
              <a:rPr lang="ja-JP" altLang="en-US" sz="2400"/>
              <a:t>”</a:t>
            </a:r>
            <a:endParaRPr lang="en-US" sz="2400"/>
          </a:p>
        </p:txBody>
      </p:sp>
      <p:sp>
        <p:nvSpPr>
          <p:cNvPr id="39941" name="Line 5"/>
          <p:cNvSpPr>
            <a:spLocks noChangeShapeType="1"/>
          </p:cNvSpPr>
          <p:nvPr/>
        </p:nvSpPr>
        <p:spPr bwMode="auto">
          <a:xfrm flipH="1">
            <a:off x="5334000" y="3200400"/>
            <a:ext cx="990600" cy="1371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42" name="Date Placeholder 5"/>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002BCD1F-0628-4947-BC79-4419341AAADA}" type="datetime3">
              <a:rPr lang="en-US" sz="1400" i="0" u="none"/>
              <a:pPr eaLnBrk="1" hangingPunct="1"/>
              <a:t>11 February 2012</a:t>
            </a:fld>
            <a:endParaRPr lang="en-US" sz="1400" i="0" u="none"/>
          </a:p>
        </p:txBody>
      </p:sp>
      <p:sp>
        <p:nvSpPr>
          <p:cNvPr id="39943" name="Slide Number Placeholder 6"/>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A58E825F-E684-B849-A54B-BF830961A83D}" type="slidenum">
              <a:rPr lang="ar-sa" sz="1400" i="0" u="none"/>
              <a:pPr eaLnBrk="1" hangingPunct="1"/>
              <a:t>37</a:t>
            </a:fld>
            <a:endParaRPr lang="en-US" sz="1400" i="0" u="none"/>
          </a:p>
        </p:txBody>
      </p:sp>
      <p:sp>
        <p:nvSpPr>
          <p:cNvPr id="39944" name="Footer Placeholder 7"/>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sz="quarter"/>
          </p:nvPr>
        </p:nvSpPr>
        <p:spPr>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solidFill>
                  <a:srgbClr val="FFFF00"/>
                </a:solidFill>
                <a:latin typeface="Times New Roman" charset="0"/>
              </a:rPr>
              <a:t>Solutions: Prevention &amp; Control</a:t>
            </a:r>
          </a:p>
        </p:txBody>
      </p:sp>
      <p:sp>
        <p:nvSpPr>
          <p:cNvPr id="40963" name="Subtitle 2"/>
          <p:cNvSpPr>
            <a:spLocks noGrp="1"/>
          </p:cNvSpPr>
          <p:nvPr>
            <p:ph type="subTitle" sz="quarter" idx="1"/>
          </p:nvPr>
        </p:nvSpPr>
        <p:spPr>
          <a:xfrm>
            <a:off x="1371600" y="5029200"/>
            <a:ext cx="6400800" cy="990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buFont typeface="Wingdings" charset="0"/>
              <a:buNone/>
            </a:pPr>
            <a:endParaRPr lang="en-US" sz="24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34938" y="889000"/>
            <a:ext cx="8885237" cy="406400"/>
          </a:xfrm>
        </p:spPr>
        <p:txBody>
          <a:bodyPr/>
          <a:lstStyle/>
          <a:p>
            <a:r>
              <a:rPr lang="en-US" sz="4000">
                <a:latin typeface="Times New Roman" charset="0"/>
              </a:rPr>
              <a:t>Prevention &amp; Control</a:t>
            </a:r>
          </a:p>
        </p:txBody>
      </p:sp>
      <p:sp>
        <p:nvSpPr>
          <p:cNvPr id="41987" name="Content Placeholder 2"/>
          <p:cNvSpPr>
            <a:spLocks noGrp="1"/>
          </p:cNvSpPr>
          <p:nvPr>
            <p:ph idx="1"/>
          </p:nvPr>
        </p:nvSpPr>
        <p:spPr>
          <a:xfrm>
            <a:off x="134938" y="1524000"/>
            <a:ext cx="8896350" cy="4727575"/>
          </a:xfrm>
        </p:spPr>
        <p:txBody>
          <a:bodyPr/>
          <a:lstStyle/>
          <a:p>
            <a:r>
              <a:rPr lang="en-US" sz="2800">
                <a:solidFill>
                  <a:srgbClr val="FF0000"/>
                </a:solidFill>
                <a:latin typeface="Times New Roman" charset="0"/>
              </a:rPr>
              <a:t>Globally</a:t>
            </a:r>
            <a:r>
              <a:rPr lang="en-US" sz="2800">
                <a:latin typeface="Times New Roman" charset="0"/>
              </a:rPr>
              <a:t>: governed / advised by the Framework Convention on Tobacco Control </a:t>
            </a:r>
            <a:r>
              <a:rPr lang="en-US" sz="2800">
                <a:solidFill>
                  <a:srgbClr val="FFFF00"/>
                </a:solidFill>
                <a:latin typeface="Times New Roman" charset="0"/>
              </a:rPr>
              <a:t>FCTC</a:t>
            </a:r>
            <a:r>
              <a:rPr lang="en-US" sz="2800">
                <a:latin typeface="Times New Roman" charset="0"/>
              </a:rPr>
              <a:t> (ratified by KSA in 2005); </a:t>
            </a:r>
            <a:r>
              <a:rPr lang="en-US" sz="2800">
                <a:solidFill>
                  <a:srgbClr val="FFFF00"/>
                </a:solidFill>
                <a:latin typeface="Times New Roman" charset="0"/>
              </a:rPr>
              <a:t>WHO-MPOWER</a:t>
            </a:r>
            <a:r>
              <a:rPr lang="en-US" sz="2800">
                <a:latin typeface="Times New Roman" charset="0"/>
              </a:rPr>
              <a:t> (first launched in 2008)</a:t>
            </a:r>
          </a:p>
          <a:p>
            <a:r>
              <a:rPr lang="en-US" sz="2800">
                <a:solidFill>
                  <a:srgbClr val="FF0000"/>
                </a:solidFill>
                <a:latin typeface="Times New Roman" charset="0"/>
              </a:rPr>
              <a:t>Nationally</a:t>
            </a:r>
            <a:r>
              <a:rPr lang="en-US" sz="2800">
                <a:latin typeface="Times New Roman" charset="0"/>
              </a:rPr>
              <a:t>: coordinated by Ministry of Health - Tobacco Control Program in KSA (TCP); other agencies</a:t>
            </a:r>
            <a:r>
              <a:rPr lang="ja-JP" altLang="en-US" sz="2800">
                <a:latin typeface="Times New Roman" charset="0"/>
              </a:rPr>
              <a:t>’</a:t>
            </a:r>
            <a:r>
              <a:rPr lang="en-US" sz="2800">
                <a:latin typeface="Times New Roman" charset="0"/>
              </a:rPr>
              <a:t> efforts</a:t>
            </a:r>
          </a:p>
          <a:p>
            <a:r>
              <a:rPr lang="en-US" sz="2800">
                <a:solidFill>
                  <a:srgbClr val="FF0000"/>
                </a:solidFill>
                <a:latin typeface="Times New Roman" charset="0"/>
              </a:rPr>
              <a:t>Conceptually: </a:t>
            </a:r>
          </a:p>
          <a:p>
            <a:pPr lvl="1"/>
            <a:r>
              <a:rPr lang="en-US" sz="2400">
                <a:latin typeface="Times New Roman" charset="0"/>
              </a:rPr>
              <a:t>Primary prevention = tobacco use [smoking] </a:t>
            </a:r>
            <a:r>
              <a:rPr lang="en-US" sz="2400">
                <a:solidFill>
                  <a:srgbClr val="FF0000"/>
                </a:solidFill>
                <a:latin typeface="Times New Roman" charset="0"/>
              </a:rPr>
              <a:t>prevention</a:t>
            </a:r>
            <a:endParaRPr lang="en-US" sz="2400">
              <a:latin typeface="Times New Roman" charset="0"/>
            </a:endParaRPr>
          </a:p>
          <a:p>
            <a:pPr lvl="1"/>
            <a:r>
              <a:rPr lang="en-US" sz="2400">
                <a:latin typeface="Times New Roman" charset="0"/>
              </a:rPr>
              <a:t>Secondary prevention = tobacco use [smoking] </a:t>
            </a:r>
            <a:r>
              <a:rPr lang="en-US" sz="2400">
                <a:solidFill>
                  <a:srgbClr val="FF0000"/>
                </a:solidFill>
                <a:latin typeface="Times New Roman" charset="0"/>
              </a:rPr>
              <a:t>cessation (quitting smoking)</a:t>
            </a:r>
            <a:r>
              <a:rPr lang="en-US" sz="2400">
                <a:latin typeface="Times New Roman" charset="0"/>
              </a:rPr>
              <a:t> </a:t>
            </a:r>
          </a:p>
          <a:p>
            <a:pPr lvl="1"/>
            <a:r>
              <a:rPr lang="en-US" sz="2400">
                <a:latin typeface="Times New Roman" charset="0"/>
              </a:rPr>
              <a:t>Tertiary prevention = dealing with its consequences</a:t>
            </a:r>
          </a:p>
          <a:p>
            <a:endParaRPr lang="en-US" sz="4600">
              <a:latin typeface="Times New Roman" charset="0"/>
            </a:endParaRPr>
          </a:p>
          <a:p>
            <a:endParaRPr lang="en-US">
              <a:latin typeface="Times New Roman" charset="0"/>
            </a:endParaRPr>
          </a:p>
        </p:txBody>
      </p:sp>
      <p:sp>
        <p:nvSpPr>
          <p:cNvPr id="41988"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96C71EB2-21A0-4344-BBCB-E28E3D91DE70}" type="datetime3">
              <a:rPr lang="en-US" sz="1400" i="0" u="none"/>
              <a:pPr eaLnBrk="1" hangingPunct="1"/>
              <a:t>11 February 2012</a:t>
            </a:fld>
            <a:endParaRPr lang="en-US" sz="1400" i="0" u="none"/>
          </a:p>
        </p:txBody>
      </p:sp>
      <p:sp>
        <p:nvSpPr>
          <p:cNvPr id="41989"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
        <p:nvSpPr>
          <p:cNvPr id="41990"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0A9FDF52-31EC-2540-B983-B996AC518414}" type="slidenum">
              <a:rPr lang="ar-sa" sz="1400" i="0" u="none"/>
              <a:pPr eaLnBrk="1" hangingPunct="1"/>
              <a:t>39</a:t>
            </a:fld>
            <a:endParaRPr lang="en-US" sz="1400" i="0" u="none"/>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atin typeface="Times New Roman" charset="0"/>
              </a:rPr>
              <a:t>Magnitude of the problem (I)</a:t>
            </a:r>
          </a:p>
        </p:txBody>
      </p:sp>
      <p:sp>
        <p:nvSpPr>
          <p:cNvPr id="7171" name="Content Placeholder 2"/>
          <p:cNvSpPr>
            <a:spLocks noGrp="1"/>
          </p:cNvSpPr>
          <p:nvPr>
            <p:ph idx="1"/>
          </p:nvPr>
        </p:nvSpPr>
        <p:spPr/>
        <p:txBody>
          <a:bodyPr/>
          <a:lstStyle/>
          <a:p>
            <a:pPr>
              <a:buFont typeface="Wingdings" charset="0"/>
              <a:buNone/>
            </a:pPr>
            <a:r>
              <a:rPr lang="en-US">
                <a:latin typeface="Times New Roman" charset="0"/>
              </a:rPr>
              <a:t>	Each year, tobacco causes some five million premature deaths, with one million of these occurring in countries that can least afford the health-care burden. This epidemic was predicted to kill 250 million children and adolescents who are alive today, a third of whom live in developing countries.   </a:t>
            </a:r>
          </a:p>
          <a:p>
            <a:endParaRPr lang="en-US">
              <a:latin typeface="Times New Roman" charset="0"/>
            </a:endParaRPr>
          </a:p>
        </p:txBody>
      </p:sp>
      <p:sp>
        <p:nvSpPr>
          <p:cNvPr id="7172"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D93CCF73-CA35-4A4F-81E0-ADB9BB1BB739}" type="datetime3">
              <a:rPr lang="en-US" sz="1400" i="0" u="none"/>
              <a:pPr eaLnBrk="1" hangingPunct="1"/>
              <a:t>11 February 2012</a:t>
            </a:fld>
            <a:endParaRPr lang="en-US" sz="1400" i="0" u="none"/>
          </a:p>
        </p:txBody>
      </p:sp>
      <p:sp>
        <p:nvSpPr>
          <p:cNvPr id="7173"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E1541BCF-F100-E649-9228-B819D57EDD87}" type="slidenum">
              <a:rPr lang="ar-sa" sz="1400" i="0" u="none"/>
              <a:pPr eaLnBrk="1" hangingPunct="1"/>
              <a:t>4</a:t>
            </a:fld>
            <a:endParaRPr lang="en-US" sz="1400" i="0" u="none"/>
          </a:p>
        </p:txBody>
      </p:sp>
      <p:sp>
        <p:nvSpPr>
          <p:cNvPr id="7174"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34938" y="889000"/>
            <a:ext cx="8885237" cy="1016000"/>
          </a:xfrm>
        </p:spPr>
        <p:txBody>
          <a:bodyPr/>
          <a:lstStyle/>
          <a:p>
            <a:r>
              <a:rPr lang="en-US">
                <a:latin typeface="Times New Roman" charset="0"/>
              </a:rPr>
              <a:t>WHO-MPOWER</a:t>
            </a:r>
          </a:p>
        </p:txBody>
      </p:sp>
      <p:sp>
        <p:nvSpPr>
          <p:cNvPr id="43011" name="Content Placeholder 2"/>
          <p:cNvSpPr>
            <a:spLocks noGrp="1"/>
          </p:cNvSpPr>
          <p:nvPr>
            <p:ph idx="1"/>
          </p:nvPr>
        </p:nvSpPr>
        <p:spPr>
          <a:xfrm>
            <a:off x="134938" y="1905000"/>
            <a:ext cx="8896350" cy="4346575"/>
          </a:xfrm>
        </p:spPr>
        <p:txBody>
          <a:bodyPr/>
          <a:lstStyle/>
          <a:p>
            <a:r>
              <a:rPr lang="en-US">
                <a:latin typeface="Times New Roman" charset="0"/>
              </a:rPr>
              <a:t>Monitoring tobacco use and prevention policies</a:t>
            </a:r>
          </a:p>
          <a:p>
            <a:r>
              <a:rPr lang="en-US">
                <a:latin typeface="Times New Roman" charset="0"/>
              </a:rPr>
              <a:t>Protecting people from tobacco smoke</a:t>
            </a:r>
          </a:p>
          <a:p>
            <a:r>
              <a:rPr lang="en-US">
                <a:latin typeface="Times New Roman" charset="0"/>
              </a:rPr>
              <a:t>Offering help to quit</a:t>
            </a:r>
          </a:p>
          <a:p>
            <a:r>
              <a:rPr lang="en-US">
                <a:latin typeface="Times New Roman" charset="0"/>
              </a:rPr>
              <a:t>Warning of dangers of tobacco</a:t>
            </a:r>
          </a:p>
          <a:p>
            <a:r>
              <a:rPr lang="en-US">
                <a:latin typeface="Times New Roman" charset="0"/>
              </a:rPr>
              <a:t>Banning tobacco advertising, promotion and sponsorship </a:t>
            </a:r>
          </a:p>
          <a:p>
            <a:r>
              <a:rPr lang="en-US">
                <a:latin typeface="Times New Roman" charset="0"/>
              </a:rPr>
              <a:t>Increasing taxing on tobacco</a:t>
            </a:r>
          </a:p>
        </p:txBody>
      </p:sp>
      <p:sp>
        <p:nvSpPr>
          <p:cNvPr id="43012"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6FFDB723-F33A-3042-8D3F-68239FDF66DA}" type="datetime3">
              <a:rPr lang="en-US" sz="1400" i="0" u="none"/>
              <a:pPr eaLnBrk="1" hangingPunct="1"/>
              <a:t>11 February 2012</a:t>
            </a:fld>
            <a:endParaRPr lang="en-US" sz="1400" i="0" u="none"/>
          </a:p>
        </p:txBody>
      </p:sp>
      <p:sp>
        <p:nvSpPr>
          <p:cNvPr id="43013"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
        <p:nvSpPr>
          <p:cNvPr id="43014"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F1E3290-C8AF-BB4A-BD85-9BBECB2F964C}" type="slidenum">
              <a:rPr lang="ar-sa" sz="1400" i="0" u="none"/>
              <a:pPr eaLnBrk="1" hangingPunct="1"/>
              <a:t>40</a:t>
            </a:fld>
            <a:endParaRPr lang="en-US" sz="1400" i="0" u="none"/>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58763" y="762000"/>
            <a:ext cx="8885237" cy="609600"/>
          </a:xfrm>
        </p:spPr>
        <p:txBody>
          <a:bodyPr/>
          <a:lstStyle/>
          <a:p>
            <a:r>
              <a:rPr lang="en-US">
                <a:latin typeface="Times New Roman" charset="0"/>
              </a:rPr>
              <a:t>Primary Prevention</a:t>
            </a:r>
          </a:p>
        </p:txBody>
      </p:sp>
      <p:sp>
        <p:nvSpPr>
          <p:cNvPr id="44035" name="Content Placeholder 2"/>
          <p:cNvSpPr>
            <a:spLocks noGrp="1"/>
          </p:cNvSpPr>
          <p:nvPr>
            <p:ph idx="1"/>
          </p:nvPr>
        </p:nvSpPr>
        <p:spPr>
          <a:xfrm>
            <a:off x="134938" y="1676400"/>
            <a:ext cx="8896350" cy="4575175"/>
          </a:xfrm>
        </p:spPr>
        <p:txBody>
          <a:bodyPr/>
          <a:lstStyle/>
          <a:p>
            <a:r>
              <a:rPr lang="en-US" sz="2800">
                <a:latin typeface="Times New Roman" charset="0"/>
              </a:rPr>
              <a:t>Strengthening religious beliefs / </a:t>
            </a:r>
            <a:r>
              <a:rPr lang="ja-JP" altLang="en-US" sz="2800">
                <a:latin typeface="Times New Roman" charset="0"/>
              </a:rPr>
              <a:t>“</a:t>
            </a:r>
            <a:r>
              <a:rPr lang="en-US" sz="2800">
                <a:latin typeface="Times New Roman" charset="0"/>
              </a:rPr>
              <a:t>fatwas</a:t>
            </a:r>
            <a:r>
              <a:rPr lang="ja-JP" altLang="en-US" sz="2800">
                <a:latin typeface="Times New Roman" charset="0"/>
              </a:rPr>
              <a:t>”</a:t>
            </a:r>
            <a:endParaRPr lang="en-US" sz="2800">
              <a:latin typeface="Times New Roman" charset="0"/>
            </a:endParaRPr>
          </a:p>
          <a:p>
            <a:r>
              <a:rPr lang="en-US" sz="2800">
                <a:latin typeface="Times New Roman" charset="0"/>
              </a:rPr>
              <a:t>Legislations for banning smoking in public places</a:t>
            </a:r>
          </a:p>
          <a:p>
            <a:r>
              <a:rPr lang="en-US" sz="2800">
                <a:latin typeface="Times New Roman" charset="0"/>
              </a:rPr>
              <a:t>Banning advertising, especially to youngsters</a:t>
            </a:r>
          </a:p>
          <a:p>
            <a:r>
              <a:rPr lang="en-US" sz="2800">
                <a:latin typeface="Times New Roman" charset="0"/>
              </a:rPr>
              <a:t>Increasing taxation on tobacco products</a:t>
            </a:r>
          </a:p>
          <a:p>
            <a:r>
              <a:rPr lang="en-US" sz="2800">
                <a:latin typeface="Times New Roman" charset="0"/>
              </a:rPr>
              <a:t>Public health education through:</a:t>
            </a:r>
          </a:p>
          <a:p>
            <a:pPr lvl="1"/>
            <a:r>
              <a:rPr lang="en-US">
                <a:latin typeface="Times New Roman" charset="0"/>
              </a:rPr>
              <a:t>Health warning labeling on tobacco products</a:t>
            </a:r>
          </a:p>
          <a:p>
            <a:pPr lvl="1"/>
            <a:r>
              <a:rPr lang="en-US">
                <a:latin typeface="Times New Roman" charset="0"/>
              </a:rPr>
              <a:t>Using mini and mass media</a:t>
            </a:r>
          </a:p>
          <a:p>
            <a:pPr lvl="1"/>
            <a:r>
              <a:rPr lang="en-US">
                <a:latin typeface="Times New Roman" charset="0"/>
              </a:rPr>
              <a:t>Banning smoking in drama </a:t>
            </a:r>
          </a:p>
        </p:txBody>
      </p:sp>
      <p:sp>
        <p:nvSpPr>
          <p:cNvPr id="44036"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40FB557-EE7B-F149-AC90-B5FCBA51638E}" type="datetime3">
              <a:rPr lang="en-US" sz="1400" i="0" u="none"/>
              <a:pPr eaLnBrk="1" hangingPunct="1"/>
              <a:t>11 February 2012</a:t>
            </a:fld>
            <a:endParaRPr lang="en-US" sz="1400" i="0" u="none"/>
          </a:p>
        </p:txBody>
      </p:sp>
      <p:sp>
        <p:nvSpPr>
          <p:cNvPr id="44037"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
        <p:nvSpPr>
          <p:cNvPr id="44038"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B652E46-F530-6D47-BB46-B07DE90AAB49}" type="slidenum">
              <a:rPr lang="ar-sa" sz="1400" i="0" u="none"/>
              <a:pPr eaLnBrk="1" hangingPunct="1"/>
              <a:t>41</a:t>
            </a:fld>
            <a:endParaRPr lang="en-US" sz="1400" i="0" u="none"/>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34938" y="889000"/>
            <a:ext cx="8885237" cy="787400"/>
          </a:xfrm>
        </p:spPr>
        <p:txBody>
          <a:bodyPr/>
          <a:lstStyle/>
          <a:p>
            <a:r>
              <a:rPr lang="en-US">
                <a:latin typeface="Times New Roman" charset="0"/>
              </a:rPr>
              <a:t>Smoking Cessation (Quitting) I</a:t>
            </a:r>
          </a:p>
        </p:txBody>
      </p:sp>
      <p:sp>
        <p:nvSpPr>
          <p:cNvPr id="45059" name="Content Placeholder 2"/>
          <p:cNvSpPr>
            <a:spLocks noGrp="1"/>
          </p:cNvSpPr>
          <p:nvPr>
            <p:ph idx="1"/>
          </p:nvPr>
        </p:nvSpPr>
        <p:spPr>
          <a:xfrm>
            <a:off x="134938" y="1905000"/>
            <a:ext cx="8896350" cy="4346575"/>
          </a:xfrm>
        </p:spPr>
        <p:txBody>
          <a:bodyPr/>
          <a:lstStyle/>
          <a:p>
            <a:pPr>
              <a:buFont typeface="Wingdings" charset="0"/>
              <a:buNone/>
            </a:pPr>
            <a:r>
              <a:rPr lang="en-US">
                <a:latin typeface="Times New Roman" charset="0"/>
              </a:rPr>
              <a:t>	Smoking cessation has immediate and substantial health benefits and dramatically reduces the risk of most smoking-related diseases. One year after quitting, the risk of coronary heart disease decreases (CHD) by 50%. Within 15 years, the relative risk of dying from CHD for an ex-smoker approaches that of a lifetime non-smoker. </a:t>
            </a:r>
            <a:br>
              <a:rPr lang="en-US">
                <a:latin typeface="Times New Roman" charset="0"/>
              </a:rPr>
            </a:br>
            <a:r>
              <a:rPr lang="en-US">
                <a:latin typeface="Times New Roman" charset="0"/>
              </a:rPr>
              <a:t/>
            </a:r>
            <a:br>
              <a:rPr lang="en-US">
                <a:latin typeface="Times New Roman" charset="0"/>
              </a:rPr>
            </a:br>
            <a:r>
              <a:rPr lang="en-US">
                <a:latin typeface="Times New Roman" charset="0"/>
              </a:rPr>
              <a:t/>
            </a:r>
            <a:br>
              <a:rPr lang="en-US">
                <a:latin typeface="Times New Roman" charset="0"/>
              </a:rPr>
            </a:br>
            <a:r>
              <a:rPr lang="en-US">
                <a:latin typeface="Times New Roman" charset="0"/>
              </a:rPr>
              <a:t/>
            </a:r>
            <a:br>
              <a:rPr lang="en-US">
                <a:latin typeface="Times New Roman" charset="0"/>
              </a:rPr>
            </a:br>
            <a:endParaRPr lang="en-US">
              <a:latin typeface="Times New Roman" charset="0"/>
            </a:endParaRPr>
          </a:p>
        </p:txBody>
      </p:sp>
      <p:sp>
        <p:nvSpPr>
          <p:cNvPr id="45060"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F2F48147-4269-EC41-B6C4-971E09AF6093}" type="datetime3">
              <a:rPr lang="en-US" sz="1400" i="0" u="none"/>
              <a:pPr eaLnBrk="1" hangingPunct="1"/>
              <a:t>11 February 2012</a:t>
            </a:fld>
            <a:endParaRPr lang="en-US" sz="1400" i="0" u="none"/>
          </a:p>
        </p:txBody>
      </p:sp>
      <p:sp>
        <p:nvSpPr>
          <p:cNvPr id="45061"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
        <p:nvSpPr>
          <p:cNvPr id="45062"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881F2987-2BDC-C941-B427-C9E0C4A581BB}" type="slidenum">
              <a:rPr lang="ar-sa" sz="1400" i="0" u="none"/>
              <a:pPr eaLnBrk="1" hangingPunct="1"/>
              <a:t>42</a:t>
            </a:fld>
            <a:endParaRPr lang="en-US" sz="1400" i="0" u="none"/>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4938" y="889000"/>
            <a:ext cx="8885237" cy="1016000"/>
          </a:xfrm>
        </p:spPr>
        <p:txBody>
          <a:bodyPr/>
          <a:lstStyle/>
          <a:p>
            <a:r>
              <a:rPr lang="en-US">
                <a:latin typeface="Times New Roman" charset="0"/>
              </a:rPr>
              <a:t>Smoking Cessation (Quitting) II</a:t>
            </a:r>
          </a:p>
        </p:txBody>
      </p:sp>
      <p:sp>
        <p:nvSpPr>
          <p:cNvPr id="46083" name="Content Placeholder 2"/>
          <p:cNvSpPr>
            <a:spLocks noGrp="1"/>
          </p:cNvSpPr>
          <p:nvPr>
            <p:ph idx="1"/>
          </p:nvPr>
        </p:nvSpPr>
        <p:spPr>
          <a:xfrm>
            <a:off x="134938" y="1981200"/>
            <a:ext cx="8896350" cy="4270375"/>
          </a:xfrm>
        </p:spPr>
        <p:txBody>
          <a:bodyPr/>
          <a:lstStyle/>
          <a:p>
            <a:pPr>
              <a:buFont typeface="Wingdings" charset="0"/>
              <a:buNone/>
            </a:pPr>
            <a:r>
              <a:rPr lang="en-US" sz="2800">
                <a:latin typeface="Times New Roman" charset="0"/>
              </a:rPr>
              <a:t>	Moreover, the relative risks of developing lung cancer, chronic obstructive lung diseases and strokes also decrease, but more slowly. Ten to fourteen years after smoking cessation, the risk of mortality from cancer decreases to nearly that of those who have never smoked. Smoking cessation also shows a beneficial effect on pulmonary function, particularly in younger subjects, and the rate of decline among former smokers returns to that of those who have never smoked. </a:t>
            </a:r>
            <a:br>
              <a:rPr lang="en-US" sz="2800">
                <a:latin typeface="Times New Roman" charset="0"/>
              </a:rPr>
            </a:br>
            <a:endParaRPr lang="en-US" sz="2800">
              <a:latin typeface="Times New Roman" charset="0"/>
            </a:endParaRPr>
          </a:p>
        </p:txBody>
      </p:sp>
      <p:sp>
        <p:nvSpPr>
          <p:cNvPr id="46084"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F35752E6-310C-9E49-8022-4487E18CF2F4}" type="datetime3">
              <a:rPr lang="en-US" sz="1400" i="0" u="none"/>
              <a:pPr eaLnBrk="1" hangingPunct="1"/>
              <a:t>11 February 2012</a:t>
            </a:fld>
            <a:endParaRPr lang="en-US" sz="1400" i="0" u="none"/>
          </a:p>
        </p:txBody>
      </p:sp>
      <p:sp>
        <p:nvSpPr>
          <p:cNvPr id="46085"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
        <p:nvSpPr>
          <p:cNvPr id="46086"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A05481D-98C9-1A40-AC14-598EB46A04BD}" type="slidenum">
              <a:rPr lang="ar-sa" sz="1400" i="0" u="none"/>
              <a:pPr eaLnBrk="1" hangingPunct="1"/>
              <a:t>43</a:t>
            </a:fld>
            <a:endParaRPr lang="en-US" sz="1400" i="0" u="none"/>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34938" y="889000"/>
            <a:ext cx="8885237" cy="939800"/>
          </a:xfrm>
        </p:spPr>
        <p:txBody>
          <a:bodyPr/>
          <a:lstStyle/>
          <a:p>
            <a:r>
              <a:rPr lang="en-US">
                <a:latin typeface="Times New Roman" charset="0"/>
              </a:rPr>
              <a:t>Smoking Cessation (Quitting) III</a:t>
            </a:r>
          </a:p>
        </p:txBody>
      </p:sp>
      <p:sp>
        <p:nvSpPr>
          <p:cNvPr id="47107" name="Content Placeholder 2"/>
          <p:cNvSpPr>
            <a:spLocks noGrp="1"/>
          </p:cNvSpPr>
          <p:nvPr>
            <p:ph idx="1"/>
          </p:nvPr>
        </p:nvSpPr>
        <p:spPr>
          <a:xfrm>
            <a:off x="134938" y="1981200"/>
            <a:ext cx="8896350" cy="4270375"/>
          </a:xfrm>
        </p:spPr>
        <p:txBody>
          <a:bodyPr/>
          <a:lstStyle/>
          <a:p>
            <a:pPr>
              <a:buFont typeface="Wingdings" charset="0"/>
              <a:buNone/>
            </a:pPr>
            <a:r>
              <a:rPr lang="en-US" sz="2800">
                <a:latin typeface="Times New Roman" charset="0"/>
              </a:rPr>
              <a:t>	Recent evidence shows that ceasing before the age of 35 is of greater benefit than ceasing at a later time, but there are still substantial benefits, no matter at what age one quits tobacco use. No amount of tobacco use is safe. Abstinence from tobacco products and freedom from exposure to second-hand smoke are necessary for maximizing health and minimizing risk. Effective treatment for tobacco dependence can significantly improve overall public health within only a few years. </a:t>
            </a:r>
            <a:br>
              <a:rPr lang="en-US" sz="2800">
                <a:latin typeface="Times New Roman" charset="0"/>
              </a:rPr>
            </a:br>
            <a:endParaRPr lang="en-US" sz="2800">
              <a:latin typeface="Times New Roman" charset="0"/>
            </a:endParaRPr>
          </a:p>
        </p:txBody>
      </p:sp>
      <p:sp>
        <p:nvSpPr>
          <p:cNvPr id="47108"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BA21DA4-A728-714A-8F3D-F7011C1B5DC9}" type="datetime3">
              <a:rPr lang="en-US" sz="1400" i="0" u="none"/>
              <a:pPr eaLnBrk="1" hangingPunct="1"/>
              <a:t>11 February 2012</a:t>
            </a:fld>
            <a:endParaRPr lang="en-US" sz="1400" i="0" u="none"/>
          </a:p>
        </p:txBody>
      </p:sp>
      <p:sp>
        <p:nvSpPr>
          <p:cNvPr id="47109"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
        <p:nvSpPr>
          <p:cNvPr id="47110"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AC8776E-4B6D-DA4F-A770-003AE18B7C83}" type="slidenum">
              <a:rPr lang="ar-sa" sz="1400" i="0" u="none"/>
              <a:pPr eaLnBrk="1" hangingPunct="1"/>
              <a:t>44</a:t>
            </a:fld>
            <a:endParaRPr lang="en-US" sz="1400" i="0" u="none"/>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4938" y="889000"/>
            <a:ext cx="8885237" cy="711200"/>
          </a:xfrm>
        </p:spPr>
        <p:txBody>
          <a:bodyPr/>
          <a:lstStyle/>
          <a:p>
            <a:pPr eaLnBrk="1" hangingPunct="1"/>
            <a:r>
              <a:rPr lang="en-US" sz="3600">
                <a:latin typeface="Times New Roman" charset="0"/>
              </a:rPr>
              <a:t>Smoking Cessation (Quitting) </a:t>
            </a:r>
            <a:br>
              <a:rPr lang="en-US" sz="3600">
                <a:latin typeface="Times New Roman" charset="0"/>
              </a:rPr>
            </a:br>
            <a:r>
              <a:rPr lang="en-US" sz="3600">
                <a:latin typeface="Times New Roman" charset="0"/>
              </a:rPr>
              <a:t>IV: </a:t>
            </a:r>
            <a:r>
              <a:rPr lang="en-US" sz="3600">
                <a:solidFill>
                  <a:srgbClr val="FF0000"/>
                </a:solidFill>
                <a:latin typeface="Times New Roman" charset="0"/>
              </a:rPr>
              <a:t>Thinking about quitting</a:t>
            </a:r>
          </a:p>
        </p:txBody>
      </p:sp>
      <p:sp>
        <p:nvSpPr>
          <p:cNvPr id="48131" name="Rectangle 3"/>
          <p:cNvSpPr>
            <a:spLocks noGrp="1" noChangeArrowheads="1"/>
          </p:cNvSpPr>
          <p:nvPr>
            <p:ph type="body" idx="1"/>
          </p:nvPr>
        </p:nvSpPr>
        <p:spPr>
          <a:xfrm>
            <a:off x="457200" y="2057400"/>
            <a:ext cx="8574088" cy="4194175"/>
          </a:xfrm>
        </p:spPr>
        <p:txBody>
          <a:bodyPr/>
          <a:lstStyle/>
          <a:p>
            <a:pPr eaLnBrk="1" hangingPunct="1">
              <a:lnSpc>
                <a:spcPct val="90000"/>
              </a:lnSpc>
            </a:pPr>
            <a:r>
              <a:rPr lang="en-US" sz="2800">
                <a:latin typeface="Times New Roman" charset="0"/>
              </a:rPr>
              <a:t>Picking a quit date</a:t>
            </a:r>
          </a:p>
          <a:p>
            <a:pPr eaLnBrk="1" hangingPunct="1">
              <a:lnSpc>
                <a:spcPct val="90000"/>
              </a:lnSpc>
            </a:pPr>
            <a:r>
              <a:rPr lang="en-US" sz="2800">
                <a:latin typeface="Times New Roman" charset="0"/>
              </a:rPr>
              <a:t>Keeping a record of why, when, where and with whom you smoke</a:t>
            </a:r>
          </a:p>
          <a:p>
            <a:pPr eaLnBrk="1" hangingPunct="1">
              <a:lnSpc>
                <a:spcPct val="90000"/>
              </a:lnSpc>
            </a:pPr>
            <a:r>
              <a:rPr lang="en-US" sz="2800">
                <a:latin typeface="Times New Roman" charset="0"/>
              </a:rPr>
              <a:t>Getting support and encouragement from your family, friends, and health providers.</a:t>
            </a:r>
          </a:p>
          <a:p>
            <a:pPr eaLnBrk="1" hangingPunct="1">
              <a:lnSpc>
                <a:spcPct val="90000"/>
              </a:lnSpc>
            </a:pPr>
            <a:r>
              <a:rPr lang="en-US" sz="2800">
                <a:latin typeface="Times New Roman" charset="0"/>
              </a:rPr>
              <a:t>Joining a quit group</a:t>
            </a:r>
          </a:p>
          <a:p>
            <a:pPr eaLnBrk="1" hangingPunct="1">
              <a:lnSpc>
                <a:spcPct val="90000"/>
              </a:lnSpc>
            </a:pPr>
            <a:r>
              <a:rPr lang="en-US" sz="2800">
                <a:latin typeface="Times New Roman" charset="0"/>
              </a:rPr>
              <a:t>Getting individual counseling </a:t>
            </a:r>
          </a:p>
          <a:p>
            <a:pPr eaLnBrk="1" hangingPunct="1">
              <a:lnSpc>
                <a:spcPct val="90000"/>
              </a:lnSpc>
            </a:pPr>
            <a:r>
              <a:rPr lang="en-US" sz="2800">
                <a:latin typeface="Times New Roman" charset="0"/>
              </a:rPr>
              <a:t>Quitting Clinics available at: KSU; MoH-TCP; Naqa’ (Charitable Society for Tobacco Control), others</a:t>
            </a:r>
          </a:p>
          <a:p>
            <a:pPr eaLnBrk="1" hangingPunct="1">
              <a:lnSpc>
                <a:spcPct val="90000"/>
              </a:lnSpc>
            </a:pPr>
            <a:endParaRPr lang="en-US">
              <a:latin typeface="Times New Roman" charset="0"/>
            </a:endParaRPr>
          </a:p>
        </p:txBody>
      </p:sp>
      <p:sp>
        <p:nvSpPr>
          <p:cNvPr id="48132"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4B8F7EA6-18EA-E748-BE74-380553DE51E3}" type="datetime3">
              <a:rPr lang="en-US" sz="1400" i="0" u="none"/>
              <a:pPr eaLnBrk="1" hangingPunct="1"/>
              <a:t>11 February 2012</a:t>
            </a:fld>
            <a:endParaRPr lang="en-US" sz="1400" i="0" u="none"/>
          </a:p>
        </p:txBody>
      </p:sp>
      <p:sp>
        <p:nvSpPr>
          <p:cNvPr id="48133"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8E2B0C6A-BE06-394F-A0DB-AF526A193458}" type="slidenum">
              <a:rPr lang="ar-sa" sz="1400" i="0" u="none"/>
              <a:pPr eaLnBrk="1" hangingPunct="1"/>
              <a:t>45</a:t>
            </a:fld>
            <a:endParaRPr lang="en-US" sz="1400" i="0" u="none"/>
          </a:p>
        </p:txBody>
      </p:sp>
      <p:sp>
        <p:nvSpPr>
          <p:cNvPr id="48134"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4938" y="889000"/>
            <a:ext cx="8885237" cy="558800"/>
          </a:xfrm>
        </p:spPr>
        <p:txBody>
          <a:bodyPr/>
          <a:lstStyle/>
          <a:p>
            <a:pPr eaLnBrk="1" hangingPunct="1"/>
            <a:r>
              <a:rPr lang="en-US" sz="3600">
                <a:latin typeface="Times New Roman" charset="0"/>
              </a:rPr>
              <a:t>Smoking Cessation (Quitting) </a:t>
            </a:r>
            <a:br>
              <a:rPr lang="en-US" sz="3600">
                <a:latin typeface="Times New Roman" charset="0"/>
              </a:rPr>
            </a:br>
            <a:r>
              <a:rPr lang="en-US" sz="3600">
                <a:latin typeface="Times New Roman" charset="0"/>
              </a:rPr>
              <a:t>V: </a:t>
            </a:r>
            <a:r>
              <a:rPr lang="en-US" sz="3600">
                <a:solidFill>
                  <a:srgbClr val="FF0000"/>
                </a:solidFill>
                <a:latin typeface="Times New Roman" charset="0"/>
              </a:rPr>
              <a:t>The Quitting Plan</a:t>
            </a:r>
          </a:p>
        </p:txBody>
      </p:sp>
      <p:sp>
        <p:nvSpPr>
          <p:cNvPr id="49155" name="Rectangle 3"/>
          <p:cNvSpPr>
            <a:spLocks noGrp="1" noChangeArrowheads="1"/>
          </p:cNvSpPr>
          <p:nvPr>
            <p:ph type="body" idx="1"/>
          </p:nvPr>
        </p:nvSpPr>
        <p:spPr>
          <a:xfrm>
            <a:off x="762000" y="1981200"/>
            <a:ext cx="8153400" cy="3886200"/>
          </a:xfrm>
        </p:spPr>
        <p:txBody>
          <a:bodyPr/>
          <a:lstStyle/>
          <a:p>
            <a:pPr eaLnBrk="1" hangingPunct="1">
              <a:lnSpc>
                <a:spcPct val="90000"/>
              </a:lnSpc>
            </a:pPr>
            <a:r>
              <a:rPr lang="en-US" sz="2800">
                <a:latin typeface="Times New Roman" charset="0"/>
              </a:rPr>
              <a:t>Treating oneself well</a:t>
            </a:r>
          </a:p>
          <a:p>
            <a:pPr eaLnBrk="1" hangingPunct="1">
              <a:lnSpc>
                <a:spcPct val="90000"/>
              </a:lnSpc>
            </a:pPr>
            <a:r>
              <a:rPr lang="en-US" sz="2800">
                <a:latin typeface="Times New Roman" charset="0"/>
              </a:rPr>
              <a:t>Drinking lots of water</a:t>
            </a:r>
          </a:p>
          <a:p>
            <a:pPr eaLnBrk="1" hangingPunct="1">
              <a:lnSpc>
                <a:spcPct val="90000"/>
              </a:lnSpc>
            </a:pPr>
            <a:r>
              <a:rPr lang="en-US" sz="2800">
                <a:latin typeface="Times New Roman" charset="0"/>
              </a:rPr>
              <a:t>Changing routines</a:t>
            </a:r>
          </a:p>
          <a:p>
            <a:pPr eaLnBrk="1" hangingPunct="1">
              <a:lnSpc>
                <a:spcPct val="90000"/>
              </a:lnSpc>
            </a:pPr>
            <a:r>
              <a:rPr lang="en-US" sz="2800">
                <a:latin typeface="Times New Roman" charset="0"/>
              </a:rPr>
              <a:t>Reducing stress</a:t>
            </a:r>
          </a:p>
          <a:p>
            <a:pPr eaLnBrk="1" hangingPunct="1">
              <a:lnSpc>
                <a:spcPct val="90000"/>
              </a:lnSpc>
            </a:pPr>
            <a:r>
              <a:rPr lang="en-US" sz="2800">
                <a:latin typeface="Times New Roman" charset="0"/>
              </a:rPr>
              <a:t>Deep breathing</a:t>
            </a:r>
          </a:p>
          <a:p>
            <a:pPr eaLnBrk="1" hangingPunct="1">
              <a:lnSpc>
                <a:spcPct val="90000"/>
              </a:lnSpc>
            </a:pPr>
            <a:r>
              <a:rPr lang="en-US" sz="2800">
                <a:latin typeface="Times New Roman" charset="0"/>
              </a:rPr>
              <a:t>Regular exercise</a:t>
            </a:r>
          </a:p>
          <a:p>
            <a:pPr eaLnBrk="1" hangingPunct="1">
              <a:lnSpc>
                <a:spcPct val="90000"/>
              </a:lnSpc>
            </a:pPr>
            <a:r>
              <a:rPr lang="en-US" sz="2800">
                <a:latin typeface="Times New Roman" charset="0"/>
              </a:rPr>
              <a:t>Doing something enjoyable every day</a:t>
            </a:r>
          </a:p>
          <a:p>
            <a:pPr eaLnBrk="1" hangingPunct="1">
              <a:lnSpc>
                <a:spcPct val="90000"/>
              </a:lnSpc>
            </a:pPr>
            <a:r>
              <a:rPr lang="en-US" sz="2800">
                <a:latin typeface="Times New Roman" charset="0"/>
              </a:rPr>
              <a:t>Increasing non-smoking social support</a:t>
            </a:r>
          </a:p>
          <a:p>
            <a:pPr algn="ctr" eaLnBrk="1" hangingPunct="1">
              <a:lnSpc>
                <a:spcPct val="90000"/>
              </a:lnSpc>
            </a:pPr>
            <a:endParaRPr lang="en-US" sz="2800">
              <a:latin typeface="Times New Roman" charset="0"/>
            </a:endParaRPr>
          </a:p>
          <a:p>
            <a:pPr eaLnBrk="1" hangingPunct="1">
              <a:lnSpc>
                <a:spcPct val="90000"/>
              </a:lnSpc>
            </a:pPr>
            <a:endParaRPr lang="en-US" sz="2800">
              <a:latin typeface="Times New Roman" charset="0"/>
            </a:endParaRPr>
          </a:p>
        </p:txBody>
      </p:sp>
      <p:sp>
        <p:nvSpPr>
          <p:cNvPr id="49156"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3B6D17F9-25C8-D845-8BEF-2A73F5076D35}" type="datetime3">
              <a:rPr lang="en-US" sz="1400" i="0" u="none"/>
              <a:pPr eaLnBrk="1" hangingPunct="1"/>
              <a:t>11 February 2012</a:t>
            </a:fld>
            <a:endParaRPr lang="en-US" sz="1400" i="0" u="none"/>
          </a:p>
        </p:txBody>
      </p:sp>
      <p:sp>
        <p:nvSpPr>
          <p:cNvPr id="49157"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36603A14-6533-7B4F-ACB4-DFD7F524CDE6}" type="slidenum">
              <a:rPr lang="ar-sa" sz="1400" i="0" u="none"/>
              <a:pPr eaLnBrk="1" hangingPunct="1"/>
              <a:t>46</a:t>
            </a:fld>
            <a:endParaRPr lang="en-US" sz="1400" i="0" u="none"/>
          </a:p>
        </p:txBody>
      </p:sp>
      <p:sp>
        <p:nvSpPr>
          <p:cNvPr id="49158"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971800" y="1066800"/>
            <a:ext cx="5638800" cy="2209800"/>
          </a:xfrm>
        </p:spPr>
        <p:txBody>
          <a:bodyPr/>
          <a:lstStyle/>
          <a:p>
            <a:r>
              <a:rPr lang="en-US" sz="2600">
                <a:solidFill>
                  <a:srgbClr val="FF0000"/>
                </a:solidFill>
                <a:latin typeface="Times New Roman" charset="0"/>
              </a:rPr>
              <a:t>KSA Tobacco Control Program Website:</a:t>
            </a:r>
            <a:br>
              <a:rPr lang="en-US" sz="2600">
                <a:solidFill>
                  <a:srgbClr val="FF0000"/>
                </a:solidFill>
                <a:latin typeface="Times New Roman" charset="0"/>
              </a:rPr>
            </a:br>
            <a:r>
              <a:rPr lang="en-US" sz="2400">
                <a:latin typeface="Times New Roman" charset="0"/>
              </a:rPr>
              <a:t>http://www.sa-tcp.com/newsite/</a:t>
            </a:r>
          </a:p>
        </p:txBody>
      </p:sp>
      <p:sp>
        <p:nvSpPr>
          <p:cNvPr id="50179"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C0C34F8-C8AA-1843-ADDC-150949D0FFDD}" type="datetime3">
              <a:rPr lang="en-US" sz="1400" i="0" u="none"/>
              <a:pPr eaLnBrk="1" hangingPunct="1"/>
              <a:t>11 February 2012</a:t>
            </a:fld>
            <a:endParaRPr lang="en-US" sz="1400" i="0" u="none"/>
          </a:p>
        </p:txBody>
      </p:sp>
      <p:sp>
        <p:nvSpPr>
          <p:cNvPr id="50180"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
        <p:nvSpPr>
          <p:cNvPr id="50181"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33D8DA2D-4174-BA47-AC30-0B47753B9556}" type="slidenum">
              <a:rPr lang="ar-sa" sz="1400" i="0" u="none"/>
              <a:pPr eaLnBrk="1" hangingPunct="1"/>
              <a:t>47</a:t>
            </a:fld>
            <a:endParaRPr lang="en-US" sz="1400" i="0" u="none"/>
          </a:p>
        </p:txBody>
      </p:sp>
      <p:pic>
        <p:nvPicPr>
          <p:cNvPr id="50182" name="Content Placeholder 6" descr="http://www.sa-tcp.com/newsite/images/WEB_Kingdom_of_Saudi_Arabiaa4_03.gif"/>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2743200"/>
            <a:ext cx="7772400" cy="2819400"/>
          </a:xfr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34938" y="762000"/>
            <a:ext cx="8885237" cy="685800"/>
          </a:xfrm>
        </p:spPr>
        <p:txBody>
          <a:bodyPr/>
          <a:lstStyle/>
          <a:p>
            <a:r>
              <a:rPr lang="en-US">
                <a:latin typeface="Times New Roman" charset="0"/>
              </a:rPr>
              <a:t>References</a:t>
            </a:r>
          </a:p>
        </p:txBody>
      </p:sp>
      <p:sp>
        <p:nvSpPr>
          <p:cNvPr id="51203" name="Content Placeholder 2"/>
          <p:cNvSpPr>
            <a:spLocks noGrp="1"/>
          </p:cNvSpPr>
          <p:nvPr>
            <p:ph idx="1"/>
          </p:nvPr>
        </p:nvSpPr>
        <p:spPr>
          <a:xfrm>
            <a:off x="134938" y="1524000"/>
            <a:ext cx="8896350" cy="4727575"/>
          </a:xfrm>
        </p:spPr>
        <p:txBody>
          <a:bodyPr/>
          <a:lstStyle/>
          <a:p>
            <a:r>
              <a:rPr lang="en-US" sz="2600">
                <a:latin typeface="Times New Roman" charset="0"/>
              </a:rPr>
              <a:t>World Health Organization (WHO): </a:t>
            </a:r>
            <a:r>
              <a:rPr lang="en-US" sz="2600">
                <a:latin typeface="Times New Roman" charset="0"/>
                <a:hlinkClick r:id="rId3"/>
              </a:rPr>
              <a:t>www.who.int/tfi</a:t>
            </a:r>
            <a:endParaRPr lang="en-US" sz="2600">
              <a:latin typeface="Times New Roman" charset="0"/>
            </a:endParaRPr>
          </a:p>
          <a:p>
            <a:r>
              <a:rPr lang="en-US" sz="2600">
                <a:latin typeface="Times New Roman" charset="0"/>
              </a:rPr>
              <a:t>Centers for Disease Control and Prevention: </a:t>
            </a:r>
            <a:r>
              <a:rPr lang="en-US" sz="2600">
                <a:latin typeface="Times New Roman" charset="0"/>
                <a:hlinkClick r:id="rId4"/>
              </a:rPr>
              <a:t>www.cdc.gov/</a:t>
            </a:r>
            <a:endParaRPr lang="en-US" sz="2600">
              <a:latin typeface="Times New Roman" charset="0"/>
            </a:endParaRPr>
          </a:p>
          <a:p>
            <a:r>
              <a:rPr lang="en-US" sz="2600">
                <a:latin typeface="Times New Roman" charset="0"/>
              </a:rPr>
              <a:t>Tobacco Control Journal. </a:t>
            </a:r>
            <a:r>
              <a:rPr lang="en-US" sz="2600">
                <a:latin typeface="Times New Roman" charset="0"/>
                <a:hlinkClick r:id="rId5"/>
              </a:rPr>
              <a:t>www.tobaccocontrol.com</a:t>
            </a:r>
            <a:endParaRPr lang="en-US" sz="2600">
              <a:latin typeface="Times New Roman" charset="0"/>
            </a:endParaRPr>
          </a:p>
          <a:p>
            <a:r>
              <a:rPr lang="en-US" sz="2600">
                <a:latin typeface="Times New Roman" charset="0"/>
              </a:rPr>
              <a:t>WHO-MPOWER: </a:t>
            </a:r>
            <a:r>
              <a:rPr lang="en-US" sz="2600">
                <a:latin typeface="Times New Roman" charset="0"/>
                <a:hlinkClick r:id="rId6"/>
              </a:rPr>
              <a:t>http://www.who.int/tobacco/mpower/2008/en/index.html</a:t>
            </a:r>
            <a:endParaRPr lang="en-US" sz="2600">
              <a:latin typeface="Times New Roman" charset="0"/>
            </a:endParaRPr>
          </a:p>
          <a:p>
            <a:r>
              <a:rPr lang="en-US" sz="2600">
                <a:latin typeface="Times New Roman" charset="0"/>
              </a:rPr>
              <a:t>Machen MB. Tobacco. City of Berkeley Tobacco Prevention Program , USA</a:t>
            </a:r>
          </a:p>
          <a:p>
            <a:pPr eaLnBrk="1" hangingPunct="1"/>
            <a:r>
              <a:rPr lang="en-US" sz="2600">
                <a:latin typeface="Times New Roman" charset="0"/>
              </a:rPr>
              <a:t>Ling P, Glantz SA. Why and how the tobacco industry sells cigarettes to young adults. University of California San Francisco, USA</a:t>
            </a:r>
          </a:p>
        </p:txBody>
      </p:sp>
      <p:sp>
        <p:nvSpPr>
          <p:cNvPr id="51204" name="Date Placeholder 4"/>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4B8E9E0B-4266-CA47-87E5-EF51E6B08DC9}" type="datetime3">
              <a:rPr lang="en-US" sz="1400" i="0" u="none"/>
              <a:pPr eaLnBrk="1" hangingPunct="1"/>
              <a:t>11 February 2012</a:t>
            </a:fld>
            <a:endParaRPr lang="en-US" sz="1400" i="0" u="none"/>
          </a:p>
        </p:txBody>
      </p:sp>
      <p:sp>
        <p:nvSpPr>
          <p:cNvPr id="51205"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191D5CF6-9339-D848-BAE5-28AFB016C7B7}" type="slidenum">
              <a:rPr lang="ar-sa" sz="1400" i="0" u="none"/>
              <a:pPr eaLnBrk="1" hangingPunct="1"/>
              <a:t>48</a:t>
            </a:fld>
            <a:endParaRPr lang="en-US" sz="1400" i="0" u="none"/>
          </a:p>
        </p:txBody>
      </p:sp>
      <p:sp>
        <p:nvSpPr>
          <p:cNvPr id="51206" name="Footer Placeholder 6"/>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4938" y="889000"/>
            <a:ext cx="8885237" cy="863600"/>
          </a:xfrm>
        </p:spPr>
        <p:txBody>
          <a:bodyPr/>
          <a:lstStyle/>
          <a:p>
            <a:r>
              <a:rPr lang="en-US">
                <a:latin typeface="Times New Roman" charset="0"/>
              </a:rPr>
              <a:t>Magnitude of the problem (II)</a:t>
            </a:r>
          </a:p>
        </p:txBody>
      </p:sp>
      <p:sp>
        <p:nvSpPr>
          <p:cNvPr id="8195" name="Content Placeholder 2"/>
          <p:cNvSpPr>
            <a:spLocks noGrp="1"/>
          </p:cNvSpPr>
          <p:nvPr>
            <p:ph idx="1"/>
          </p:nvPr>
        </p:nvSpPr>
        <p:spPr>
          <a:xfrm>
            <a:off x="134938" y="1905000"/>
            <a:ext cx="8896350" cy="4346575"/>
          </a:xfrm>
        </p:spPr>
        <p:txBody>
          <a:bodyPr/>
          <a:lstStyle/>
          <a:p>
            <a:pPr>
              <a:buFont typeface="Wingdings" charset="0"/>
              <a:buNone/>
            </a:pPr>
            <a:r>
              <a:rPr lang="en-US" sz="2800">
                <a:latin typeface="Times New Roman" charset="0"/>
              </a:rPr>
              <a:t>	Current trends show that by the year 2020/2030, tobacco is likely to be the world</a:t>
            </a:r>
            <a:r>
              <a:rPr lang="ja-JP" altLang="en-US" sz="2800">
                <a:latin typeface="Times New Roman" charset="0"/>
              </a:rPr>
              <a:t>’</a:t>
            </a:r>
            <a:r>
              <a:rPr lang="en-US" sz="2800">
                <a:latin typeface="Times New Roman" charset="0"/>
              </a:rPr>
              <a:t>s leading cause of death and disability, killing more than 10 million people annually (70% of these deaths occurring in developing countries) and claiming more lives than HIV, tuberculosis, maternal mortality, motor vehicle accidents, suicide, and homicide combined. According to WHO estimates, there are approximately 1.1 billion smokers in the world - about one-third of the global population aged I5 years and over.   </a:t>
            </a:r>
          </a:p>
          <a:p>
            <a:endParaRPr lang="en-US">
              <a:latin typeface="Times New Roman" charset="0"/>
            </a:endParaRPr>
          </a:p>
        </p:txBody>
      </p:sp>
      <p:sp>
        <p:nvSpPr>
          <p:cNvPr id="8196"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8180AE8-EB28-B14C-A72F-2D3D3C6B5D62}" type="datetime3">
              <a:rPr lang="en-US" sz="1400" i="0" u="none"/>
              <a:pPr eaLnBrk="1" hangingPunct="1"/>
              <a:t>11 February 2012</a:t>
            </a:fld>
            <a:endParaRPr lang="en-US" sz="1400" i="0" u="none"/>
          </a:p>
        </p:txBody>
      </p:sp>
      <p:sp>
        <p:nvSpPr>
          <p:cNvPr id="8197"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E66E450D-E2B1-E64B-A572-9FC0C5318AB6}" type="slidenum">
              <a:rPr lang="ar-sa" sz="1400" i="0" u="none"/>
              <a:pPr eaLnBrk="1" hangingPunct="1"/>
              <a:t>5</a:t>
            </a:fld>
            <a:endParaRPr lang="en-US" sz="1400" i="0" u="none"/>
          </a:p>
        </p:txBody>
      </p:sp>
      <p:sp>
        <p:nvSpPr>
          <p:cNvPr id="8198" name="Footer Placeholder 5"/>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4938" y="889000"/>
            <a:ext cx="8885237" cy="482600"/>
          </a:xfrm>
        </p:spPr>
        <p:txBody>
          <a:bodyPr/>
          <a:lstStyle/>
          <a:p>
            <a:r>
              <a:rPr lang="en-US" sz="2800">
                <a:latin typeface="Times New Roman" charset="0"/>
              </a:rPr>
              <a:t>Smoking in KSA: </a:t>
            </a:r>
            <a:br>
              <a:rPr lang="en-US" sz="2800">
                <a:latin typeface="Times New Roman" charset="0"/>
              </a:rPr>
            </a:br>
            <a:r>
              <a:rPr lang="en-US" sz="2800">
                <a:latin typeface="Times New Roman" charset="0"/>
              </a:rPr>
              <a:t>Global Health Professions Student Survey (GHPSS)</a:t>
            </a:r>
          </a:p>
        </p:txBody>
      </p:sp>
      <p:sp>
        <p:nvSpPr>
          <p:cNvPr id="9219" name="Content Placeholder 2"/>
          <p:cNvSpPr>
            <a:spLocks noGrp="1"/>
          </p:cNvSpPr>
          <p:nvPr>
            <p:ph idx="1"/>
          </p:nvPr>
        </p:nvSpPr>
        <p:spPr>
          <a:xfrm>
            <a:off x="134938" y="1981200"/>
            <a:ext cx="8896350" cy="4270375"/>
          </a:xfrm>
        </p:spPr>
        <p:txBody>
          <a:bodyPr/>
          <a:lstStyle/>
          <a:p>
            <a:r>
              <a:rPr lang="en-US" sz="3000">
                <a:latin typeface="Times New Roman" charset="0"/>
              </a:rPr>
              <a:t>The KSA medical students WHO-GHPSS was a school-based survey of 3rd year medical students attending the 13 medical schools conducted in 2006. Student response rate was 62.6 %, n = 481 students</a:t>
            </a:r>
          </a:p>
          <a:p>
            <a:r>
              <a:rPr lang="en-US" sz="3000">
                <a:latin typeface="Times New Roman" charset="0"/>
              </a:rPr>
              <a:t>Results: 11.6% currently smoke cigarettes (Males = 13.1%, Females = 9.6%); 12.8% currently use any form of tobacco other than cigarettes (Males = 13.9%, Females = 11.3%)</a:t>
            </a:r>
          </a:p>
        </p:txBody>
      </p:sp>
      <p:sp>
        <p:nvSpPr>
          <p:cNvPr id="9220"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21F203E6-278C-2A44-9B97-F49AD0F4BA89}" type="datetime3">
              <a:rPr lang="en-US" sz="1400" i="0" u="none"/>
              <a:pPr eaLnBrk="1" hangingPunct="1"/>
              <a:t>11 February 2012</a:t>
            </a:fld>
            <a:endParaRPr lang="en-US" sz="1400" i="0" u="none"/>
          </a:p>
        </p:txBody>
      </p:sp>
      <p:sp>
        <p:nvSpPr>
          <p:cNvPr id="9221"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
        <p:nvSpPr>
          <p:cNvPr id="9222"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70F253F9-C87E-3140-9CDB-B59ED9885DA5}" type="slidenum">
              <a:rPr lang="ar-sa" sz="1400" i="0" u="none"/>
              <a:pPr eaLnBrk="1" hangingPunct="1"/>
              <a:t>6</a:t>
            </a:fld>
            <a:endParaRPr lang="en-US" sz="1400" i="0" u="none"/>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4938" y="889000"/>
            <a:ext cx="8885237" cy="787400"/>
          </a:xfrm>
        </p:spPr>
        <p:txBody>
          <a:bodyPr/>
          <a:lstStyle/>
          <a:p>
            <a:r>
              <a:rPr lang="en-US" sz="2800">
                <a:latin typeface="Times New Roman" charset="0"/>
              </a:rPr>
              <a:t>Smoking in KSA: </a:t>
            </a:r>
            <a:br>
              <a:rPr lang="en-US" sz="2800">
                <a:latin typeface="Times New Roman" charset="0"/>
              </a:rPr>
            </a:br>
            <a:r>
              <a:rPr lang="en-US" sz="2800">
                <a:latin typeface="Times New Roman" charset="0"/>
              </a:rPr>
              <a:t>Global Youth Tobacco Survey (GYTS)</a:t>
            </a:r>
          </a:p>
        </p:txBody>
      </p:sp>
      <p:sp>
        <p:nvSpPr>
          <p:cNvPr id="10243" name="Content Placeholder 2"/>
          <p:cNvSpPr>
            <a:spLocks noGrp="1"/>
          </p:cNvSpPr>
          <p:nvPr>
            <p:ph idx="1"/>
          </p:nvPr>
        </p:nvSpPr>
        <p:spPr>
          <a:xfrm>
            <a:off x="134938" y="2133600"/>
            <a:ext cx="8896350" cy="4117975"/>
          </a:xfrm>
        </p:spPr>
        <p:txBody>
          <a:bodyPr/>
          <a:lstStyle/>
          <a:p>
            <a:r>
              <a:rPr lang="en-US" sz="2800">
                <a:latin typeface="Times New Roman" charset="0"/>
              </a:rPr>
              <a:t>The KSA school-based WHO-GYTS was conducted in 2010. A two-stage cluster sample design was used to produce representative data. Student response rate was 83.4 % (n = 1,797 school children aged 13-15)</a:t>
            </a:r>
          </a:p>
          <a:p>
            <a:r>
              <a:rPr lang="en-US" sz="2800">
                <a:latin typeface="Times New Roman" charset="0"/>
              </a:rPr>
              <a:t>Results: 14.9 % currently use any tobacco product (boys = 21.2 %, girls = 9.1%) ; 8.9 % currently smoke cigarettes (boys = 13.0 %, girls = 5.0%); 9.5 % currently smoke shisha (boys = 13.3 %, girls = 6.1%) 	</a:t>
            </a:r>
          </a:p>
          <a:p>
            <a:r>
              <a:rPr lang="en-US" sz="2400">
                <a:latin typeface="Times New Roman" charset="0"/>
              </a:rPr>
              <a:t> 	</a:t>
            </a:r>
          </a:p>
          <a:p>
            <a:endParaRPr lang="en-US">
              <a:latin typeface="Times New Roman" charset="0"/>
            </a:endParaRPr>
          </a:p>
        </p:txBody>
      </p:sp>
      <p:sp>
        <p:nvSpPr>
          <p:cNvPr id="10244" name="Date Placeholder 3"/>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BBA05AF7-F45D-9344-86E4-0E6053E74EE0}" type="datetime3">
              <a:rPr lang="en-US" sz="1400" i="0" u="none"/>
              <a:pPr eaLnBrk="1" hangingPunct="1"/>
              <a:t>11 February 2012</a:t>
            </a:fld>
            <a:endParaRPr lang="en-US" sz="1400" i="0" u="none"/>
          </a:p>
        </p:txBody>
      </p:sp>
      <p:sp>
        <p:nvSpPr>
          <p:cNvPr id="10245" name="Footer Placeholder 4"/>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
        <p:nvSpPr>
          <p:cNvPr id="10246"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DE9CFA64-4BA6-A04A-94B6-4A7F854A44E4}" type="slidenum">
              <a:rPr lang="ar-sa" sz="1400" i="0" u="none"/>
              <a:pPr eaLnBrk="1" hangingPunct="1"/>
              <a:t>7</a:t>
            </a:fld>
            <a:endParaRPr lang="en-US" sz="1400" i="0" u="none"/>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sz="quarter"/>
          </p:nvPr>
        </p:nvSpPr>
        <p:spPr>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solidFill>
                  <a:srgbClr val="FFFF00"/>
                </a:solidFill>
                <a:latin typeface="Times New Roman" charset="0"/>
              </a:rPr>
              <a:t>What is in tobacco ?</a:t>
            </a:r>
          </a:p>
        </p:txBody>
      </p:sp>
      <p:sp>
        <p:nvSpPr>
          <p:cNvPr id="11267" name="Subtitle 2"/>
          <p:cNvSpPr>
            <a:spLocks noGrp="1"/>
          </p:cNvSpPr>
          <p:nvPr>
            <p:ph type="subTitle" sz="quarter" idx="1"/>
          </p:nvPr>
        </p:nvSpPr>
        <p:spPr>
          <a:xfrm>
            <a:off x="1371600" y="5029200"/>
            <a:ext cx="6400800" cy="990600"/>
          </a:xfrm>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buFont typeface="Wingdings" charset="0"/>
              <a:buNone/>
            </a:pPr>
            <a:endParaRPr lang="en-US" sz="24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85800"/>
            <a:ext cx="8885238" cy="914400"/>
          </a:xfrm>
        </p:spPr>
        <p:txBody>
          <a:bodyPr/>
          <a:lstStyle/>
          <a:p>
            <a:pPr eaLnBrk="1" hangingPunct="1"/>
            <a:r>
              <a:rPr lang="en-US">
                <a:latin typeface="Times New Roman" charset="0"/>
              </a:rPr>
              <a:t>Tobacco Myths</a:t>
            </a:r>
          </a:p>
        </p:txBody>
      </p:sp>
      <p:sp>
        <p:nvSpPr>
          <p:cNvPr id="25603" name="Rectangle 3"/>
          <p:cNvSpPr>
            <a:spLocks noGrp="1" noChangeArrowheads="1"/>
          </p:cNvSpPr>
          <p:nvPr>
            <p:ph type="body" idx="1"/>
          </p:nvPr>
        </p:nvSpPr>
        <p:spPr>
          <a:xfrm>
            <a:off x="457200" y="1752600"/>
            <a:ext cx="8439150" cy="2819400"/>
          </a:xfrm>
        </p:spPr>
        <p:txBody>
          <a:bodyPr/>
          <a:lstStyle/>
          <a:p>
            <a:pPr eaLnBrk="1" hangingPunct="1">
              <a:lnSpc>
                <a:spcPct val="90000"/>
              </a:lnSpc>
              <a:spcBef>
                <a:spcPct val="25000"/>
              </a:spcBef>
            </a:pPr>
            <a:r>
              <a:rPr lang="en-US">
                <a:latin typeface="Times New Roman" charset="0"/>
              </a:rPr>
              <a:t>Myth: water-pipes and cigars are safe	</a:t>
            </a:r>
          </a:p>
          <a:p>
            <a:pPr eaLnBrk="1" hangingPunct="1">
              <a:lnSpc>
                <a:spcPct val="90000"/>
              </a:lnSpc>
              <a:spcBef>
                <a:spcPct val="25000"/>
              </a:spcBef>
            </a:pPr>
            <a:r>
              <a:rPr lang="en-US">
                <a:latin typeface="Times New Roman" charset="0"/>
              </a:rPr>
              <a:t>Myth: It</a:t>
            </a:r>
            <a:r>
              <a:rPr lang="ja-JP" altLang="en-US">
                <a:latin typeface="Times New Roman" charset="0"/>
              </a:rPr>
              <a:t>’</a:t>
            </a:r>
            <a:r>
              <a:rPr lang="en-US">
                <a:latin typeface="Times New Roman" charset="0"/>
              </a:rPr>
              <a:t>s OK to smoke as long as it</a:t>
            </a:r>
            <a:r>
              <a:rPr lang="ja-JP" altLang="en-US">
                <a:latin typeface="Times New Roman" charset="0"/>
              </a:rPr>
              <a:t>’</a:t>
            </a:r>
            <a:r>
              <a:rPr lang="en-US">
                <a:latin typeface="Times New Roman" charset="0"/>
              </a:rPr>
              <a:t>s a </a:t>
            </a:r>
            <a:r>
              <a:rPr lang="ja-JP" altLang="en-US">
                <a:latin typeface="Times New Roman" charset="0"/>
              </a:rPr>
              <a:t>“</a:t>
            </a:r>
            <a:r>
              <a:rPr lang="en-US">
                <a:latin typeface="Times New Roman" charset="0"/>
              </a:rPr>
              <a:t>natural</a:t>
            </a:r>
            <a:r>
              <a:rPr lang="ja-JP" altLang="en-US">
                <a:latin typeface="Times New Roman" charset="0"/>
              </a:rPr>
              <a:t>”</a:t>
            </a:r>
            <a:r>
              <a:rPr lang="en-US">
                <a:latin typeface="Times New Roman" charset="0"/>
              </a:rPr>
              <a:t> cigarette</a:t>
            </a:r>
          </a:p>
          <a:p>
            <a:pPr eaLnBrk="1" hangingPunct="1">
              <a:lnSpc>
                <a:spcPct val="90000"/>
              </a:lnSpc>
              <a:spcBef>
                <a:spcPct val="25000"/>
              </a:spcBef>
            </a:pPr>
            <a:r>
              <a:rPr lang="en-US">
                <a:latin typeface="Times New Roman" charset="0"/>
              </a:rPr>
              <a:t>Myth: It</a:t>
            </a:r>
            <a:r>
              <a:rPr lang="ja-JP" altLang="en-US">
                <a:latin typeface="Times New Roman" charset="0"/>
              </a:rPr>
              <a:t>’</a:t>
            </a:r>
            <a:r>
              <a:rPr lang="en-US">
                <a:latin typeface="Times New Roman" charset="0"/>
              </a:rPr>
              <a:t>s OK to be next to a smoker in one room</a:t>
            </a:r>
          </a:p>
          <a:p>
            <a:pPr eaLnBrk="1" hangingPunct="1">
              <a:lnSpc>
                <a:spcPct val="90000"/>
              </a:lnSpc>
              <a:spcBef>
                <a:spcPct val="25000"/>
              </a:spcBef>
            </a:pPr>
            <a:r>
              <a:rPr lang="en-US">
                <a:latin typeface="Times New Roman" charset="0"/>
              </a:rPr>
              <a:t>Myth: Low tar-nicotine cigarettes are OK</a:t>
            </a:r>
          </a:p>
          <a:p>
            <a:pPr eaLnBrk="1" hangingPunct="1">
              <a:lnSpc>
                <a:spcPct val="90000"/>
              </a:lnSpc>
              <a:spcBef>
                <a:spcPct val="25000"/>
              </a:spcBef>
            </a:pPr>
            <a:r>
              <a:rPr lang="en-US">
                <a:latin typeface="Times New Roman" charset="0"/>
              </a:rPr>
              <a:t>Myth: Smoking is more a habit, rather than addiction</a:t>
            </a:r>
          </a:p>
          <a:p>
            <a:pPr eaLnBrk="1" hangingPunct="1">
              <a:lnSpc>
                <a:spcPct val="90000"/>
              </a:lnSpc>
              <a:spcBef>
                <a:spcPct val="25000"/>
              </a:spcBef>
              <a:buFont typeface="Wingdings" charset="0"/>
              <a:buNone/>
            </a:pPr>
            <a:endParaRPr lang="en-US" sz="2800">
              <a:latin typeface="Tempus Sans ITC" charset="0"/>
            </a:endParaRPr>
          </a:p>
          <a:p>
            <a:pPr eaLnBrk="1" hangingPunct="1">
              <a:lnSpc>
                <a:spcPct val="90000"/>
              </a:lnSpc>
              <a:spcBef>
                <a:spcPct val="25000"/>
              </a:spcBef>
              <a:buFont typeface="Wingdings" charset="0"/>
              <a:buNone/>
            </a:pPr>
            <a:r>
              <a:rPr lang="en-US" sz="2400" b="1">
                <a:latin typeface="Tempus Sans ITC" charset="0"/>
              </a:rPr>
              <a:t>	</a:t>
            </a:r>
            <a:r>
              <a:rPr lang="en-US" sz="1400">
                <a:latin typeface="Tempus Sans ITC" charset="0"/>
              </a:rPr>
              <a:t>		</a:t>
            </a:r>
          </a:p>
        </p:txBody>
      </p:sp>
      <p:sp>
        <p:nvSpPr>
          <p:cNvPr id="12292" name="Date Placeholder 4"/>
          <p:cNvSpPr>
            <a:spLocks noGrp="1"/>
          </p:cNvSpPr>
          <p:nvPr>
            <p:ph type="dt"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A0614532-84B6-C546-A4D7-107C8DF4D2B0}" type="datetime3">
              <a:rPr lang="en-US" sz="1400" i="0" u="none"/>
              <a:pPr eaLnBrk="1" hangingPunct="1"/>
              <a:t>11 February 2012</a:t>
            </a:fld>
            <a:endParaRPr lang="en-US" sz="1400" i="0" u="none"/>
          </a:p>
        </p:txBody>
      </p:sp>
      <p:sp>
        <p:nvSpPr>
          <p:cNvPr id="12293"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fld id="{CDBEB94F-0D94-9D47-9B3B-5F7478D781F2}" type="slidenum">
              <a:rPr lang="ar-sa" sz="1400" i="0" u="none"/>
              <a:pPr eaLnBrk="1" hangingPunct="1"/>
              <a:t>9</a:t>
            </a:fld>
            <a:endParaRPr lang="en-US" sz="1400" i="0" u="none"/>
          </a:p>
        </p:txBody>
      </p:sp>
      <p:sp>
        <p:nvSpPr>
          <p:cNvPr id="12294" name="Footer Placeholder 6"/>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4000" i="1" u="sng">
                <a:solidFill>
                  <a:schemeClr val="tx1"/>
                </a:solidFill>
                <a:latin typeface="Times New Roman" charset="0"/>
                <a:ea typeface="ＭＳ Ｐゴシック" charset="0"/>
              </a:defRPr>
            </a:lvl1pPr>
            <a:lvl2pPr marL="742950" indent="-285750" eaLnBrk="0" hangingPunct="0">
              <a:defRPr sz="4000" i="1" u="sng">
                <a:solidFill>
                  <a:schemeClr val="tx1"/>
                </a:solidFill>
                <a:latin typeface="Times New Roman" charset="0"/>
                <a:ea typeface="ＭＳ Ｐゴシック" charset="0"/>
              </a:defRPr>
            </a:lvl2pPr>
            <a:lvl3pPr marL="1143000" indent="-228600" eaLnBrk="0" hangingPunct="0">
              <a:defRPr sz="4000" i="1" u="sng">
                <a:solidFill>
                  <a:schemeClr val="tx1"/>
                </a:solidFill>
                <a:latin typeface="Times New Roman" charset="0"/>
                <a:ea typeface="ＭＳ Ｐゴシック" charset="0"/>
              </a:defRPr>
            </a:lvl3pPr>
            <a:lvl4pPr marL="1600200" indent="-228600" eaLnBrk="0" hangingPunct="0">
              <a:defRPr sz="4000" i="1" u="sng">
                <a:solidFill>
                  <a:schemeClr val="tx1"/>
                </a:solidFill>
                <a:latin typeface="Times New Roman" charset="0"/>
                <a:ea typeface="ＭＳ Ｐゴシック" charset="0"/>
              </a:defRPr>
            </a:lvl4pPr>
            <a:lvl5pPr marL="2057400" indent="-228600" eaLnBrk="0" hangingPunct="0">
              <a:defRPr sz="4000"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000"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000"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000"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000" i="1" u="sng">
                <a:solidFill>
                  <a:schemeClr val="tx1"/>
                </a:solidFill>
                <a:latin typeface="Times New Roman" charset="0"/>
                <a:ea typeface="ＭＳ Ｐゴシック" charset="0"/>
              </a:defRPr>
            </a:lvl9pPr>
          </a:lstStyle>
          <a:p>
            <a:pPr eaLnBrk="1" hangingPunct="1"/>
            <a:r>
              <a:rPr lang="en-US" sz="1400" i="0" u="none"/>
              <a:t>Tobacco Use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untain">
  <a:themeElements>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unta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1"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1"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untain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Designs\Mountain.pot</Template>
  <TotalTime>1053</TotalTime>
  <Words>3148</Words>
  <Application>Microsoft Macintosh PowerPoint</Application>
  <PresentationFormat>On-screen Show (4:3)</PresentationFormat>
  <Paragraphs>464</Paragraphs>
  <Slides>48</Slides>
  <Notes>48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Times New Roman</vt:lpstr>
      <vt:lpstr>Arial</vt:lpstr>
      <vt:lpstr>Wingdings</vt:lpstr>
      <vt:lpstr>Tempus Sans ITC</vt:lpstr>
      <vt:lpstr>SimSun</vt:lpstr>
      <vt:lpstr>Tahoma</vt:lpstr>
      <vt:lpstr>Comic Sans MS</vt:lpstr>
      <vt:lpstr>Mountain</vt:lpstr>
      <vt:lpstr>Microsoft Photo Editor 3.0 Photo</vt:lpstr>
      <vt:lpstr>Tobacco Use:  Problems &amp; Solutions</vt:lpstr>
      <vt:lpstr>Headlines</vt:lpstr>
      <vt:lpstr>Magnitude of the Problem</vt:lpstr>
      <vt:lpstr>Magnitude of the problem (I)</vt:lpstr>
      <vt:lpstr>Magnitude of the problem (II)</vt:lpstr>
      <vt:lpstr>Smoking in KSA:  Global Health Professions Student Survey (GHPSS)</vt:lpstr>
      <vt:lpstr>Smoking in KSA:  Global Youth Tobacco Survey (GYTS)</vt:lpstr>
      <vt:lpstr>What is in tobacco ?</vt:lpstr>
      <vt:lpstr>Tobacco Myths</vt:lpstr>
      <vt:lpstr>What is in tobacco</vt:lpstr>
      <vt:lpstr>Is smoking addictive (I)</vt:lpstr>
      <vt:lpstr>Is smoking addictive (II)</vt:lpstr>
      <vt:lpstr>Is smoking addictive (III)</vt:lpstr>
      <vt:lpstr>Water-Pipe:</vt:lpstr>
      <vt:lpstr>What is a cigar?</vt:lpstr>
      <vt:lpstr>Consequences of Tobacco Use</vt:lpstr>
      <vt:lpstr>Preventable Causes of Death </vt:lpstr>
      <vt:lpstr>Different Consequences of Smoking</vt:lpstr>
      <vt:lpstr>Health Effects (I)</vt:lpstr>
      <vt:lpstr>Health Effects (II)</vt:lpstr>
      <vt:lpstr>Oro-dental Problems: </vt:lpstr>
      <vt:lpstr>Consequences of chewing tobacco:</vt:lpstr>
      <vt:lpstr>Laryngeal Cancer</vt:lpstr>
      <vt:lpstr>Emphysema:  </vt:lpstr>
      <vt:lpstr>Lung Cancer: The uncontrolled growth of abnormal cells in one or both lungs</vt:lpstr>
      <vt:lpstr>Arteriosclerosis &amp; Atherosclerosis:  </vt:lpstr>
      <vt:lpstr>Peripheral Vascular Disease </vt:lpstr>
      <vt:lpstr>Heart Attack:  </vt:lpstr>
      <vt:lpstr>Stroke:</vt:lpstr>
      <vt:lpstr>Fetal Smoking Syndrome: </vt:lpstr>
      <vt:lpstr>Secondhand smoke (Passive Smoking)  </vt:lpstr>
      <vt:lpstr>  Remember that Tobacco use is:  The single largest cause of preventable death  A long-term tobacco user has a 50% chance of dying prematurely from tobacco-related diseases..  </vt:lpstr>
      <vt:lpstr>If smoking is so bad for us,  why do we start ?</vt:lpstr>
      <vt:lpstr>Risk Factors for Smoking</vt:lpstr>
      <vt:lpstr>Why targeting youth ?</vt:lpstr>
      <vt:lpstr>Targeting youth through activities and media</vt:lpstr>
      <vt:lpstr>Industry attempts to make more socially acceptable cigarettes</vt:lpstr>
      <vt:lpstr>Solutions: Prevention &amp; Control</vt:lpstr>
      <vt:lpstr>Prevention &amp; Control</vt:lpstr>
      <vt:lpstr>WHO-MPOWER</vt:lpstr>
      <vt:lpstr>Primary Prevention</vt:lpstr>
      <vt:lpstr>Smoking Cessation (Quitting) I</vt:lpstr>
      <vt:lpstr>Smoking Cessation (Quitting) II</vt:lpstr>
      <vt:lpstr>Smoking Cessation (Quitting) III</vt:lpstr>
      <vt:lpstr>Smoking Cessation (Quitting)  IV: Thinking about quitting</vt:lpstr>
      <vt:lpstr>Smoking Cessation (Quitting)  V: The Quitting Plan</vt:lpstr>
      <vt:lpstr>KSA Tobacco Control Program Website: http://www.sa-tcp.com/newsite/</vt:lpstr>
      <vt:lpstr>References</vt:lpstr>
    </vt:vector>
  </TitlesOfParts>
  <Company>City of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101 Presentation</dc:title>
  <dc:creator>sgould</dc:creator>
  <cp:lastModifiedBy>User</cp:lastModifiedBy>
  <cp:revision>79</cp:revision>
  <dcterms:created xsi:type="dcterms:W3CDTF">2005-06-10T20:02:52Z</dcterms:created>
  <dcterms:modified xsi:type="dcterms:W3CDTF">2012-02-11T11:50:04Z</dcterms:modified>
</cp:coreProperties>
</file>