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8" r:id="rId1"/>
    <p:sldMasterId id="2147483710" r:id="rId2"/>
  </p:sldMasterIdLst>
  <p:notesMasterIdLst>
    <p:notesMasterId r:id="rId29"/>
  </p:notesMasterIdLst>
  <p:sldIdLst>
    <p:sldId id="344" r:id="rId3"/>
    <p:sldId id="329" r:id="rId4"/>
    <p:sldId id="262" r:id="rId5"/>
    <p:sldId id="327" r:id="rId6"/>
    <p:sldId id="259" r:id="rId7"/>
    <p:sldId id="263" r:id="rId8"/>
    <p:sldId id="260" r:id="rId9"/>
    <p:sldId id="335" r:id="rId10"/>
    <p:sldId id="345" r:id="rId11"/>
    <p:sldId id="291" r:id="rId12"/>
    <p:sldId id="347" r:id="rId13"/>
    <p:sldId id="271" r:id="rId14"/>
    <p:sldId id="289" r:id="rId15"/>
    <p:sldId id="348" r:id="rId16"/>
    <p:sldId id="338" r:id="rId17"/>
    <p:sldId id="288" r:id="rId18"/>
    <p:sldId id="307" r:id="rId19"/>
    <p:sldId id="285" r:id="rId20"/>
    <p:sldId id="309" r:id="rId21"/>
    <p:sldId id="342" r:id="rId22"/>
    <p:sldId id="287" r:id="rId23"/>
    <p:sldId id="325" r:id="rId24"/>
    <p:sldId id="298" r:id="rId25"/>
    <p:sldId id="362" r:id="rId26"/>
    <p:sldId id="364" r:id="rId27"/>
    <p:sldId id="34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4C0"/>
    <a:srgbClr val="FF0066"/>
    <a:srgbClr val="12B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392" autoAdjust="0"/>
    <p:restoredTop sz="94673" autoAdjust="0"/>
  </p:normalViewPr>
  <p:slideViewPr>
    <p:cSldViewPr>
      <p:cViewPr>
        <p:scale>
          <a:sx n="60" d="100"/>
          <a:sy n="60" d="100"/>
        </p:scale>
        <p:origin x="-80" y="-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Garamond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AE93DDE9-9BA2-914A-BB2C-2D8C2EF333B9}" type="datetimeFigureOut">
              <a:rPr lang="en-US"/>
              <a:pPr/>
              <a:t>3/4/12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Garamond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70597C4-A21D-104D-9B98-ADDA647EA4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86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724AA7B-B5EE-2945-95A1-1FF5AD266604}" type="slidenum">
              <a:rPr lang="en-US" b="0"/>
              <a:pPr eaLnBrk="1" hangingPunct="1"/>
              <a:t>5</a:t>
            </a:fld>
            <a:endParaRPr lang="en-US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53FEAA9-38F1-754A-963D-1A1C8155DD03}" type="slidenum">
              <a:rPr lang="en-US" b="0">
                <a:latin typeface="Arial" charset="0"/>
              </a:rPr>
              <a:pPr eaLnBrk="1" hangingPunct="1"/>
              <a:t>24</a:t>
            </a:fld>
            <a:endParaRPr lang="en-US" b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B4448D7-5DD3-F447-928E-8DBA84CAE44E}" type="slidenum">
              <a:rPr lang="en-US" b="0">
                <a:latin typeface="Arial" charset="0"/>
              </a:rPr>
              <a:pPr eaLnBrk="1" hangingPunct="1"/>
              <a:t>25</a:t>
            </a:fld>
            <a:endParaRPr lang="en-US" b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63700-1B6C-F14D-8D76-9BD2BF3B7150}" type="datetimeFigureOut">
              <a:rPr lang="en-US"/>
              <a:pPr/>
              <a:t>3/4/12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FC9A1-2691-E949-82AD-32E81AFB2A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92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DB241-D787-7A49-8C1D-5629EADFB4FF}" type="datetimeFigureOut">
              <a:rPr lang="en-US"/>
              <a:pPr/>
              <a:t>3/4/12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9FF7B-C95A-5A43-9F8A-B5C22B05FF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4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A166A-24B4-9747-8075-EF825400915D}" type="datetimeFigureOut">
              <a:rPr lang="en-US"/>
              <a:pPr/>
              <a:t>3/4/12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FCD7D2-5039-874E-9F33-1945171CB6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06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781B2-4D1A-1F48-83C8-B7DDAC8940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40396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x-none" b="0">
                  <a:latin typeface="Garamond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x-none" b="0">
                  <a:latin typeface="Garamond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x-none" b="0">
                  <a:latin typeface="Garamond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x-none" b="0">
                  <a:latin typeface="Garamond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x-none" b="0">
                  <a:latin typeface="Garamond" pitchFamily="18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x-none" b="0">
                <a:latin typeface="Garamond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x-none" b="0">
                <a:latin typeface="Garamond" pitchFamily="18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4B36B-83AB-1E4D-8C8E-146DB6672D2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3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ED731E-9BF3-D047-8EF7-02AD766E8EA5}" type="datetimeFigureOut">
              <a:rPr lang="en-US"/>
              <a:pPr/>
              <a:t>3/4/12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3703D3-7E1F-094C-87E1-543523234D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4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975C5-825B-D34F-97BD-3661C54E1591}" type="datetimeFigureOut">
              <a:rPr lang="en-US"/>
              <a:pPr/>
              <a:t>3/4/12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F57F6D-5C3B-6F43-9CF6-78981DFC16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4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103C84-61FE-AC42-BB54-84BBE14F1CF8}" type="datetimeFigureOut">
              <a:rPr lang="en-US"/>
              <a:pPr/>
              <a:t>3/4/12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F1428C-2B97-5F4B-889D-E3D771ED38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3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9BF0A-DBF2-F340-AC7A-DFAA1428E28F}" type="datetimeFigureOut">
              <a:rPr lang="en-US"/>
              <a:pPr/>
              <a:t>3/4/12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60BA2-72ED-DD41-9031-FB4DF2AF70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3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95E97-BEFC-9242-B496-048B9CDDAF46}" type="datetimeFigureOut">
              <a:rPr lang="en-US"/>
              <a:pPr/>
              <a:t>3/4/12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BEC29-06AE-444D-95F5-5C135BA2DD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0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0D331-419E-5645-BCCC-9B68265A0A62}" type="datetimeFigureOut">
              <a:rPr lang="en-US"/>
              <a:pPr/>
              <a:t>3/4/12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B6988-4D43-8641-AE46-C282FF60B0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3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53095-663E-354A-95CC-E65559DA6A48}" type="datetimeFigureOut">
              <a:rPr lang="en-US"/>
              <a:pPr/>
              <a:t>3/4/12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D3A4E-B730-9347-B52A-9B482AC4AE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2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45730-202D-8B47-B867-3AE99468BE4A}" type="datetimeFigureOut">
              <a:rPr lang="en-US"/>
              <a:pPr/>
              <a:t>3/4/12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B8E92-EB8D-5746-AEB1-B43CD50D5E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4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fld id="{7A204133-E31D-9F40-A286-1A9CD0DFB8E7}" type="datetimeFigureOut">
              <a:rPr lang="en-US"/>
              <a:pPr/>
              <a:t>3/4/12</a:t>
            </a:fld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fld id="{6645A3DD-B3C1-644E-8829-5D6F48D06C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10330F2A-391C-0649-82F7-5AFA001D86B0}" type="slidenum">
              <a:rPr lang="ar-sa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9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rt.JPG"/>
          <p:cNvPicPr>
            <a:picLocks noChangeAspect="1"/>
          </p:cNvPicPr>
          <p:nvPr/>
        </p:nvPicPr>
        <p:blipFill>
          <a:blip r:embed="rId2" cstate="print">
            <a:lum bright="52000" contrast="-70000"/>
          </a:blip>
          <a:stretch>
            <a:fillRect/>
          </a:stretch>
        </p:blipFill>
        <p:spPr>
          <a:xfrm>
            <a:off x="2524125" y="723900"/>
            <a:ext cx="4095750" cy="5410200"/>
          </a:xfrm>
          <a:prstGeom prst="rect">
            <a:avLst/>
          </a:prstGeom>
          <a:blipFill dpi="0" rotWithShape="1">
            <a:blip r:embed="rId2" cstate="print">
              <a:alphaModFix amt="42000"/>
              <a:lum bright="52000" contrast="-70000"/>
            </a:blip>
            <a:srcRect/>
            <a:tile tx="0" ty="0" sx="100000" sy="100000" flip="none" algn="tl"/>
          </a:blipFill>
          <a:effectLst>
            <a:softEdge rad="635000"/>
          </a:effectLst>
        </p:spPr>
      </p:pic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1485900" y="2362200"/>
            <a:ext cx="6743700" cy="19383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6000" i="1">
                <a:cs typeface="Aharoni" charset="0"/>
              </a:rPr>
              <a:t>Anatomy of the Heart</a:t>
            </a:r>
            <a:endParaRPr lang="en-US" sz="6000">
              <a:latin typeface="Arial" charset="0"/>
              <a:cs typeface="Aharoni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267200" y="59436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i="1"/>
              <a:t>DR.SANAA AL-SHAARAWI</a:t>
            </a:r>
            <a:br>
              <a:rPr lang="en-US" i="1"/>
            </a:br>
            <a:r>
              <a:rPr lang="en-US" i="1"/>
              <a:t>DR.SAEED VOHRA</a:t>
            </a:r>
            <a:endParaRPr lang="en-US" b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152400"/>
            <a:ext cx="8229600" cy="6096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ea typeface="+mj-ea"/>
              </a:rPr>
              <a:t> Right Atrium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4953000" y="914400"/>
            <a:ext cx="3962400" cy="421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2400" dirty="0">
                <a:latin typeface="Garamond" pitchFamily="18" charset="0"/>
                <a:ea typeface="+mn-ea"/>
              </a:rPr>
              <a:t>The right atrium consists of a main cavity and a </a:t>
            </a:r>
            <a:r>
              <a:rPr lang="en-US" sz="2400" u="sng" dirty="0">
                <a:latin typeface="Garamond" pitchFamily="18" charset="0"/>
                <a:ea typeface="+mn-ea"/>
              </a:rPr>
              <a:t>small out pouching,</a:t>
            </a:r>
            <a:r>
              <a:rPr lang="en-US" sz="2400" dirty="0">
                <a:latin typeface="Garamond" pitchFamily="18" charset="0"/>
                <a:ea typeface="+mn-ea"/>
              </a:rPr>
              <a:t> the </a:t>
            </a:r>
            <a:r>
              <a:rPr lang="en-US" sz="2400" u="sng" dirty="0">
                <a:latin typeface="Garamond" pitchFamily="18" charset="0"/>
                <a:ea typeface="+mn-ea"/>
              </a:rPr>
              <a:t>auricle.</a:t>
            </a:r>
            <a:r>
              <a:rPr lang="en-US" sz="2400" dirty="0">
                <a:latin typeface="Garamond" pitchFamily="18" charset="0"/>
                <a:ea typeface="+mn-ea"/>
              </a:rPr>
              <a:t>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400" dirty="0">
                <a:latin typeface="Garamond" pitchFamily="18" charset="0"/>
                <a:ea typeface="+mn-ea"/>
              </a:rPr>
              <a:t>On the 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  <a:ea typeface="+mn-ea"/>
              </a:rPr>
              <a:t>outside</a:t>
            </a:r>
            <a:r>
              <a:rPr lang="en-US" sz="2400" dirty="0">
                <a:latin typeface="Garamond" pitchFamily="18" charset="0"/>
                <a:ea typeface="+mn-ea"/>
              </a:rPr>
              <a:t> of heart at the junction between the right atrium and the right auricle is a vertical groove.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400" dirty="0">
                <a:latin typeface="Garamond" pitchFamily="18" charset="0"/>
                <a:ea typeface="+mn-ea"/>
              </a:rPr>
              <a:t> This is called the </a:t>
            </a:r>
            <a:r>
              <a:rPr lang="en-US" sz="2400" dirty="0" err="1">
                <a:solidFill>
                  <a:srgbClr val="FF0000"/>
                </a:solidFill>
                <a:latin typeface="Garamond" pitchFamily="18" charset="0"/>
                <a:ea typeface="+mn-ea"/>
              </a:rPr>
              <a:t>sulcus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  <a:ea typeface="+mn-e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Garamond" pitchFamily="18" charset="0"/>
                <a:ea typeface="+mn-ea"/>
              </a:rPr>
              <a:t>terminalis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  <a:ea typeface="+mn-ea"/>
              </a:rPr>
              <a:t>, </a:t>
            </a:r>
            <a:r>
              <a:rPr lang="en-US" sz="2400" dirty="0">
                <a:latin typeface="Garamond" pitchFamily="18" charset="0"/>
                <a:ea typeface="+mn-ea"/>
              </a:rPr>
              <a:t>which on the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  <a:ea typeface="+mn-ea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Garamond" pitchFamily="18" charset="0"/>
                <a:ea typeface="+mn-ea"/>
              </a:rPr>
              <a:t>inside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  <a:ea typeface="+mn-ea"/>
              </a:rPr>
              <a:t> </a:t>
            </a:r>
            <a:r>
              <a:rPr lang="en-US" sz="2400" dirty="0">
                <a:latin typeface="Garamond" pitchFamily="18" charset="0"/>
                <a:ea typeface="+mn-ea"/>
              </a:rPr>
              <a:t>forms a ridge, the </a:t>
            </a:r>
            <a:r>
              <a:rPr lang="en-US" sz="2400" dirty="0" err="1">
                <a:solidFill>
                  <a:srgbClr val="00B050"/>
                </a:solidFill>
                <a:latin typeface="Garamond" pitchFamily="18" charset="0"/>
                <a:ea typeface="+mn-ea"/>
              </a:rPr>
              <a:t>crista</a:t>
            </a:r>
            <a:r>
              <a:rPr lang="en-US" sz="2400" dirty="0">
                <a:solidFill>
                  <a:srgbClr val="00B050"/>
                </a:solidFill>
                <a:latin typeface="Garamond" pitchFamily="18" charset="0"/>
                <a:ea typeface="+mn-ea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Garamond" pitchFamily="18" charset="0"/>
                <a:ea typeface="+mn-ea"/>
              </a:rPr>
              <a:t>terminalis</a:t>
            </a:r>
            <a:r>
              <a:rPr lang="en-US" sz="2400" dirty="0">
                <a:solidFill>
                  <a:srgbClr val="00B050"/>
                </a:solidFill>
                <a:latin typeface="Garamond" pitchFamily="18" charset="0"/>
                <a:ea typeface="+mn-ea"/>
              </a:rPr>
              <a:t>.</a:t>
            </a:r>
            <a:r>
              <a:rPr lang="en-US" sz="2800" dirty="0">
                <a:solidFill>
                  <a:srgbClr val="00B050"/>
                </a:solidFill>
                <a:latin typeface="Garamond" pitchFamily="18" charset="0"/>
                <a:ea typeface="+mn-ea"/>
              </a:rPr>
              <a:t> </a:t>
            </a:r>
          </a:p>
        </p:txBody>
      </p:sp>
      <p:pic>
        <p:nvPicPr>
          <p:cNvPr id="14340" name="Picture 1" descr="C3FF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4572000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52400"/>
            <a:ext cx="9144000" cy="8382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Cavity of Right Atrium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4953000" y="1066800"/>
            <a:ext cx="3886200" cy="467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sz="2000">
                <a:solidFill>
                  <a:srgbClr val="2804C0"/>
                </a:solidFill>
              </a:rPr>
              <a:t>Crista terminalis </a:t>
            </a:r>
            <a:r>
              <a:rPr lang="en-US" sz="2000"/>
              <a:t>divides right atrium into:</a:t>
            </a:r>
          </a:p>
          <a:p>
            <a:pPr eaLnBrk="1" hangingPunct="1">
              <a:spcBef>
                <a:spcPct val="50000"/>
              </a:spcBef>
              <a:buFont typeface="Wingdings" charset="0"/>
              <a:buNone/>
            </a:pPr>
            <a:r>
              <a:rPr lang="en-US" sz="2000" i="1"/>
              <a:t>1- </a:t>
            </a:r>
            <a:r>
              <a:rPr lang="en-US" sz="2000" i="1">
                <a:solidFill>
                  <a:schemeClr val="hlink"/>
                </a:solidFill>
              </a:rPr>
              <a:t>Anterior part:</a:t>
            </a:r>
            <a:r>
              <a:rPr lang="en-US" sz="2000" i="1"/>
              <a:t> </a:t>
            </a:r>
            <a:r>
              <a:rPr lang="en-US" sz="2000"/>
              <a:t>rough and trabeculated by bundles of muscle fibres (</a:t>
            </a:r>
            <a:r>
              <a:rPr lang="en-US" sz="2000">
                <a:solidFill>
                  <a:schemeClr val="hlink"/>
                </a:solidFill>
              </a:rPr>
              <a:t>musculi pectinati</a:t>
            </a:r>
            <a:r>
              <a:rPr lang="en-US" sz="2000"/>
              <a:t>).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i="1"/>
              <a:t>2- </a:t>
            </a:r>
            <a:r>
              <a:rPr lang="en-US" sz="2000" i="1">
                <a:solidFill>
                  <a:schemeClr val="hlink"/>
                </a:solidFill>
              </a:rPr>
              <a:t>Posterior part (sinus venarum) : </a:t>
            </a:r>
            <a:r>
              <a:rPr lang="en-US" sz="2000" i="1"/>
              <a:t>is </a:t>
            </a:r>
            <a:r>
              <a:rPr lang="en-US" sz="2000"/>
              <a:t>smooth.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sz="2000">
                <a:solidFill>
                  <a:srgbClr val="2804C0"/>
                </a:solidFill>
              </a:rPr>
              <a:t>The interatrial septum </a:t>
            </a:r>
            <a:r>
              <a:rPr lang="en-US" sz="2000"/>
              <a:t>carries an </a:t>
            </a:r>
            <a:r>
              <a:rPr lang="en-US" sz="2000" u="sng"/>
              <a:t>oval depression</a:t>
            </a:r>
            <a:r>
              <a:rPr lang="en-US" sz="2000"/>
              <a:t> called </a:t>
            </a:r>
            <a:r>
              <a:rPr lang="en-US" sz="2000" i="1">
                <a:solidFill>
                  <a:srgbClr val="FF0000"/>
                </a:solidFill>
              </a:rPr>
              <a:t>Fossa ovalis. </a:t>
            </a:r>
            <a:r>
              <a:rPr lang="en-US" sz="2000" u="sng"/>
              <a:t>The margin</a:t>
            </a:r>
            <a:r>
              <a:rPr lang="en-US" sz="2000"/>
              <a:t> of this depression is called </a:t>
            </a:r>
            <a:r>
              <a:rPr lang="en-US" sz="2000" i="1">
                <a:solidFill>
                  <a:srgbClr val="FF0000"/>
                </a:solidFill>
              </a:rPr>
              <a:t>Anulus ovalis.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sz="2000" i="1"/>
              <a:t>The blood leaves right atrium to right ventricle via </a:t>
            </a:r>
            <a:r>
              <a:rPr lang="en-US" sz="2000" i="1">
                <a:solidFill>
                  <a:srgbClr val="FF0000"/>
                </a:solidFill>
              </a:rPr>
              <a:t>tricuspid valve.</a:t>
            </a:r>
          </a:p>
        </p:txBody>
      </p:sp>
      <p:pic>
        <p:nvPicPr>
          <p:cNvPr id="15364" name="Picture 1" descr="C3FF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3434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0"/>
            <a:ext cx="30480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04800"/>
            <a:ext cx="9144000" cy="6096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Cavity of Right Atrium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4800600" y="1143000"/>
            <a:ext cx="4114800" cy="509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None/>
            </a:pPr>
            <a:r>
              <a:rPr lang="en-US" sz="2800" u="sng">
                <a:solidFill>
                  <a:srgbClr val="FF0000"/>
                </a:solidFill>
              </a:rPr>
              <a:t>Openings in right atrium: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sz="2400" b="0">
                <a:solidFill>
                  <a:schemeClr val="hlink"/>
                </a:solidFill>
              </a:rPr>
              <a:t>SVC </a:t>
            </a:r>
            <a:r>
              <a:rPr lang="en-US" sz="2400" b="0"/>
              <a:t>--- has no valve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sz="2400" b="0">
                <a:solidFill>
                  <a:schemeClr val="hlink"/>
                </a:solidFill>
              </a:rPr>
              <a:t>IVC</a:t>
            </a:r>
            <a:r>
              <a:rPr lang="en-US" sz="2400" b="0"/>
              <a:t> --- guarded by a valve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sz="2400" b="0">
                <a:solidFill>
                  <a:schemeClr val="hlink"/>
                </a:solidFill>
              </a:rPr>
              <a:t>Coronary sinus</a:t>
            </a:r>
            <a:r>
              <a:rPr lang="en-US" sz="2400" b="0"/>
              <a:t> :  has a well-defined valve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sz="2400" b="0">
                <a:solidFill>
                  <a:schemeClr val="hlink"/>
                </a:solidFill>
              </a:rPr>
              <a:t>Right atrioventricular orifice</a:t>
            </a:r>
            <a:r>
              <a:rPr lang="en-US" sz="2400" b="0"/>
              <a:t> lies anterior to IVC opening , it is </a:t>
            </a:r>
            <a:r>
              <a:rPr lang="en-US" sz="2400" b="0">
                <a:solidFill>
                  <a:schemeClr val="hlink"/>
                </a:solidFill>
              </a:rPr>
              <a:t>surrounded by a fibrous</a:t>
            </a:r>
            <a:r>
              <a:rPr lang="en-US" sz="2400" b="0"/>
              <a:t> </a:t>
            </a:r>
            <a:r>
              <a:rPr lang="en-US" sz="2400" b="0">
                <a:solidFill>
                  <a:schemeClr val="hlink"/>
                </a:solidFill>
              </a:rPr>
              <a:t>ring</a:t>
            </a:r>
            <a:r>
              <a:rPr lang="en-US" sz="2400" b="0"/>
              <a:t> which gives attachment to  </a:t>
            </a:r>
            <a:r>
              <a:rPr lang="en-US" sz="2400" b="0">
                <a:solidFill>
                  <a:schemeClr val="hlink"/>
                </a:solidFill>
              </a:rPr>
              <a:t>the tricuspid valve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sz="2400" b="0">
                <a:solidFill>
                  <a:schemeClr val="hlink"/>
                </a:solidFill>
              </a:rPr>
              <a:t>Small orifices</a:t>
            </a:r>
            <a:r>
              <a:rPr lang="en-US" sz="2400" b="0"/>
              <a:t> of small veins</a:t>
            </a:r>
          </a:p>
        </p:txBody>
      </p:sp>
      <p:pic>
        <p:nvPicPr>
          <p:cNvPr id="1638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4196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Right </a:t>
            </a:r>
            <a:r>
              <a:rPr lang="en-US" sz="3200" b="1" dirty="0" smtClean="0">
                <a:ea typeface="+mj-ea"/>
              </a:rPr>
              <a:t>ventricle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648200" y="914400"/>
            <a:ext cx="4267200" cy="5694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800"/>
              <a:t>The right ventricle communicates with the </a:t>
            </a:r>
            <a:r>
              <a:rPr lang="en-US" sz="2800">
                <a:solidFill>
                  <a:srgbClr val="FF0000"/>
                </a:solidFill>
              </a:rPr>
              <a:t>right atrium </a:t>
            </a:r>
            <a:r>
              <a:rPr lang="en-US" sz="2800"/>
              <a:t>through </a:t>
            </a:r>
            <a:r>
              <a:rPr lang="en-US" sz="2800">
                <a:solidFill>
                  <a:srgbClr val="00B050"/>
                </a:solidFill>
              </a:rPr>
              <a:t>right </a:t>
            </a:r>
            <a:r>
              <a:rPr lang="en-US" sz="2800">
                <a:solidFill>
                  <a:srgbClr val="12B22D"/>
                </a:solidFill>
              </a:rPr>
              <a:t>atrioventricular orifice.</a:t>
            </a:r>
            <a:r>
              <a:rPr lang="en-US" sz="2800"/>
              <a:t> 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/>
              <a:t>It also communicates with the </a:t>
            </a:r>
            <a:r>
              <a:rPr lang="en-US" sz="2800">
                <a:solidFill>
                  <a:srgbClr val="FF0000"/>
                </a:solidFill>
              </a:rPr>
              <a:t>pulmonary trunk </a:t>
            </a:r>
            <a:r>
              <a:rPr lang="en-US" sz="2800"/>
              <a:t>through the </a:t>
            </a:r>
            <a:r>
              <a:rPr lang="en-US" sz="2800">
                <a:solidFill>
                  <a:srgbClr val="12B22D"/>
                </a:solidFill>
              </a:rPr>
              <a:t>pulmonary orifice.</a:t>
            </a:r>
            <a:r>
              <a:rPr lang="en-US" sz="2800"/>
              <a:t> 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/>
              <a:t>As the cavity approaches the pulmonary orifice it becomes </a:t>
            </a:r>
            <a:r>
              <a:rPr lang="en-US" sz="2800" u="sng"/>
              <a:t>funnel shaped</a:t>
            </a:r>
            <a:r>
              <a:rPr lang="en-US" sz="2800"/>
              <a:t>, at which point it is referred to as the </a:t>
            </a:r>
            <a:r>
              <a:rPr lang="en-US" sz="2800">
                <a:solidFill>
                  <a:srgbClr val="FF0000"/>
                </a:solidFill>
              </a:rPr>
              <a:t>infundibulum.</a:t>
            </a:r>
          </a:p>
        </p:txBody>
      </p:sp>
      <p:pic>
        <p:nvPicPr>
          <p:cNvPr id="17412" name="Picture 4" descr="Heart-3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572000" cy="2925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24325"/>
            <a:ext cx="3886200" cy="273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1828800" y="5029200"/>
            <a:ext cx="914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/>
              <a:t>Infundibulum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  <a:cs typeface="Arial" charset="0"/>
              </a:rPr>
              <a:t> Cavity of right ventricle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572000" y="685800"/>
            <a:ext cx="4267200" cy="416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Char char="§"/>
            </a:pPr>
            <a:r>
              <a:rPr lang="en-US" sz="2300" b="0">
                <a:solidFill>
                  <a:srgbClr val="0070C0"/>
                </a:solidFill>
              </a:rPr>
              <a:t>Its </a:t>
            </a:r>
            <a:r>
              <a:rPr lang="en-US" sz="2300">
                <a:solidFill>
                  <a:srgbClr val="0070C0"/>
                </a:solidFill>
              </a:rPr>
              <a:t>wall</a:t>
            </a:r>
            <a:r>
              <a:rPr lang="en-US" sz="2300" b="0">
                <a:solidFill>
                  <a:srgbClr val="0070C0"/>
                </a:solidFill>
              </a:rPr>
              <a:t> </a:t>
            </a:r>
            <a:r>
              <a:rPr lang="en-US" sz="2300" b="0"/>
              <a:t>is </a:t>
            </a:r>
            <a:r>
              <a:rPr lang="en-US" sz="2300" b="0">
                <a:solidFill>
                  <a:srgbClr val="FF0000"/>
                </a:solidFill>
              </a:rPr>
              <a:t>thinner </a:t>
            </a:r>
            <a:r>
              <a:rPr lang="en-US" sz="2300" b="0"/>
              <a:t>than that of left ventricle.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§"/>
            </a:pPr>
            <a:r>
              <a:rPr lang="en-US" sz="2300" b="0">
                <a:solidFill>
                  <a:srgbClr val="0070C0"/>
                </a:solidFill>
              </a:rPr>
              <a:t>Its </a:t>
            </a:r>
            <a:r>
              <a:rPr lang="en-US" sz="2300">
                <a:solidFill>
                  <a:srgbClr val="0070C0"/>
                </a:solidFill>
              </a:rPr>
              <a:t>wall </a:t>
            </a:r>
            <a:r>
              <a:rPr lang="en-US" sz="2300" b="0"/>
              <a:t>contains projections called </a:t>
            </a:r>
            <a:r>
              <a:rPr lang="en-US" sz="2300" b="0" i="1">
                <a:solidFill>
                  <a:srgbClr val="FF0000"/>
                </a:solidFill>
              </a:rPr>
              <a:t>trabeculae carnae. 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§"/>
            </a:pPr>
            <a:r>
              <a:rPr lang="en-US" sz="2300" b="0"/>
              <a:t>Large projections arise from the walls  called  </a:t>
            </a:r>
            <a:r>
              <a:rPr lang="en-US" sz="2300" i="1">
                <a:solidFill>
                  <a:srgbClr val="FF0000"/>
                </a:solidFill>
              </a:rPr>
              <a:t>papillary muscles  :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2300" i="1">
                <a:solidFill>
                  <a:srgbClr val="FF0000"/>
                </a:solidFill>
              </a:rPr>
              <a:t> Anterior papillary muscle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2300" i="1">
                <a:solidFill>
                  <a:srgbClr val="FF0000"/>
                </a:solidFill>
              </a:rPr>
              <a:t>Posterior papillary muscle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2300" i="1">
                <a:solidFill>
                  <a:srgbClr val="FF0000"/>
                </a:solidFill>
              </a:rPr>
              <a:t>Septal papillary muscle</a:t>
            </a:r>
            <a:endParaRPr lang="en-US" sz="2300" b="0"/>
          </a:p>
        </p:txBody>
      </p:sp>
      <p:pic>
        <p:nvPicPr>
          <p:cNvPr id="1843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24325"/>
            <a:ext cx="3429000" cy="273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-Point Star 5"/>
          <p:cNvSpPr/>
          <p:nvPr/>
        </p:nvSpPr>
        <p:spPr>
          <a:xfrm flipV="1">
            <a:off x="2209800" y="6248400"/>
            <a:ext cx="76200" cy="46038"/>
          </a:xfrm>
          <a:prstGeom prst="star5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2171700" y="5219700"/>
            <a:ext cx="1219200" cy="6858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2133600" y="4800600"/>
            <a:ext cx="838200" cy="533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0" name="TextBox 19"/>
          <p:cNvSpPr txBox="1">
            <a:spLocks noChangeArrowheads="1"/>
          </p:cNvSpPr>
          <p:nvPr/>
        </p:nvSpPr>
        <p:spPr bwMode="auto">
          <a:xfrm>
            <a:off x="2743200" y="44958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B050"/>
                </a:solidFill>
              </a:rPr>
              <a:t>S</a:t>
            </a:r>
          </a:p>
        </p:txBody>
      </p:sp>
      <p:sp>
        <p:nvSpPr>
          <p:cNvPr id="18441" name="TextBox 20"/>
          <p:cNvSpPr txBox="1">
            <a:spLocks noChangeArrowheads="1"/>
          </p:cNvSpPr>
          <p:nvPr/>
        </p:nvSpPr>
        <p:spPr bwMode="auto">
          <a:xfrm>
            <a:off x="3048000" y="47244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B050"/>
                </a:solidFill>
              </a:rPr>
              <a:t>P</a:t>
            </a:r>
          </a:p>
        </p:txBody>
      </p:sp>
      <p:sp>
        <p:nvSpPr>
          <p:cNvPr id="18442" name="TextBox 21"/>
          <p:cNvSpPr txBox="1">
            <a:spLocks noChangeArrowheads="1"/>
          </p:cNvSpPr>
          <p:nvPr/>
        </p:nvSpPr>
        <p:spPr bwMode="auto">
          <a:xfrm>
            <a:off x="2209800" y="6172200"/>
            <a:ext cx="228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>
                <a:solidFill>
                  <a:srgbClr val="00B050"/>
                </a:solidFill>
              </a:rPr>
              <a:t>A</a:t>
            </a:r>
          </a:p>
        </p:txBody>
      </p:sp>
      <p:pic>
        <p:nvPicPr>
          <p:cNvPr id="18443" name="Picture 4" descr="Heart-3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572000" cy="2925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Cavity of right ventricle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5334000" y="1233488"/>
            <a:ext cx="3733800" cy="3786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sz="2000" b="0"/>
              <a:t>Each </a:t>
            </a:r>
            <a:r>
              <a:rPr lang="en-US" sz="2000">
                <a:solidFill>
                  <a:srgbClr val="00B050"/>
                </a:solidFill>
              </a:rPr>
              <a:t>papillary muscle </a:t>
            </a:r>
            <a:r>
              <a:rPr lang="en-US" sz="2000" b="0"/>
              <a:t>is attached to the </a:t>
            </a:r>
            <a:r>
              <a:rPr lang="en-US" sz="2000">
                <a:solidFill>
                  <a:srgbClr val="00B050"/>
                </a:solidFill>
              </a:rPr>
              <a:t>cusps of tricuspid valve </a:t>
            </a:r>
            <a:r>
              <a:rPr lang="en-US" sz="2000" b="0"/>
              <a:t>by tendinous threads called </a:t>
            </a:r>
            <a:r>
              <a:rPr lang="en-US" sz="2000" i="1">
                <a:solidFill>
                  <a:srgbClr val="FF0000"/>
                </a:solidFill>
              </a:rPr>
              <a:t>chordae tendinae.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sz="2000" i="1"/>
              <a:t>The wall of </a:t>
            </a:r>
            <a:r>
              <a:rPr lang="en-US" sz="2000" i="1">
                <a:solidFill>
                  <a:srgbClr val="FF0066"/>
                </a:solidFill>
              </a:rPr>
              <a:t>infundibulum</a:t>
            </a:r>
            <a:r>
              <a:rPr lang="en-US" sz="2000" i="1"/>
              <a:t> is </a:t>
            </a:r>
            <a:r>
              <a:rPr lang="en-US" sz="2000" i="1">
                <a:solidFill>
                  <a:srgbClr val="0070C0"/>
                </a:solidFill>
              </a:rPr>
              <a:t>smooth</a:t>
            </a:r>
            <a:r>
              <a:rPr lang="en-US" sz="2000" i="1"/>
              <a:t> and contains no trabeculae.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sz="2000" i="1">
                <a:solidFill>
                  <a:srgbClr val="FF0066"/>
                </a:solidFill>
              </a:rPr>
              <a:t>Interventricular septum</a:t>
            </a:r>
            <a:r>
              <a:rPr lang="en-US" sz="2000" i="1"/>
              <a:t> is connected to </a:t>
            </a:r>
            <a:r>
              <a:rPr lang="en-US" sz="2000" i="1">
                <a:solidFill>
                  <a:srgbClr val="FF0066"/>
                </a:solidFill>
              </a:rPr>
              <a:t>anterior papillary</a:t>
            </a:r>
            <a:r>
              <a:rPr lang="en-US" sz="2000" i="1"/>
              <a:t> muscle by a muscular band called </a:t>
            </a:r>
            <a:r>
              <a:rPr lang="en-US" sz="2000" i="1">
                <a:solidFill>
                  <a:srgbClr val="FF0000"/>
                </a:solidFill>
              </a:rPr>
              <a:t>moderator band</a:t>
            </a:r>
          </a:p>
        </p:txBody>
      </p:sp>
      <p:pic>
        <p:nvPicPr>
          <p:cNvPr id="19460" name="Picture 6" descr="3D0CCB9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7" t="11702" b="50128"/>
          <a:stretch>
            <a:fillRect/>
          </a:stretch>
        </p:blipFill>
        <p:spPr bwMode="auto">
          <a:xfrm>
            <a:off x="0" y="1676400"/>
            <a:ext cx="4876800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/>
          <p:cNvSpPr/>
          <p:nvPr/>
        </p:nvSpPr>
        <p:spPr>
          <a:xfrm>
            <a:off x="4191000" y="4572000"/>
            <a:ext cx="685800" cy="381000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3810000" y="3352800"/>
            <a:ext cx="990600" cy="304800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3276600" y="2362200"/>
            <a:ext cx="1219200" cy="228600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228600" y="4495800"/>
            <a:ext cx="762000" cy="457200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  <a:cs typeface="Arial" charset="0"/>
              </a:rPr>
              <a:t> Right atrio-ventricular (tricuspid) orifice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4876800" y="914400"/>
            <a:ext cx="4191000" cy="2862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sz="2400">
                <a:solidFill>
                  <a:srgbClr val="FF0066"/>
                </a:solidFill>
              </a:rPr>
              <a:t>It has 3-cusps</a:t>
            </a:r>
            <a:r>
              <a:rPr lang="en-US" sz="2400"/>
              <a:t>  (anterior-posterior-septal or medial).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sz="2400">
                <a:solidFill>
                  <a:srgbClr val="FF0000"/>
                </a:solidFill>
              </a:rPr>
              <a:t>The atrial surface </a:t>
            </a:r>
            <a:r>
              <a:rPr lang="en-US" sz="2400"/>
              <a:t>of the cusps are smooth, while their  </a:t>
            </a:r>
            <a:r>
              <a:rPr lang="en-US" sz="2400">
                <a:solidFill>
                  <a:srgbClr val="FF0000"/>
                </a:solidFill>
              </a:rPr>
              <a:t>ventricular surfaces </a:t>
            </a:r>
            <a:r>
              <a:rPr lang="en-US" sz="2400"/>
              <a:t>give attachment to the </a:t>
            </a:r>
            <a:r>
              <a:rPr lang="en-US" sz="2400">
                <a:solidFill>
                  <a:srgbClr val="FF0000"/>
                </a:solidFill>
              </a:rPr>
              <a:t>chordae tendinae.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575175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A7B153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8" r="3943" b="47946"/>
          <a:stretch>
            <a:fillRect/>
          </a:stretch>
        </p:blipFill>
        <p:spPr bwMode="auto">
          <a:xfrm>
            <a:off x="0" y="4038600"/>
            <a:ext cx="46482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ame 6"/>
          <p:cNvSpPr/>
          <p:nvPr/>
        </p:nvSpPr>
        <p:spPr>
          <a:xfrm>
            <a:off x="3276600" y="5181600"/>
            <a:ext cx="533400" cy="304800"/>
          </a:xfrm>
          <a:prstGeom prst="fram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457200" y="4953000"/>
            <a:ext cx="685800" cy="304800"/>
          </a:xfrm>
          <a:prstGeom prst="fram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1219200" y="4114800"/>
            <a:ext cx="533400" cy="304800"/>
          </a:xfrm>
          <a:prstGeom prst="fram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  <a:cs typeface="Arial" charset="0"/>
              </a:rPr>
              <a:t> Pulmonary orifice</a:t>
            </a:r>
            <a:br>
              <a:rPr lang="en-US" sz="3200" b="1">
                <a:latin typeface="Arial" charset="0"/>
                <a:cs typeface="Arial" charset="0"/>
              </a:rPr>
            </a:br>
            <a:endParaRPr lang="en-US" sz="3200" b="1">
              <a:latin typeface="Arial" charset="0"/>
              <a:cs typeface="Arial" charset="0"/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4191000" y="914400"/>
            <a:ext cx="4724400" cy="440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sz="2800" b="0"/>
              <a:t>Surrounded by a fibrous ring which gives attachment to the cusps of the pulmonary valve.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sz="2800" b="0"/>
              <a:t>The valve is formed of                  </a:t>
            </a:r>
            <a:r>
              <a:rPr lang="en-US" sz="2800">
                <a:solidFill>
                  <a:srgbClr val="FF0066"/>
                </a:solidFill>
              </a:rPr>
              <a:t>3 semilunar cusps :</a:t>
            </a:r>
            <a:r>
              <a:rPr lang="en-US" sz="2800" b="0">
                <a:solidFill>
                  <a:srgbClr val="FF0066"/>
                </a:solidFill>
              </a:rPr>
              <a:t>                  </a:t>
            </a:r>
            <a:r>
              <a:rPr lang="en-US" sz="2800" b="0"/>
              <a:t> </a:t>
            </a:r>
            <a:r>
              <a:rPr lang="en-US" sz="2800">
                <a:solidFill>
                  <a:srgbClr val="2804C0"/>
                </a:solidFill>
              </a:rPr>
              <a:t>one anterior only.</a:t>
            </a:r>
            <a:endParaRPr lang="en-US" sz="2800" b="0"/>
          </a:p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sz="2800">
                <a:solidFill>
                  <a:srgbClr val="FF0066"/>
                </a:solidFill>
              </a:rPr>
              <a:t>No</a:t>
            </a:r>
            <a:r>
              <a:rPr lang="en-US" sz="2800" b="0"/>
              <a:t> </a:t>
            </a:r>
            <a:r>
              <a:rPr lang="en-US" sz="2800" b="0" u="sng"/>
              <a:t>chordae tendineae</a:t>
            </a:r>
            <a:r>
              <a:rPr lang="en-US" sz="2800" b="0"/>
              <a:t> or </a:t>
            </a:r>
            <a:r>
              <a:rPr lang="en-US" sz="2800" b="0" u="sng"/>
              <a:t>papillary muscles</a:t>
            </a:r>
            <a:r>
              <a:rPr lang="en-US" sz="2800" b="0"/>
              <a:t> are attached to these cusps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3825875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alsharawi\Desktop\ei_0243[1].gif"/>
          <p:cNvPicPr>
            <a:picLocks noChangeAspect="1" noChangeArrowheads="1"/>
          </p:cNvPicPr>
          <p:nvPr/>
        </p:nvPicPr>
        <p:blipFill>
          <a:blip r:embed="rId3"/>
          <a:srcRect t="9639" b="6827"/>
          <a:stretch>
            <a:fillRect/>
          </a:stretch>
        </p:blipFill>
        <p:spPr bwMode="auto">
          <a:xfrm>
            <a:off x="0" y="4038600"/>
            <a:ext cx="3962400" cy="2819400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4343400" y="838200"/>
            <a:ext cx="4724400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sz="2400"/>
              <a:t>It communicates with the left ventricle through left atrioventricular orifice.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sz="2400"/>
              <a:t>It forms the greater part of </a:t>
            </a:r>
            <a:r>
              <a:rPr lang="en-US" sz="2400">
                <a:solidFill>
                  <a:schemeClr val="hlink"/>
                </a:solidFill>
              </a:rPr>
              <a:t>base of</a:t>
            </a:r>
            <a:r>
              <a:rPr lang="en-US" sz="2400"/>
              <a:t> </a:t>
            </a:r>
            <a:r>
              <a:rPr lang="en-US" sz="2400">
                <a:solidFill>
                  <a:schemeClr val="hlink"/>
                </a:solidFill>
              </a:rPr>
              <a:t>heart.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sz="2400"/>
              <a:t>Its wall is </a:t>
            </a:r>
            <a:r>
              <a:rPr lang="en-US" sz="2400" u="sng"/>
              <a:t>smooth </a:t>
            </a:r>
            <a:r>
              <a:rPr lang="en-US" sz="2400">
                <a:solidFill>
                  <a:srgbClr val="FF0000"/>
                </a:solidFill>
              </a:rPr>
              <a:t>except </a:t>
            </a:r>
            <a:r>
              <a:rPr lang="en-US" sz="2400"/>
              <a:t>for small </a:t>
            </a:r>
            <a:r>
              <a:rPr lang="en-US" sz="2400" u="sng"/>
              <a:t>musculi pectinati </a:t>
            </a:r>
            <a:r>
              <a:rPr lang="en-US" sz="2400"/>
              <a:t>in the </a:t>
            </a:r>
            <a:r>
              <a:rPr lang="en-US" sz="2400">
                <a:solidFill>
                  <a:srgbClr val="FF0000"/>
                </a:solidFill>
              </a:rPr>
              <a:t>left auricle.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sz="2400">
                <a:solidFill>
                  <a:schemeClr val="hlink"/>
                </a:solidFill>
              </a:rPr>
              <a:t>Recieves 4 pulmonary veins</a:t>
            </a:r>
            <a:r>
              <a:rPr lang="en-US" sz="2400"/>
              <a:t>  which  have </a:t>
            </a:r>
            <a:r>
              <a:rPr lang="en-US" sz="2400" u="sng"/>
              <a:t>no valves.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sz="2400"/>
              <a:t>Sends blood to left ventricle through the </a:t>
            </a:r>
            <a:r>
              <a:rPr lang="en-US" sz="2400">
                <a:solidFill>
                  <a:schemeClr val="hlink"/>
                </a:solidFill>
              </a:rPr>
              <a:t>left atrioventricular orifice</a:t>
            </a:r>
            <a:r>
              <a:rPr lang="en-US" sz="2400"/>
              <a:t>  which is guarded by </a:t>
            </a:r>
            <a:r>
              <a:rPr lang="en-US" sz="2400">
                <a:solidFill>
                  <a:schemeClr val="hlink"/>
                </a:solidFill>
              </a:rPr>
              <a:t>mitral valve.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21138"/>
            <a:ext cx="3886200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He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27051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76200"/>
            <a:ext cx="9144000" cy="762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  <a:cs typeface="Arial" charset="0"/>
              </a:rPr>
              <a:t>      Left atrium of the heart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1219200" y="16002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/>
              <a:t>Left atrium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0"/>
            <a:ext cx="8229600" cy="9144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  <a:cs typeface="Arial" charset="0"/>
              </a:rPr>
              <a:t>   Left ventricle  of the heart </a:t>
            </a: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4724400" y="1143000"/>
            <a:ext cx="4267200" cy="5395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sz="2400"/>
              <a:t>Its wall is </a:t>
            </a:r>
            <a:r>
              <a:rPr lang="en-US" sz="2400">
                <a:solidFill>
                  <a:srgbClr val="FF0000"/>
                </a:solidFill>
              </a:rPr>
              <a:t>thicker </a:t>
            </a:r>
            <a:r>
              <a:rPr lang="en-US" sz="2400"/>
              <a:t>than that of right ventricle. 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sz="2400"/>
              <a:t>It receives blood from left atrium through  left atrio-ventricular orifice which is guarded by  </a:t>
            </a:r>
            <a:r>
              <a:rPr lang="en-US" sz="2400">
                <a:solidFill>
                  <a:srgbClr val="FF0000"/>
                </a:solidFill>
              </a:rPr>
              <a:t>mitral valve.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sz="2400">
                <a:solidFill>
                  <a:srgbClr val="00B050"/>
                </a:solidFill>
              </a:rPr>
              <a:t>Its wall </a:t>
            </a:r>
            <a:r>
              <a:rPr lang="en-US" sz="2400"/>
              <a:t>contains  </a:t>
            </a:r>
            <a:r>
              <a:rPr lang="en-US" sz="2400">
                <a:solidFill>
                  <a:srgbClr val="FF0066"/>
                </a:solidFill>
              </a:rPr>
              <a:t>trabeculae carnae.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sz="2400">
                <a:solidFill>
                  <a:srgbClr val="00B050"/>
                </a:solidFill>
              </a:rPr>
              <a:t>Its wall </a:t>
            </a:r>
            <a:r>
              <a:rPr lang="en-US" sz="2400"/>
              <a:t>contains </a:t>
            </a:r>
            <a:r>
              <a:rPr lang="en-US" sz="2400">
                <a:solidFill>
                  <a:srgbClr val="FF0000"/>
                </a:solidFill>
              </a:rPr>
              <a:t>2 large papillary muscles </a:t>
            </a:r>
            <a:r>
              <a:rPr lang="en-US" sz="2400"/>
              <a:t>(anterior &amp; posterior). They are attached  by </a:t>
            </a:r>
            <a:r>
              <a:rPr lang="en-US" sz="2400">
                <a:solidFill>
                  <a:srgbClr val="FF0000"/>
                </a:solidFill>
              </a:rPr>
              <a:t>chordae tendinae </a:t>
            </a:r>
            <a:r>
              <a:rPr lang="en-US" sz="2400"/>
              <a:t>to cusps of mitral valve. </a:t>
            </a:r>
          </a:p>
        </p:txBody>
      </p:sp>
      <p:pic>
        <p:nvPicPr>
          <p:cNvPr id="23556" name="Picture 5" descr="E31A883A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8" t="21385" r="24060" b="22430"/>
          <a:stretch>
            <a:fillRect/>
          </a:stretch>
        </p:blipFill>
        <p:spPr bwMode="auto">
          <a:xfrm>
            <a:off x="609600" y="4191000"/>
            <a:ext cx="3581400" cy="247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7" descr="74D7E00A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" t="4834" r="25926" b="48351"/>
          <a:stretch>
            <a:fillRect/>
          </a:stretch>
        </p:blipFill>
        <p:spPr bwMode="auto">
          <a:xfrm>
            <a:off x="304800" y="838200"/>
            <a:ext cx="423545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/>
          <p:cNvSpPr/>
          <p:nvPr/>
        </p:nvSpPr>
        <p:spPr>
          <a:xfrm>
            <a:off x="3352800" y="2819400"/>
            <a:ext cx="762000" cy="304800"/>
          </a:xfrm>
          <a:prstGeom prst="fram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4000" b="1" i="1">
                <a:latin typeface="Arial" charset="0"/>
                <a:cs typeface="Arial" charset="0"/>
              </a:rPr>
              <a:t>OBJECTIVES</a:t>
            </a:r>
            <a:endParaRPr lang="en-US" sz="4800" b="1" i="1">
              <a:latin typeface="Arial" charset="0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5334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 i="1" u="sng">
                <a:latin typeface="Arial" charset="0"/>
                <a:cs typeface="Arial" charset="0"/>
              </a:rPr>
              <a:t>At the end of the lecture, the student should be able to :</a:t>
            </a:r>
          </a:p>
          <a:p>
            <a:pPr eaLnBrk="1" hangingPunct="1"/>
            <a:r>
              <a:rPr lang="en-US" sz="2000" b="1" i="1">
                <a:solidFill>
                  <a:srgbClr val="FF0066"/>
                </a:solidFill>
                <a:latin typeface="Arial" charset="0"/>
                <a:cs typeface="Arial" charset="0"/>
              </a:rPr>
              <a:t>Describe the shape of heart regarding :</a:t>
            </a:r>
            <a:r>
              <a:rPr lang="en-US" sz="2000" b="1" i="1">
                <a:latin typeface="Arial" charset="0"/>
                <a:cs typeface="Arial" charset="0"/>
              </a:rPr>
              <a:t> </a:t>
            </a:r>
            <a:r>
              <a:rPr lang="en-US" sz="2000" i="1">
                <a:latin typeface="Arial" charset="0"/>
                <a:cs typeface="Arial" charset="0"/>
              </a:rPr>
              <a:t>apex, base, sternocostal and diaphragmatic surfaces.</a:t>
            </a:r>
          </a:p>
          <a:p>
            <a:pPr eaLnBrk="1" hangingPunct="1"/>
            <a:r>
              <a:rPr lang="en-US" sz="2000" b="1" i="1">
                <a:solidFill>
                  <a:srgbClr val="FF0066"/>
                </a:solidFill>
                <a:latin typeface="Arial" charset="0"/>
                <a:cs typeface="Arial" charset="0"/>
              </a:rPr>
              <a:t>Describe the interior of heart chambers :</a:t>
            </a:r>
            <a:r>
              <a:rPr lang="en-US" sz="2000" i="1">
                <a:latin typeface="Arial" charset="0"/>
                <a:cs typeface="Arial" charset="0"/>
              </a:rPr>
              <a:t> right atrium, right ventricle, left atrium and left ventricle.</a:t>
            </a:r>
          </a:p>
          <a:p>
            <a:pPr eaLnBrk="1" hangingPunct="1"/>
            <a:r>
              <a:rPr lang="en-US" sz="2000" b="1" i="1">
                <a:solidFill>
                  <a:srgbClr val="FF0066"/>
                </a:solidFill>
                <a:latin typeface="Arial" charset="0"/>
                <a:cs typeface="Arial" charset="0"/>
              </a:rPr>
              <a:t>List the </a:t>
            </a:r>
            <a:r>
              <a:rPr lang="en-US" sz="2000" b="1" i="1" u="sng">
                <a:solidFill>
                  <a:srgbClr val="FF0066"/>
                </a:solidFill>
                <a:latin typeface="Arial" charset="0"/>
                <a:cs typeface="Arial" charset="0"/>
              </a:rPr>
              <a:t>orifices</a:t>
            </a:r>
            <a:r>
              <a:rPr lang="en-US" sz="2000" b="1" i="1">
                <a:solidFill>
                  <a:srgbClr val="FF0066"/>
                </a:solidFill>
                <a:latin typeface="Arial" charset="0"/>
                <a:cs typeface="Arial" charset="0"/>
              </a:rPr>
              <a:t> of the heart :</a:t>
            </a:r>
          </a:p>
          <a:p>
            <a:pPr eaLnBrk="1" hangingPunct="1"/>
            <a:r>
              <a:rPr lang="en-US" sz="2000" i="1">
                <a:latin typeface="Arial" charset="0"/>
                <a:cs typeface="Arial" charset="0"/>
              </a:rPr>
              <a:t>Right atrioventricular (Tricuspid) orifice.</a:t>
            </a:r>
          </a:p>
          <a:p>
            <a:pPr eaLnBrk="1" hangingPunct="1"/>
            <a:r>
              <a:rPr lang="en-US" sz="2000" i="1">
                <a:latin typeface="Arial" charset="0"/>
                <a:cs typeface="Arial" charset="0"/>
              </a:rPr>
              <a:t>Pulmonary orifice.</a:t>
            </a:r>
          </a:p>
          <a:p>
            <a:pPr eaLnBrk="1" hangingPunct="1"/>
            <a:r>
              <a:rPr lang="en-US" sz="2000" i="1">
                <a:latin typeface="Arial" charset="0"/>
                <a:cs typeface="Arial" charset="0"/>
              </a:rPr>
              <a:t>Left atrioventricular (Mitral) orifice.</a:t>
            </a:r>
          </a:p>
          <a:p>
            <a:pPr eaLnBrk="1" hangingPunct="1"/>
            <a:r>
              <a:rPr lang="en-US" sz="2000" i="1">
                <a:latin typeface="Arial" charset="0"/>
                <a:cs typeface="Arial" charset="0"/>
              </a:rPr>
              <a:t>Aortic orifice.</a:t>
            </a:r>
          </a:p>
          <a:p>
            <a:pPr eaLnBrk="1" hangingPunct="1"/>
            <a:r>
              <a:rPr lang="en-US" sz="2000" b="1" i="1">
                <a:solidFill>
                  <a:srgbClr val="FF0066"/>
                </a:solidFill>
                <a:latin typeface="Arial" charset="0"/>
                <a:cs typeface="Arial" charset="0"/>
              </a:rPr>
              <a:t>Describe the </a:t>
            </a:r>
            <a:r>
              <a:rPr lang="en-US" sz="2000" b="1" i="1" u="sng">
                <a:solidFill>
                  <a:srgbClr val="FF0066"/>
                </a:solidFill>
                <a:latin typeface="Arial" charset="0"/>
                <a:cs typeface="Arial" charset="0"/>
              </a:rPr>
              <a:t>innervation </a:t>
            </a:r>
            <a:r>
              <a:rPr lang="en-US" sz="2000" b="1" i="1">
                <a:solidFill>
                  <a:srgbClr val="FF0066"/>
                </a:solidFill>
                <a:latin typeface="Arial" charset="0"/>
                <a:cs typeface="Arial" charset="0"/>
              </a:rPr>
              <a:t>of the heart</a:t>
            </a:r>
            <a:endParaRPr lang="en-US" sz="2000" i="1">
              <a:latin typeface="Arial" charset="0"/>
              <a:cs typeface="Arial" charset="0"/>
            </a:endParaRPr>
          </a:p>
          <a:p>
            <a:pPr eaLnBrk="1" hangingPunct="1"/>
            <a:r>
              <a:rPr lang="en-US" sz="2000" b="1" i="1">
                <a:solidFill>
                  <a:srgbClr val="FF0000"/>
                </a:solidFill>
                <a:latin typeface="Arial" charset="0"/>
                <a:cs typeface="Arial" charset="0"/>
              </a:rPr>
              <a:t>Breifly describe the </a:t>
            </a:r>
            <a:r>
              <a:rPr lang="en-US" sz="2000" b="1" i="1" u="sng">
                <a:solidFill>
                  <a:srgbClr val="FF0000"/>
                </a:solidFill>
                <a:latin typeface="Arial" charset="0"/>
                <a:cs typeface="Arial" charset="0"/>
              </a:rPr>
              <a:t>conduction system </a:t>
            </a:r>
            <a:r>
              <a:rPr lang="en-US" sz="2000" b="1" i="1">
                <a:solidFill>
                  <a:srgbClr val="FF0000"/>
                </a:solidFill>
                <a:latin typeface="Arial" charset="0"/>
                <a:cs typeface="Arial" charset="0"/>
              </a:rPr>
              <a:t>of the heart.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  <a:cs typeface="Arial" charset="0"/>
              </a:rPr>
              <a:t>    Left ventricle  of the heart </a:t>
            </a:r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5638800" y="1447800"/>
            <a:ext cx="3124200" cy="4300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sz="2400"/>
              <a:t>The blood leaves the left ventricle to the ascending aorta through the </a:t>
            </a:r>
            <a:r>
              <a:rPr lang="en-US" sz="2400">
                <a:solidFill>
                  <a:srgbClr val="FF0000"/>
                </a:solidFill>
              </a:rPr>
              <a:t>aortic orifice.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sz="2400"/>
              <a:t>The part of left ventricle leading to ascending aorta is called </a:t>
            </a:r>
            <a:r>
              <a:rPr lang="en-US" sz="2400">
                <a:solidFill>
                  <a:srgbClr val="FF0000"/>
                </a:solidFill>
              </a:rPr>
              <a:t>aortic vestibule. </a:t>
            </a:r>
            <a:r>
              <a:rPr lang="en-US" sz="2400"/>
              <a:t>The wall of this part is fibrous and </a:t>
            </a:r>
            <a:r>
              <a:rPr lang="en-US" sz="2400" u="sng"/>
              <a:t>smooth.</a:t>
            </a:r>
          </a:p>
        </p:txBody>
      </p:sp>
      <p:pic>
        <p:nvPicPr>
          <p:cNvPr id="24580" name="Picture 5" descr="E31A883A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8" t="21385" r="5394" b="12515"/>
          <a:stretch>
            <a:fillRect/>
          </a:stretch>
        </p:blipFill>
        <p:spPr bwMode="auto">
          <a:xfrm>
            <a:off x="228600" y="1447800"/>
            <a:ext cx="51816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1981200" y="2667000"/>
            <a:ext cx="990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/>
              <a:t>Aortic vestibule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  <a:cs typeface="Arial" charset="0"/>
              </a:rPr>
              <a:t>   Left atrio-ventricular (mitral) orifice </a:t>
            </a:r>
          </a:p>
        </p:txBody>
      </p:sp>
      <p:pic>
        <p:nvPicPr>
          <p:cNvPr id="25603" name="Picture 5" descr="A7B15324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52" r="8911" b="21053"/>
          <a:stretch>
            <a:fillRect/>
          </a:stretch>
        </p:blipFill>
        <p:spPr bwMode="auto">
          <a:xfrm>
            <a:off x="0" y="1143000"/>
            <a:ext cx="43434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4419600" y="762000"/>
            <a:ext cx="4648200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400"/>
              <a:t> Smaller than the right, admitting only tips of 2 fingers.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/>
              <a:t>Guarded by a </a:t>
            </a:r>
            <a:r>
              <a:rPr lang="en-US" sz="2400">
                <a:solidFill>
                  <a:srgbClr val="FF0000"/>
                </a:solidFill>
              </a:rPr>
              <a:t>mitral valve.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/>
              <a:t>Surrounded by a fibrous ring which gives attachment to the cusps of mitral valve.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u="sng"/>
              <a:t> Mitral valve is composed of 2 cusps:</a:t>
            </a:r>
            <a:r>
              <a:rPr lang="en-US" sz="2400"/>
              <a:t> 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solidFill>
                  <a:srgbClr val="FF0000"/>
                </a:solidFill>
              </a:rPr>
              <a:t> Anterior cusp :  </a:t>
            </a:r>
            <a:r>
              <a:rPr lang="en-US" sz="2400"/>
              <a:t>lies anteriorly and to right.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solidFill>
                  <a:srgbClr val="FF0000"/>
                </a:solidFill>
              </a:rPr>
              <a:t> Posterior cusp : </a:t>
            </a:r>
            <a:r>
              <a:rPr lang="en-US" sz="2400"/>
              <a:t>lies posteriorly and to left.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u="sng"/>
              <a:t> The atrial surfaces </a:t>
            </a:r>
            <a:r>
              <a:rPr lang="en-US" sz="2400"/>
              <a:t>of the cusps are smooth, while  </a:t>
            </a:r>
            <a:r>
              <a:rPr lang="en-US" sz="2400" u="sng"/>
              <a:t>ventricular surfaces </a:t>
            </a:r>
            <a:r>
              <a:rPr lang="en-US" sz="2400"/>
              <a:t>give attachment to chordae tendinae.</a:t>
            </a:r>
          </a:p>
        </p:txBody>
      </p:sp>
      <p:pic>
        <p:nvPicPr>
          <p:cNvPr id="5" name="Picture 2" descr="C:\Users\salsharawi\Desktop\ei_0243[1].gif"/>
          <p:cNvPicPr>
            <a:picLocks noChangeAspect="1" noChangeArrowheads="1"/>
          </p:cNvPicPr>
          <p:nvPr/>
        </p:nvPicPr>
        <p:blipFill>
          <a:blip r:embed="rId3"/>
          <a:srcRect t="9639" b="6827"/>
          <a:stretch>
            <a:fillRect/>
          </a:stretch>
        </p:blipFill>
        <p:spPr bwMode="auto">
          <a:xfrm>
            <a:off x="228600" y="3581400"/>
            <a:ext cx="3962400" cy="2819400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  <a:cs typeface="Arial" charset="0"/>
              </a:rPr>
              <a:t>Aortic orifice</a:t>
            </a:r>
            <a:endParaRPr lang="ar-sa" sz="3200" b="1">
              <a:latin typeface="Arial" charset="0"/>
              <a:cs typeface="Arial" charset="0"/>
            </a:endParaRPr>
          </a:p>
        </p:txBody>
      </p:sp>
      <p:pic>
        <p:nvPicPr>
          <p:cNvPr id="26627" name="Picture 6" descr="541460B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9" t="8287" r="4944" b="50258"/>
          <a:stretch>
            <a:fillRect/>
          </a:stretch>
        </p:blipFill>
        <p:spPr bwMode="auto">
          <a:xfrm>
            <a:off x="457200" y="1219200"/>
            <a:ext cx="41910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4876800" y="1295400"/>
            <a:ext cx="3886200" cy="5262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800" b="0"/>
              <a:t> Surrounded by a fibrous ring which gives attachment to the cusps  of aortic valve.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b="0">
                <a:solidFill>
                  <a:srgbClr val="FF0066"/>
                </a:solidFill>
              </a:rPr>
              <a:t> </a:t>
            </a:r>
            <a:r>
              <a:rPr lang="en-US" sz="2800">
                <a:solidFill>
                  <a:srgbClr val="FF0066"/>
                </a:solidFill>
              </a:rPr>
              <a:t>Aortic valve</a:t>
            </a:r>
            <a:r>
              <a:rPr lang="en-US" sz="2800" b="0"/>
              <a:t> is formed of </a:t>
            </a:r>
            <a:r>
              <a:rPr lang="en-US" sz="2800">
                <a:solidFill>
                  <a:srgbClr val="FF0066"/>
                </a:solidFill>
              </a:rPr>
              <a:t>3 semilunar cusps</a:t>
            </a:r>
            <a:r>
              <a:rPr lang="en-US" sz="2800" b="0"/>
              <a:t> which are similar to those of pulmonary valve, but the position of the cusps differs being  </a:t>
            </a:r>
            <a:r>
              <a:rPr lang="en-US" sz="2800">
                <a:solidFill>
                  <a:srgbClr val="2804C0"/>
                </a:solidFill>
              </a:rPr>
              <a:t> one posterior only.</a:t>
            </a:r>
          </a:p>
          <a:p>
            <a:pPr eaLnBrk="1" hangingPunct="1">
              <a:buFont typeface="Arial" charset="0"/>
              <a:buChar char="•"/>
            </a:pPr>
            <a:endParaRPr lang="en-US" sz="2800" b="0">
              <a:solidFill>
                <a:srgbClr val="2804C0"/>
              </a:solidFill>
            </a:endParaRPr>
          </a:p>
        </p:txBody>
      </p:sp>
      <p:pic>
        <p:nvPicPr>
          <p:cNvPr id="266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40989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  <a:cs typeface="Arial" charset="0"/>
              </a:rPr>
              <a:t>    </a:t>
            </a:r>
            <a:r>
              <a:rPr lang="en-US" sz="4000" b="1">
                <a:latin typeface="Arial" charset="0"/>
                <a:cs typeface="Arial" charset="0"/>
              </a:rPr>
              <a:t>Nerve supply of the heart</a:t>
            </a:r>
            <a:r>
              <a:rPr lang="en-US" sz="3200" b="1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95400"/>
            <a:ext cx="8839200" cy="2819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i="1">
                <a:solidFill>
                  <a:srgbClr val="FF0066"/>
                </a:solidFill>
                <a:latin typeface="Arial" charset="0"/>
                <a:cs typeface="Arial" charset="0"/>
              </a:rPr>
              <a:t>By sympathetic &amp; parasympathetic fibers</a:t>
            </a:r>
            <a:r>
              <a:rPr lang="en-US" sz="2800">
                <a:latin typeface="Arial" charset="0"/>
                <a:cs typeface="Arial" charset="0"/>
              </a:rPr>
              <a:t>  via the </a:t>
            </a:r>
            <a:r>
              <a:rPr lang="en-US" sz="2800" b="1" i="1">
                <a:solidFill>
                  <a:srgbClr val="12B22D"/>
                </a:solidFill>
                <a:latin typeface="Arial" charset="0"/>
                <a:cs typeface="Arial" charset="0"/>
              </a:rPr>
              <a:t>cardiac plexus</a:t>
            </a:r>
            <a:r>
              <a:rPr lang="en-US" sz="2800">
                <a:latin typeface="Arial" charset="0"/>
                <a:cs typeface="Arial" charset="0"/>
              </a:rPr>
              <a:t> situated below arch of aorta.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i="1">
                <a:solidFill>
                  <a:srgbClr val="12B22D"/>
                </a:solidFill>
                <a:latin typeface="Arial" charset="0"/>
                <a:cs typeface="Arial" charset="0"/>
              </a:rPr>
              <a:t>The sympathetic fibres</a:t>
            </a:r>
            <a:r>
              <a:rPr lang="en-US" sz="2800">
                <a:latin typeface="Arial" charset="0"/>
                <a:cs typeface="Arial" charset="0"/>
              </a:rPr>
              <a:t> arise from the cervical &amp; upper thoracic ganglia of </a:t>
            </a:r>
            <a:r>
              <a:rPr lang="en-US" sz="2800" i="1" u="sng">
                <a:latin typeface="Arial" charset="0"/>
                <a:cs typeface="Arial" charset="0"/>
              </a:rPr>
              <a:t>sympathetic trunks.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i="1">
                <a:solidFill>
                  <a:srgbClr val="12B22D"/>
                </a:solidFill>
                <a:latin typeface="Arial" charset="0"/>
                <a:cs typeface="Arial" charset="0"/>
              </a:rPr>
              <a:t>The parasympathetic fibres</a:t>
            </a:r>
            <a:r>
              <a:rPr lang="en-US" sz="2800">
                <a:latin typeface="Arial" charset="0"/>
                <a:cs typeface="Arial" charset="0"/>
              </a:rPr>
              <a:t> arise from the </a:t>
            </a:r>
            <a:r>
              <a:rPr lang="en-US" sz="2800" i="1" u="sng">
                <a:latin typeface="Arial" charset="0"/>
                <a:cs typeface="Arial" charset="0"/>
              </a:rPr>
              <a:t>vagus nerves.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  <a:cs typeface="Arial" charset="0"/>
              </a:rPr>
              <a:t>Conduction system of the heart</a:t>
            </a:r>
          </a:p>
        </p:txBody>
      </p:sp>
      <p:pic>
        <p:nvPicPr>
          <p:cNvPr id="28675" name="Picture 7" descr="File0615"/>
          <p:cNvPicPr>
            <a:picLocks noChangeAspect="1" noChangeArrowheads="1"/>
          </p:cNvPicPr>
          <p:nvPr/>
        </p:nvPicPr>
        <p:blipFill>
          <a:blip r:embed="rId3">
            <a:lum bright="-22000"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779463"/>
            <a:ext cx="6265862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33600" y="2133600"/>
            <a:ext cx="1143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33600" y="1600200"/>
            <a:ext cx="1143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2263" y="4419600"/>
            <a:ext cx="8499475" cy="2057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latin typeface="Arial" charset="0"/>
                <a:cs typeface="Arial" charset="0"/>
              </a:rPr>
              <a:t>Its function is to ensure the </a:t>
            </a:r>
            <a:r>
              <a:rPr lang="en-US" sz="2400" u="sng">
                <a:latin typeface="Arial" charset="0"/>
                <a:cs typeface="Arial" charset="0"/>
              </a:rPr>
              <a:t>heart contract </a:t>
            </a:r>
            <a:r>
              <a:rPr lang="en-US" sz="2400">
                <a:latin typeface="Arial" charset="0"/>
                <a:cs typeface="Arial" charset="0"/>
              </a:rPr>
              <a:t>in the proper rhythm and sequence: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Arial" charset="0"/>
                <a:cs typeface="Arial" charset="0"/>
              </a:rPr>
              <a:t>The main center is the </a:t>
            </a:r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sinoatrial (SA) node</a:t>
            </a:r>
            <a:r>
              <a:rPr lang="en-US" sz="2400">
                <a:solidFill>
                  <a:srgbClr val="FF0000"/>
                </a:solidFill>
                <a:latin typeface="Arial" charset="0"/>
                <a:cs typeface="Arial" charset="0"/>
              </a:rPr>
              <a:t>, </a:t>
            </a:r>
            <a:r>
              <a:rPr lang="en-US" sz="2400">
                <a:latin typeface="Arial" charset="0"/>
                <a:cs typeface="Arial" charset="0"/>
              </a:rPr>
              <a:t>located in the right atrium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Arial" charset="0"/>
                <a:cs typeface="Arial" charset="0"/>
              </a:rPr>
              <a:t>The </a:t>
            </a:r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atrioventricular (AV) node</a:t>
            </a:r>
            <a:r>
              <a:rPr lang="en-US" sz="240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>
                <a:latin typeface="Arial" charset="0"/>
                <a:cs typeface="Arial" charset="0"/>
              </a:rPr>
              <a:t>is located at the junction of the atria and the ventricles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File0615"/>
          <p:cNvPicPr>
            <a:picLocks noChangeAspect="1" noChangeArrowheads="1"/>
          </p:cNvPicPr>
          <p:nvPr/>
        </p:nvPicPr>
        <p:blipFill>
          <a:blip r:embed="rId3">
            <a:lum bright="-24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836613"/>
            <a:ext cx="6553200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Oval 7"/>
          <p:cNvSpPr>
            <a:spLocks noChangeArrowheads="1"/>
          </p:cNvSpPr>
          <p:nvPr/>
        </p:nvSpPr>
        <p:spPr bwMode="auto">
          <a:xfrm>
            <a:off x="6229350" y="2565400"/>
            <a:ext cx="1366838" cy="8636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9700" name="Oval 8"/>
          <p:cNvSpPr>
            <a:spLocks noChangeArrowheads="1"/>
          </p:cNvSpPr>
          <p:nvPr/>
        </p:nvSpPr>
        <p:spPr bwMode="auto">
          <a:xfrm>
            <a:off x="6227763" y="3429000"/>
            <a:ext cx="1223962" cy="360363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Conduction system of the heart</a:t>
            </a: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228600" y="4800600"/>
            <a:ext cx="8686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charset="0"/>
              <a:buBlip>
                <a:blip r:embed="rId4"/>
              </a:buBlip>
            </a:pPr>
            <a:r>
              <a:rPr lang="en-US" sz="2000">
                <a:latin typeface="Arial" charset="0"/>
              </a:rPr>
              <a:t>The 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atrioventricular (AV) bundle (bundle of His</a:t>
            </a:r>
            <a:r>
              <a:rPr lang="en-US" sz="2000">
                <a:latin typeface="Arial" charset="0"/>
              </a:rPr>
              <a:t>) is located in the interventricular septum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charset="0"/>
              <a:buBlip>
                <a:blip r:embed="rId4"/>
              </a:buBlip>
            </a:pPr>
            <a:r>
              <a:rPr lang="en-US" sz="2000">
                <a:latin typeface="Arial" charset="0"/>
              </a:rPr>
              <a:t>The 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Purkinje fibers </a:t>
            </a:r>
            <a:r>
              <a:rPr lang="en-US" sz="2000">
                <a:latin typeface="Arial" charset="0"/>
              </a:rPr>
              <a:t>are located inside the walls of the ventricles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charset="0"/>
              <a:buBlip>
                <a:blip r:embed="rId4"/>
              </a:buBlip>
            </a:pPr>
            <a:r>
              <a:rPr lang="en-US" sz="2000">
                <a:latin typeface="Arial" charset="0"/>
              </a:rPr>
              <a:t>the SA node is called the 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pacemaker</a:t>
            </a:r>
            <a:r>
              <a:rPr lang="en-US" sz="2000">
                <a:latin typeface="Arial" charset="0"/>
              </a:rPr>
              <a:t> of the heart, because it generates the impulse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8229600" cy="1325563"/>
          </a:xfrm>
        </p:spPr>
        <p:txBody>
          <a:bodyPr/>
          <a:lstStyle/>
          <a:p>
            <a:pPr algn="r"/>
            <a:r>
              <a:rPr lang="en-US" sz="6600" b="1" i="1">
                <a:solidFill>
                  <a:srgbClr val="FF0000"/>
                </a:solidFill>
                <a:latin typeface="Arial" charset="0"/>
                <a:cs typeface="Arial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38600" y="762000"/>
            <a:ext cx="4953000" cy="59436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It lies in the </a:t>
            </a:r>
            <a:r>
              <a:rPr lang="en-US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middle </a:t>
            </a:r>
            <a:r>
              <a:rPr lang="en-US" sz="24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mediastinum</a:t>
            </a:r>
            <a:r>
              <a:rPr lang="en-US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It is surrounded by a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fibroserous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 sac called</a:t>
            </a:r>
            <a:r>
              <a:rPr lang="en-US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 pericardium 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which  is differentiated into an </a:t>
            </a:r>
            <a:r>
              <a:rPr lang="en-US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outer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fibrous layer </a:t>
            </a:r>
            <a:r>
              <a:rPr lang="en-US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(Fibrous</a:t>
            </a:r>
            <a:r>
              <a:rPr lang="en-US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 </a:t>
            </a:r>
            <a:r>
              <a:rPr lang="en-US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pericardium)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 &amp; </a:t>
            </a:r>
            <a:r>
              <a:rPr lang="en-US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inner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serous sac </a:t>
            </a:r>
            <a:r>
              <a:rPr lang="en-US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(Serous pericardium).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The Heart is somewhat pyramidal in shape, having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 </a:t>
            </a:r>
            <a:r>
              <a:rPr lang="en-US" sz="240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Apex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 </a:t>
            </a:r>
            <a:r>
              <a:rPr lang="en-US" sz="2400" u="sng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Sterno</a:t>
            </a:r>
            <a:r>
              <a:rPr lang="en-US" sz="240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-costal (anterior surface)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 </a:t>
            </a:r>
            <a:r>
              <a:rPr lang="en-US" sz="240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Base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(posterior surface).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Diaphragmatic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(inferior surface)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It consists of 4 chambers, 2 atria (right&amp; left) &amp; 2 ventricles (right&amp; left)</a:t>
            </a:r>
            <a:endParaRPr lang="en-US" sz="2400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pic>
        <p:nvPicPr>
          <p:cNvPr id="7171" name="Picture 6" descr="C3FF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3421063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7" descr="C3FF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2447925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z="3200" b="1" i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The Heart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z="3200" b="1" i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Apex of the heart</a:t>
            </a:r>
            <a:endParaRPr lang="ar-sa" sz="3200" b="1" i="1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00600" y="1295400"/>
            <a:ext cx="4191000" cy="32004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Directed </a:t>
            </a:r>
            <a:r>
              <a:rPr lang="en-US" sz="2400" u="sng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downwards</a:t>
            </a: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, forwards and </a:t>
            </a:r>
            <a:r>
              <a:rPr lang="en-US" sz="2400" u="sng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to the left.</a:t>
            </a:r>
          </a:p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It is formed by the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left ventricle.</a:t>
            </a:r>
          </a:p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lies at the level of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left 5</a:t>
            </a:r>
            <a:r>
              <a:rPr lang="en-US" sz="24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th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 intercostal space </a:t>
            </a: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3.5 inch from midline.</a:t>
            </a:r>
          </a:p>
        </p:txBody>
      </p:sp>
      <p:pic>
        <p:nvPicPr>
          <p:cNvPr id="8196" name="Picture 5" descr="C3FF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3434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066800" y="5410200"/>
            <a:ext cx="7086600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Note that the base of the heart</a:t>
            </a:r>
            <a:r>
              <a:rPr lang="en-US" sz="2000">
                <a:solidFill>
                  <a:srgbClr val="FF0000"/>
                </a:solidFill>
              </a:rPr>
              <a:t> is called the base because the heart is pyramid shaped; the base lies opposite the apex. The heart </a:t>
            </a:r>
            <a:r>
              <a:rPr lang="en-US" sz="2000" u="sng">
                <a:solidFill>
                  <a:srgbClr val="FF0000"/>
                </a:solidFill>
              </a:rPr>
              <a:t>does not rest</a:t>
            </a:r>
            <a:r>
              <a:rPr lang="en-US" sz="2000">
                <a:solidFill>
                  <a:srgbClr val="FF0000"/>
                </a:solidFill>
              </a:rPr>
              <a:t> on its base; it rests on its </a:t>
            </a:r>
            <a:r>
              <a:rPr lang="en-US" sz="2000" u="sng">
                <a:solidFill>
                  <a:srgbClr val="FF0000"/>
                </a:solidFill>
              </a:rPr>
              <a:t>diaphragmatic (inferior) surface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 i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Sterno-costal (anterior)surface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0" y="838200"/>
            <a:ext cx="4419600" cy="60198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>
                <a:latin typeface="Arial" charset="0"/>
                <a:cs typeface="Arial" charset="0"/>
              </a:rPr>
              <a:t>Divided by </a:t>
            </a:r>
            <a:r>
              <a:rPr lang="en-US" sz="2000" b="1">
                <a:solidFill>
                  <a:schemeClr val="hlink"/>
                </a:solidFill>
                <a:latin typeface="Arial" charset="0"/>
                <a:cs typeface="Arial" charset="0"/>
              </a:rPr>
              <a:t>coronary (atrio-ventricular) groove</a:t>
            </a:r>
            <a:r>
              <a:rPr lang="en-US" sz="2000" b="1">
                <a:latin typeface="Arial" charset="0"/>
                <a:cs typeface="Arial" charset="0"/>
              </a:rPr>
              <a:t> into :</a:t>
            </a:r>
            <a:r>
              <a:rPr lang="en-US" sz="2000">
                <a:latin typeface="Arial" charset="0"/>
                <a:cs typeface="Arial" charset="0"/>
              </a:rPr>
              <a:t> </a:t>
            </a:r>
          </a:p>
          <a:p>
            <a:pPr>
              <a:spcBef>
                <a:spcPct val="50000"/>
              </a:spcBef>
              <a:buFont typeface="Wingdings" charset="0"/>
              <a:buChar char="§"/>
            </a:pPr>
            <a:r>
              <a:rPr lang="en-US" sz="2000" b="1">
                <a:latin typeface="Arial" charset="0"/>
                <a:cs typeface="Arial" charset="0"/>
              </a:rPr>
              <a:t> </a:t>
            </a:r>
            <a:r>
              <a:rPr lang="en-US" sz="2000" b="1">
                <a:solidFill>
                  <a:schemeClr val="hlink"/>
                </a:solidFill>
                <a:latin typeface="Arial" charset="0"/>
                <a:cs typeface="Arial" charset="0"/>
              </a:rPr>
              <a:t>Atrial part,</a:t>
            </a:r>
            <a:r>
              <a:rPr lang="en-US" sz="2000">
                <a:latin typeface="Arial" charset="0"/>
                <a:cs typeface="Arial" charset="0"/>
              </a:rPr>
              <a:t> formed </a:t>
            </a:r>
            <a:r>
              <a:rPr lang="en-US" sz="2000" b="1">
                <a:solidFill>
                  <a:srgbClr val="FF0066"/>
                </a:solidFill>
                <a:latin typeface="Arial" charset="0"/>
                <a:cs typeface="Arial" charset="0"/>
              </a:rPr>
              <a:t>mainly </a:t>
            </a:r>
            <a:r>
              <a:rPr lang="en-US" sz="2000">
                <a:latin typeface="Arial" charset="0"/>
                <a:cs typeface="Arial" charset="0"/>
              </a:rPr>
              <a:t>by </a:t>
            </a:r>
            <a:r>
              <a:rPr lang="en-US" sz="2000" b="1">
                <a:solidFill>
                  <a:srgbClr val="FF0066"/>
                </a:solidFill>
                <a:latin typeface="Arial" charset="0"/>
                <a:cs typeface="Arial" charset="0"/>
              </a:rPr>
              <a:t>right atrium.</a:t>
            </a:r>
            <a:r>
              <a:rPr lang="en-US" sz="2000">
                <a:latin typeface="Arial" charset="0"/>
                <a:cs typeface="Arial" charset="0"/>
              </a:rPr>
              <a:t>   </a:t>
            </a:r>
          </a:p>
          <a:p>
            <a:pPr>
              <a:spcBef>
                <a:spcPct val="50000"/>
              </a:spcBef>
              <a:buFont typeface="Wingdings" charset="0"/>
              <a:buChar char="§"/>
            </a:pPr>
            <a:r>
              <a:rPr lang="en-US" sz="2000" b="1">
                <a:solidFill>
                  <a:schemeClr val="hlink"/>
                </a:solidFill>
                <a:latin typeface="Arial" charset="0"/>
                <a:cs typeface="Arial" charset="0"/>
              </a:rPr>
              <a:t>Ventricular part</a:t>
            </a:r>
            <a:r>
              <a:rPr lang="en-US" sz="2000">
                <a:latin typeface="Arial" charset="0"/>
                <a:cs typeface="Arial" charset="0"/>
              </a:rPr>
              <a:t> , the right 2/3 is formed by </a:t>
            </a:r>
            <a:r>
              <a:rPr lang="en-US" sz="2000" u="sng">
                <a:latin typeface="Arial" charset="0"/>
                <a:cs typeface="Arial" charset="0"/>
              </a:rPr>
              <a:t>right ventricle</a:t>
            </a:r>
            <a:r>
              <a:rPr lang="en-US" sz="2000">
                <a:latin typeface="Arial" charset="0"/>
                <a:cs typeface="Arial" charset="0"/>
              </a:rPr>
              <a:t>,  while  the left l1/3 is formed  by </a:t>
            </a:r>
            <a:r>
              <a:rPr lang="en-US" sz="2000" u="sng">
                <a:latin typeface="Arial" charset="0"/>
                <a:cs typeface="Arial" charset="0"/>
              </a:rPr>
              <a:t>left ventricle.</a:t>
            </a:r>
            <a:r>
              <a:rPr lang="en-US" sz="2000">
                <a:latin typeface="Arial" charset="0"/>
                <a:cs typeface="Arial" charset="0"/>
              </a:rPr>
              <a:t> </a:t>
            </a:r>
          </a:p>
          <a:p>
            <a:pPr>
              <a:spcBef>
                <a:spcPct val="50000"/>
              </a:spcBef>
              <a:buFont typeface="Wingdings" charset="0"/>
              <a:buChar char="§"/>
            </a:pPr>
            <a:r>
              <a:rPr lang="en-US" sz="2000">
                <a:latin typeface="Arial" charset="0"/>
                <a:cs typeface="Arial" charset="0"/>
              </a:rPr>
              <a:t>The 2 ventricles are separated  by </a:t>
            </a:r>
            <a:r>
              <a:rPr lang="en-US" sz="2000">
                <a:solidFill>
                  <a:srgbClr val="FF0000"/>
                </a:solidFill>
                <a:latin typeface="Arial" charset="0"/>
                <a:cs typeface="Arial" charset="0"/>
              </a:rPr>
              <a:t>anterior interventricular groove, </a:t>
            </a:r>
            <a:r>
              <a:rPr lang="en-US" sz="2000">
                <a:latin typeface="Arial" charset="0"/>
                <a:cs typeface="Arial" charset="0"/>
              </a:rPr>
              <a:t>which lodges :</a:t>
            </a:r>
          </a:p>
          <a:p>
            <a:pPr>
              <a:spcBef>
                <a:spcPct val="50000"/>
              </a:spcBef>
              <a:buFont typeface="Wingdings" charset="0"/>
              <a:buChar char="§"/>
            </a:pPr>
            <a:r>
              <a:rPr lang="en-US" sz="2000">
                <a:solidFill>
                  <a:schemeClr val="hlink"/>
                </a:solidFill>
                <a:latin typeface="Arial" charset="0"/>
                <a:cs typeface="Arial" charset="0"/>
              </a:rPr>
              <a:t>Anterior interventricular artery (branch of left coronary).</a:t>
            </a:r>
          </a:p>
          <a:p>
            <a:pPr>
              <a:spcBef>
                <a:spcPct val="50000"/>
              </a:spcBef>
              <a:buFont typeface="Wingdings" charset="0"/>
              <a:buChar char="§"/>
            </a:pPr>
            <a:r>
              <a:rPr lang="en-US" sz="2000">
                <a:solidFill>
                  <a:schemeClr val="hlink"/>
                </a:solidFill>
                <a:latin typeface="Arial" charset="0"/>
                <a:cs typeface="Arial" charset="0"/>
              </a:rPr>
              <a:t>Great cardiac vein.</a:t>
            </a:r>
          </a:p>
          <a:p>
            <a:pPr>
              <a:spcBef>
                <a:spcPct val="50000"/>
              </a:spcBef>
              <a:buFont typeface="Wingdings" charset="0"/>
              <a:buChar char="§"/>
            </a:pPr>
            <a:r>
              <a:rPr lang="en-US" sz="2000">
                <a:solidFill>
                  <a:srgbClr val="FF0000"/>
                </a:solidFill>
                <a:latin typeface="Arial" charset="0"/>
                <a:cs typeface="Arial" charset="0"/>
              </a:rPr>
              <a:t>The coronary groove </a:t>
            </a:r>
            <a:r>
              <a:rPr lang="en-US" sz="2000">
                <a:latin typeface="Arial" charset="0"/>
                <a:cs typeface="Arial" charset="0"/>
              </a:rPr>
              <a:t>lodges</a:t>
            </a:r>
            <a:r>
              <a:rPr lang="en-US" sz="2000">
                <a:solidFill>
                  <a:schemeClr val="hlink"/>
                </a:solidFill>
                <a:latin typeface="Arial" charset="0"/>
                <a:cs typeface="Arial" charset="0"/>
              </a:rPr>
              <a:t>                     the right coronary artery.</a:t>
            </a:r>
          </a:p>
          <a:p>
            <a:pPr eaLnBrk="1" hangingPunct="1"/>
            <a:endParaRPr lang="ar-sa" sz="160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9220" name="Picture 5" descr="C3FF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4114800" cy="3821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228600" y="838200"/>
            <a:ext cx="4191000" cy="1382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0"/>
              <a:t>This </a:t>
            </a:r>
            <a:r>
              <a:rPr lang="en-US" sz="2800"/>
              <a:t>surface</a:t>
            </a:r>
            <a:r>
              <a:rPr lang="en-US" sz="2800" b="0"/>
              <a:t> is formed </a:t>
            </a:r>
            <a:r>
              <a:rPr lang="en-US" sz="2800">
                <a:solidFill>
                  <a:srgbClr val="FF0066"/>
                </a:solidFill>
              </a:rPr>
              <a:t>mainly </a:t>
            </a:r>
            <a:r>
              <a:rPr lang="en-US" sz="2800"/>
              <a:t>by the </a:t>
            </a:r>
            <a:r>
              <a:rPr lang="en-US" sz="2800" u="sng"/>
              <a:t>right atrium</a:t>
            </a:r>
            <a:r>
              <a:rPr lang="en-US" sz="2800" b="0"/>
              <a:t> </a:t>
            </a:r>
            <a:r>
              <a:rPr lang="en-US" sz="2800"/>
              <a:t>and the </a:t>
            </a:r>
            <a:r>
              <a:rPr lang="en-US" sz="2800" u="sng"/>
              <a:t>right ventricle.</a:t>
            </a:r>
          </a:p>
        </p:txBody>
      </p:sp>
      <p:sp>
        <p:nvSpPr>
          <p:cNvPr id="6" name="Frame 5"/>
          <p:cNvSpPr/>
          <p:nvPr/>
        </p:nvSpPr>
        <p:spPr>
          <a:xfrm>
            <a:off x="152400" y="4800600"/>
            <a:ext cx="1219200" cy="228600"/>
          </a:xfrm>
          <a:prstGeom prst="fram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3276600" y="5029200"/>
            <a:ext cx="1066800" cy="457200"/>
          </a:xfrm>
          <a:prstGeom prst="fram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3048000" y="4343400"/>
            <a:ext cx="914400" cy="304800"/>
          </a:xfrm>
          <a:prstGeom prst="fram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  <a:cs typeface="Arial" charset="0"/>
              </a:rPr>
              <a:t>     </a:t>
            </a:r>
            <a:r>
              <a:rPr lang="en-US" sz="3200" b="1" i="1">
                <a:latin typeface="Arial" charset="0"/>
                <a:cs typeface="Arial" charset="0"/>
              </a:rPr>
              <a:t>Diaphragmatic (Inferior)surface</a:t>
            </a:r>
          </a:p>
        </p:txBody>
      </p:sp>
      <p:pic>
        <p:nvPicPr>
          <p:cNvPr id="10243" name="Picture 4" descr="8EC2088A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t="15004" b="35204"/>
          <a:stretch>
            <a:fillRect/>
          </a:stretch>
        </p:blipFill>
        <p:spPr bwMode="auto">
          <a:xfrm>
            <a:off x="304800" y="1143000"/>
            <a:ext cx="45720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5105400" y="990600"/>
            <a:ext cx="3810000" cy="467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Char char="§"/>
            </a:pPr>
            <a:r>
              <a:rPr lang="en-US" sz="2000"/>
              <a:t> Formed by the 2-ventricles, </a:t>
            </a:r>
            <a:r>
              <a:rPr lang="en-US" sz="2000">
                <a:solidFill>
                  <a:srgbClr val="FF0066"/>
                </a:solidFill>
              </a:rPr>
              <a:t>mainly</a:t>
            </a:r>
            <a:r>
              <a:rPr lang="en-US" sz="2000"/>
              <a:t>  </a:t>
            </a:r>
            <a:r>
              <a:rPr lang="en-US" sz="2000">
                <a:solidFill>
                  <a:schemeClr val="hlink"/>
                </a:solidFill>
              </a:rPr>
              <a:t>left</a:t>
            </a:r>
            <a:r>
              <a:rPr lang="en-US" sz="2000"/>
              <a:t> </a:t>
            </a:r>
            <a:r>
              <a:rPr lang="en-US" sz="2000">
                <a:solidFill>
                  <a:schemeClr val="hlink"/>
                </a:solidFill>
              </a:rPr>
              <a:t>ventricle (left 2/3).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§"/>
            </a:pPr>
            <a:r>
              <a:rPr lang="en-US" sz="2000"/>
              <a:t> Slightly concave as it rests on diaphragm.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§"/>
            </a:pPr>
            <a:r>
              <a:rPr lang="en-US" sz="2000"/>
              <a:t> Directed inferiorly &amp; backward.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§"/>
            </a:pPr>
            <a:r>
              <a:rPr lang="en-US" sz="2000"/>
              <a:t>Separated from base of heart by </a:t>
            </a:r>
            <a:r>
              <a:rPr lang="en-US" sz="2000">
                <a:solidFill>
                  <a:schemeClr val="hlink"/>
                </a:solidFill>
              </a:rPr>
              <a:t>posterior part of</a:t>
            </a:r>
            <a:r>
              <a:rPr lang="en-US" sz="2000"/>
              <a:t> </a:t>
            </a:r>
            <a:r>
              <a:rPr lang="en-US" sz="2000">
                <a:solidFill>
                  <a:schemeClr val="hlink"/>
                </a:solidFill>
              </a:rPr>
              <a:t>coronary sulcus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§"/>
            </a:pPr>
            <a:r>
              <a:rPr lang="en-US" sz="2000"/>
              <a:t>The 2-ventricles are separated by </a:t>
            </a:r>
            <a:r>
              <a:rPr lang="en-US" sz="2000">
                <a:solidFill>
                  <a:srgbClr val="FF0000"/>
                </a:solidFill>
              </a:rPr>
              <a:t>posterior interventricular groove  </a:t>
            </a:r>
            <a:r>
              <a:rPr lang="en-US" sz="2000" u="sng"/>
              <a:t>which lodges: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§"/>
            </a:pPr>
            <a:r>
              <a:rPr lang="en-US" sz="2000">
                <a:solidFill>
                  <a:srgbClr val="6B6BCF"/>
                </a:solidFill>
              </a:rPr>
              <a:t>Posterior interventricular artery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§"/>
            </a:pPr>
            <a:r>
              <a:rPr lang="en-US" sz="2000">
                <a:solidFill>
                  <a:srgbClr val="6B6BCF"/>
                </a:solidFill>
              </a:rPr>
              <a:t> Middle cardiac vein</a:t>
            </a:r>
          </a:p>
        </p:txBody>
      </p:sp>
      <p:sp>
        <p:nvSpPr>
          <p:cNvPr id="5" name="Frame 4"/>
          <p:cNvSpPr/>
          <p:nvPr/>
        </p:nvSpPr>
        <p:spPr>
          <a:xfrm>
            <a:off x="3352800" y="4800600"/>
            <a:ext cx="1219200" cy="457200"/>
          </a:xfrm>
          <a:prstGeom prst="fram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609600" y="4495800"/>
            <a:ext cx="685800" cy="228600"/>
          </a:xfrm>
          <a:prstGeom prst="fram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z="2800" b="1" i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Base of the Heart (posterior surface)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267200" y="1066800"/>
            <a:ext cx="4800600" cy="557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Char char="§"/>
            </a:pPr>
            <a:r>
              <a:rPr lang="en-US" sz="2400"/>
              <a:t>It is formed by the 2 atria, </a:t>
            </a:r>
            <a:r>
              <a:rPr lang="en-US" sz="2400">
                <a:solidFill>
                  <a:srgbClr val="FF0066"/>
                </a:solidFill>
              </a:rPr>
              <a:t>mainly </a:t>
            </a:r>
            <a:r>
              <a:rPr lang="en-US" sz="2400">
                <a:solidFill>
                  <a:schemeClr val="hlink"/>
                </a:solidFill>
              </a:rPr>
              <a:t> </a:t>
            </a:r>
            <a:r>
              <a:rPr lang="en-US" sz="2400" u="sng">
                <a:solidFill>
                  <a:schemeClr val="hlink"/>
                </a:solidFill>
              </a:rPr>
              <a:t>left atrium,</a:t>
            </a:r>
            <a:r>
              <a:rPr lang="en-US" sz="2400">
                <a:solidFill>
                  <a:schemeClr val="hlink"/>
                </a:solidFill>
              </a:rPr>
              <a:t> </a:t>
            </a:r>
            <a:r>
              <a:rPr lang="en-US" sz="2400"/>
              <a:t>into which open the </a:t>
            </a:r>
            <a:r>
              <a:rPr lang="en-US" sz="2400">
                <a:solidFill>
                  <a:srgbClr val="FF0000"/>
                </a:solidFill>
              </a:rPr>
              <a:t>4 pulmonary veins.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§"/>
            </a:pPr>
            <a:r>
              <a:rPr lang="en-US" sz="2400"/>
              <a:t>It is directed backwards.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§"/>
            </a:pPr>
            <a:r>
              <a:rPr lang="en-US" sz="2400"/>
              <a:t>Lies opposite middle </a:t>
            </a:r>
            <a:r>
              <a:rPr lang="en-US" sz="2400">
                <a:solidFill>
                  <a:schemeClr val="hlink"/>
                </a:solidFill>
              </a:rPr>
              <a:t>thoracic vertebrae (5-7).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§"/>
            </a:pPr>
            <a:r>
              <a:rPr lang="en-US" sz="2400"/>
              <a:t> Is separated  from the vertebral column by </a:t>
            </a:r>
            <a:r>
              <a:rPr lang="en-US" sz="2400">
                <a:solidFill>
                  <a:srgbClr val="FF0000"/>
                </a:solidFill>
              </a:rPr>
              <a:t>descending  aorta</a:t>
            </a:r>
            <a:r>
              <a:rPr lang="en-US" sz="2400"/>
              <a:t>, </a:t>
            </a:r>
            <a:r>
              <a:rPr lang="en-US" sz="2400">
                <a:solidFill>
                  <a:srgbClr val="00B050"/>
                </a:solidFill>
              </a:rPr>
              <a:t>esophagus</a:t>
            </a:r>
            <a:r>
              <a:rPr lang="en-US" sz="2400"/>
              <a:t> and </a:t>
            </a:r>
            <a:r>
              <a:rPr lang="en-US" sz="2400">
                <a:solidFill>
                  <a:schemeClr val="hlink"/>
                </a:solidFill>
              </a:rPr>
              <a:t>oblique sinus of</a:t>
            </a:r>
            <a:r>
              <a:rPr lang="en-US" sz="2400"/>
              <a:t> </a:t>
            </a:r>
            <a:r>
              <a:rPr lang="en-US" sz="2400">
                <a:solidFill>
                  <a:schemeClr val="hlink"/>
                </a:solidFill>
              </a:rPr>
              <a:t>pericardium</a:t>
            </a:r>
            <a:r>
              <a:rPr lang="en-US" sz="2400"/>
              <a:t> </a:t>
            </a:r>
            <a:endParaRPr lang="en-US" sz="2400">
              <a:solidFill>
                <a:schemeClr val="hlink"/>
              </a:solidFill>
            </a:endParaRPr>
          </a:p>
          <a:p>
            <a:pPr eaLnBrk="1" hangingPunct="1">
              <a:spcBef>
                <a:spcPct val="50000"/>
              </a:spcBef>
              <a:buFont typeface="Wingdings" charset="0"/>
              <a:buChar char="§"/>
            </a:pPr>
            <a:r>
              <a:rPr lang="en-US" sz="2400"/>
              <a:t>Bounded  inferiorly by </a:t>
            </a:r>
            <a:r>
              <a:rPr lang="en-US" sz="2400">
                <a:solidFill>
                  <a:schemeClr val="hlink"/>
                </a:solidFill>
              </a:rPr>
              <a:t>post. part of coronary sulcus , which lodges the coronary sinus</a:t>
            </a:r>
          </a:p>
        </p:txBody>
      </p:sp>
      <p:pic>
        <p:nvPicPr>
          <p:cNvPr id="11268" name="Picture 4" descr="He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076700" cy="5165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1828800" y="2819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Left atrium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 i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Borders of the Heart </a:t>
            </a:r>
          </a:p>
        </p:txBody>
      </p:sp>
      <p:pic>
        <p:nvPicPr>
          <p:cNvPr id="12291" name="Picture 5" descr="C3FF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419600" cy="3821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24400" y="1295400"/>
            <a:ext cx="4191000" cy="51054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Upper border:</a:t>
            </a:r>
          </a:p>
          <a:p>
            <a:pPr eaLnBrk="1" hangingPunct="1"/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Is formed by the 2 atria.</a:t>
            </a:r>
          </a:p>
          <a:p>
            <a:pPr eaLnBrk="1" hangingPunct="1"/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It is concealed by ascending aorta &amp; pulmonary trunk.</a:t>
            </a:r>
          </a:p>
          <a:p>
            <a:pPr eaLnBrk="1" hangingPunct="1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Right border:</a:t>
            </a:r>
          </a:p>
          <a:p>
            <a:pPr eaLnBrk="1" hangingPunct="1"/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Is formed by right atrium</a:t>
            </a:r>
          </a:p>
          <a:p>
            <a:pPr eaLnBrk="1" hangingPunct="1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Lower border: </a:t>
            </a:r>
          </a:p>
          <a:p>
            <a:pPr eaLnBrk="1" hangingPunct="1"/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Is formed mainly by right ventricle  + apical part of left ventricle.</a:t>
            </a:r>
          </a:p>
          <a:p>
            <a:pPr eaLnBrk="1" hangingPunct="1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Left border:</a:t>
            </a:r>
          </a:p>
          <a:p>
            <a:pPr eaLnBrk="1" hangingPunct="1"/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Is formed  mainly by left ventricle + auricle of left atrium.</a:t>
            </a:r>
          </a:p>
          <a:p>
            <a:pPr eaLnBrk="1" hangingPunct="1"/>
            <a:endParaRPr lang="en-US" sz="20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  <a:p>
            <a:pPr eaLnBrk="1" hangingPunct="1"/>
            <a:endParaRPr lang="ar-sa" sz="20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381000" y="1147763"/>
            <a:ext cx="8305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en-US" sz="2000">
                <a:solidFill>
                  <a:srgbClr val="333333"/>
                </a:solidFill>
                <a:latin typeface="Arial" charset="0"/>
                <a:cs typeface="Times New Roman" charset="0"/>
              </a:rPr>
              <a:t>The heart is divided by vertical septa into </a:t>
            </a:r>
            <a:r>
              <a:rPr lang="en-US" sz="2000">
                <a:solidFill>
                  <a:srgbClr val="FF0066"/>
                </a:solidFill>
                <a:latin typeface="Arial" charset="0"/>
                <a:cs typeface="Times New Roman" charset="0"/>
              </a:rPr>
              <a:t>four chambers</a:t>
            </a:r>
            <a:r>
              <a:rPr lang="en-US" sz="2000">
                <a:solidFill>
                  <a:srgbClr val="333333"/>
                </a:solidFill>
                <a:latin typeface="Arial" charset="0"/>
                <a:cs typeface="Times New Roman" charset="0"/>
              </a:rPr>
              <a:t>: the right and left </a:t>
            </a:r>
            <a:r>
              <a:rPr lang="en-US" sz="2000" u="sng">
                <a:solidFill>
                  <a:srgbClr val="333333"/>
                </a:solidFill>
                <a:latin typeface="Arial" charset="0"/>
                <a:cs typeface="Times New Roman" charset="0"/>
              </a:rPr>
              <a:t>atria</a:t>
            </a:r>
            <a:r>
              <a:rPr lang="en-US" sz="2000">
                <a:solidFill>
                  <a:srgbClr val="333333"/>
                </a:solidFill>
                <a:latin typeface="Arial" charset="0"/>
                <a:cs typeface="Times New Roman" charset="0"/>
              </a:rPr>
              <a:t> and the right and left </a:t>
            </a:r>
            <a:r>
              <a:rPr lang="en-US" sz="2000" u="sng">
                <a:solidFill>
                  <a:srgbClr val="333333"/>
                </a:solidFill>
                <a:latin typeface="Arial" charset="0"/>
                <a:cs typeface="Times New Roman" charset="0"/>
              </a:rPr>
              <a:t>ventricles</a:t>
            </a:r>
            <a:r>
              <a:rPr lang="en-US" sz="2000">
                <a:solidFill>
                  <a:srgbClr val="333333"/>
                </a:solidFill>
                <a:latin typeface="Arial" charset="0"/>
                <a:cs typeface="Times New Roman" charset="0"/>
              </a:rPr>
              <a:t>. The right atrium lies anterior to the left atrium, and the right ventricle lies anterior to the left ventricle.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409700" y="5334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333333"/>
                </a:solidFill>
                <a:latin typeface="Arial" charset="0"/>
                <a:cs typeface="Times New Roman" charset="0"/>
              </a:rPr>
              <a:t>Chambers of the Heart</a:t>
            </a:r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316" name="Picture 5" descr="C3FF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5056188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2_Strea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3529</TotalTime>
  <Words>1535</Words>
  <Application>Microsoft Macintosh PowerPoint</Application>
  <PresentationFormat>On-screen Show (4:3)</PresentationFormat>
  <Paragraphs>149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Garamond</vt:lpstr>
      <vt:lpstr>Arial</vt:lpstr>
      <vt:lpstr>Calibri</vt:lpstr>
      <vt:lpstr>Wingdings</vt:lpstr>
      <vt:lpstr>Aharoni</vt:lpstr>
      <vt:lpstr>Times New Roman</vt:lpstr>
      <vt:lpstr>Default Design</vt:lpstr>
      <vt:lpstr>2_Stream</vt:lpstr>
      <vt:lpstr>PowerPoint Presentation</vt:lpstr>
      <vt:lpstr>OBJECTIVES</vt:lpstr>
      <vt:lpstr>The Heart</vt:lpstr>
      <vt:lpstr>Apex of the heart</vt:lpstr>
      <vt:lpstr>Sterno-costal (anterior)surface</vt:lpstr>
      <vt:lpstr>     Diaphragmatic (Inferior)surface</vt:lpstr>
      <vt:lpstr>Base of the Heart (posterior surface)</vt:lpstr>
      <vt:lpstr>Borders of the Heart </vt:lpstr>
      <vt:lpstr>PowerPoint Presentation</vt:lpstr>
      <vt:lpstr> Right Atrium</vt:lpstr>
      <vt:lpstr>Cavity of Right Atrium</vt:lpstr>
      <vt:lpstr>Cavity of Right Atrium</vt:lpstr>
      <vt:lpstr>Right ventricle</vt:lpstr>
      <vt:lpstr> Cavity of right ventricle</vt:lpstr>
      <vt:lpstr>PowerPoint Presentation</vt:lpstr>
      <vt:lpstr> Right atrio-ventricular (tricuspid) orifice</vt:lpstr>
      <vt:lpstr> Pulmonary orifice </vt:lpstr>
      <vt:lpstr>      Left atrium of the heart</vt:lpstr>
      <vt:lpstr>   Left ventricle  of the heart </vt:lpstr>
      <vt:lpstr>    Left ventricle  of the heart </vt:lpstr>
      <vt:lpstr>   Left atrio-ventricular (mitral) orifice </vt:lpstr>
      <vt:lpstr>Aortic orifice</vt:lpstr>
      <vt:lpstr>    Nerve supply of the heart </vt:lpstr>
      <vt:lpstr>Conduction system of the heart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Amilo</dc:creator>
  <cp:lastModifiedBy>User</cp:lastModifiedBy>
  <cp:revision>570</cp:revision>
  <dcterms:created xsi:type="dcterms:W3CDTF">2006-09-23T19:09:44Z</dcterms:created>
  <dcterms:modified xsi:type="dcterms:W3CDTF">2012-03-04T08:01:10Z</dcterms:modified>
</cp:coreProperties>
</file>