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85" r:id="rId5"/>
    <p:sldId id="262" r:id="rId6"/>
    <p:sldId id="286" r:id="rId7"/>
    <p:sldId id="264" r:id="rId8"/>
    <p:sldId id="265" r:id="rId9"/>
    <p:sldId id="266" r:id="rId10"/>
    <p:sldId id="267" r:id="rId11"/>
    <p:sldId id="301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3" r:id="rId23"/>
    <p:sldId id="29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18F8DA-04C1-4B6B-B6E7-E4C8E198C16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EB78E-EB7C-4757-9C7C-F6B89EC96B87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CECD7-C086-4557-BF1B-F6A7A1E8D10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14E0-AAB5-4142-A4B8-7288BF5BFEA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F12B15-04D2-4DDF-B887-9E37E5071AC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26E6D-435A-4823-ACD5-0E606E165F2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5F87D-98E8-4991-B011-515710157666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000"/>
            <a:ext cx="9144000" cy="23083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body</a:t>
            </a: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Subclavian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0" y="3505200"/>
            <a:ext cx="9144000" cy="3505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It is the main source of the arterial supply of the upper limb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Left</a:t>
            </a:r>
            <a:r>
              <a:rPr lang="en-US" sz="2000" dirty="0" smtClean="0"/>
              <a:t> arises from the </a:t>
            </a:r>
            <a:r>
              <a:rPr lang="en-US" sz="2000" dirty="0" smtClean="0">
                <a:solidFill>
                  <a:srgbClr val="FF0000"/>
                </a:solidFill>
              </a:rPr>
              <a:t>aortic Arch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Right</a:t>
            </a:r>
            <a:r>
              <a:rPr lang="en-US" sz="2000" dirty="0" smtClean="0"/>
              <a:t> arises from the </a:t>
            </a:r>
            <a:r>
              <a:rPr lang="en-US" sz="2000" dirty="0" err="1" smtClean="0">
                <a:solidFill>
                  <a:srgbClr val="FF0000"/>
                </a:solidFill>
              </a:rPr>
              <a:t>brachiocephalic</a:t>
            </a:r>
            <a:r>
              <a:rPr lang="en-US" sz="2000" dirty="0" smtClean="0">
                <a:solidFill>
                  <a:srgbClr val="FF0000"/>
                </a:solidFill>
              </a:rPr>
              <a:t> trunk</a:t>
            </a:r>
          </a:p>
          <a:p>
            <a:r>
              <a:rPr lang="en-US" sz="2000" dirty="0" smtClean="0"/>
              <a:t>At lateral border of the first rib, it is continuous in the </a:t>
            </a:r>
            <a:r>
              <a:rPr lang="en-US" sz="2000" dirty="0" err="1" smtClean="0"/>
              <a:t>axilla</a:t>
            </a:r>
            <a:r>
              <a:rPr lang="en-US" sz="2000" dirty="0" smtClean="0"/>
              <a:t> as the</a:t>
            </a:r>
            <a:r>
              <a:rPr lang="en-US" sz="2000" dirty="0" smtClean="0">
                <a:solidFill>
                  <a:srgbClr val="FF9900"/>
                </a:solidFill>
              </a:rPr>
              <a:t> </a:t>
            </a:r>
            <a:r>
              <a:rPr lang="en-US" sz="2000" dirty="0" err="1" smtClean="0">
                <a:solidFill>
                  <a:srgbClr val="FF6600"/>
                </a:solidFill>
              </a:rPr>
              <a:t>axillary</a:t>
            </a:r>
            <a:r>
              <a:rPr lang="en-US" sz="2000" dirty="0" smtClean="0">
                <a:solidFill>
                  <a:srgbClr val="FF6600"/>
                </a:solidFill>
              </a:rPr>
              <a:t> artery </a:t>
            </a:r>
          </a:p>
          <a:p>
            <a:r>
              <a:rPr lang="en-US" sz="2200" b="1" dirty="0" smtClean="0"/>
              <a:t>Main branches: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Vertebral artery </a:t>
            </a:r>
            <a:r>
              <a:rPr lang="en-US" sz="2000" dirty="0" smtClean="0">
                <a:solidFill>
                  <a:srgbClr val="00FF00"/>
                </a:solidFill>
              </a:rPr>
              <a:t>to supply CNS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Internal thoracic artery </a:t>
            </a:r>
            <a:r>
              <a:rPr lang="en-US" sz="2000" dirty="0" smtClean="0">
                <a:solidFill>
                  <a:srgbClr val="00FF00"/>
                </a:solidFill>
              </a:rPr>
              <a:t>to supply mammary gland &amp; the  thoracic wall</a:t>
            </a:r>
          </a:p>
          <a:p>
            <a:endParaRPr lang="en-US" dirty="0" smtClean="0"/>
          </a:p>
        </p:txBody>
      </p:sp>
      <p:pic>
        <p:nvPicPr>
          <p:cNvPr id="12292" name="Content Placeholder 13" descr="D:\Downloads\79222827a656c75e11007cd3811a18cf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14400"/>
            <a:ext cx="2438400" cy="2416175"/>
          </a:xfrm>
          <a:noFill/>
          <a:ln>
            <a:solidFill>
              <a:srgbClr val="FF0000"/>
            </a:solidFill>
          </a:ln>
        </p:spPr>
      </p:pic>
      <p:pic>
        <p:nvPicPr>
          <p:cNvPr id="7" name="Picture 2" descr="C:\Documents and Settings\Free User\My Documents\My Pictures\image028.jpg"/>
          <p:cNvPicPr>
            <a:picLocks noChangeAspect="1" noChangeArrowheads="1"/>
          </p:cNvPicPr>
          <p:nvPr/>
        </p:nvPicPr>
        <p:blipFill>
          <a:blip r:embed="rId4" cstate="print"/>
          <a:srcRect l="18695" r="5128" b="61115"/>
          <a:stretch>
            <a:fillRect/>
          </a:stretch>
        </p:blipFill>
        <p:spPr bwMode="auto">
          <a:xfrm>
            <a:off x="2667000" y="914400"/>
            <a:ext cx="6355223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143000"/>
            <a:ext cx="2667000" cy="30480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Axillary artery: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continuation of </a:t>
            </a:r>
            <a:r>
              <a:rPr lang="en-US" sz="2000" dirty="0" err="1" smtClean="0">
                <a:latin typeface="Calibri" pitchFamily="34" charset="0"/>
              </a:rPr>
              <a:t>subclavian</a:t>
            </a:r>
            <a:r>
              <a:rPr lang="en-US" sz="2000" dirty="0" smtClean="0">
                <a:latin typeface="Calibri" pitchFamily="34" charset="0"/>
              </a:rPr>
              <a:t> artery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passes through the </a:t>
            </a:r>
            <a:r>
              <a:rPr lang="en-US" sz="2000" dirty="0" err="1" smtClean="0">
                <a:latin typeface="Calibri" pitchFamily="34" charset="0"/>
              </a:rPr>
              <a:t>axilla</a:t>
            </a:r>
            <a:r>
              <a:rPr lang="en-US" sz="2000" dirty="0" smtClean="0">
                <a:latin typeface="Calibri" pitchFamily="34" charset="0"/>
              </a:rPr>
              <a:t> and continues in the arm as the brachial artery.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edium" pitchFamily="34" charset="0"/>
                <a:ea typeface="+mn-ea"/>
                <a:cs typeface="+mn-cs"/>
              </a:rPr>
              <a:t>Upper limb arteries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edium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4343400"/>
            <a:ext cx="86868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Brachial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Descends close to the medial side of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humerus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Passes in front of the elbow joint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cubital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fossa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At the level of neck of radius, it divides into two terminal branches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Radial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Ulnar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Documents and Settings\Free User\My Documents\My Pictures\image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4775200" cy="358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  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Upper limb arteries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381000" y="990600"/>
            <a:ext cx="2514600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Ulnar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The larger terminal branch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Radial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The smaller terminal branch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Palmar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Arches: </a:t>
            </a:r>
            <a:r>
              <a:rPr lang="en-US" sz="2400" dirty="0" smtClean="0">
                <a:latin typeface="Calibri" pitchFamily="34" charset="0"/>
              </a:rPr>
              <a:t>formed by both </a:t>
            </a:r>
            <a:r>
              <a:rPr lang="en-US" sz="2400" dirty="0" err="1" smtClean="0">
                <a:latin typeface="Calibri" pitchFamily="34" charset="0"/>
              </a:rPr>
              <a:t>ulnar</a:t>
            </a:r>
            <a:r>
              <a:rPr lang="en-US" sz="2400" dirty="0" smtClean="0">
                <a:latin typeface="Calibri" pitchFamily="34" charset="0"/>
              </a:rPr>
              <a:t> &amp; radial arteries. </a:t>
            </a:r>
            <a:endParaRPr lang="en-US" sz="2400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superficial </a:t>
            </a:r>
            <a:endParaRPr lang="en-US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Deep </a:t>
            </a:r>
          </a:p>
        </p:txBody>
      </p:sp>
      <p:pic>
        <p:nvPicPr>
          <p:cNvPr id="5" name="Picture 2" descr="C:\Documents and Settings\Free User\My Documents\My Pictures\image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95400"/>
            <a:ext cx="5892800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7338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It is the continuation of aortic arch</a:t>
            </a:r>
          </a:p>
          <a:p>
            <a:r>
              <a:rPr lang="en-US" sz="2400" dirty="0" smtClean="0"/>
              <a:t>At the level of the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thoracic vertebra, it passes  through the diaphragm and continues as the abdominal aorta</a:t>
            </a:r>
            <a:endParaRPr lang="ar-SA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37338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 Bronchial</a:t>
            </a:r>
            <a:endParaRPr lang="en-US" sz="2400" u="sng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 Posterior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intercostal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Descending 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00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mtClean="0"/>
              <a:t>It enters the abdomen through the aortic opening of  diaphragm.</a:t>
            </a:r>
          </a:p>
          <a:p>
            <a:r>
              <a:rPr lang="en-US" smtClean="0"/>
              <a:t> At the level of L4, it divides into two common Iliac arteries.</a:t>
            </a:r>
          </a:p>
          <a:p>
            <a:r>
              <a:rPr lang="en-US" b="1" smtClean="0"/>
              <a:t> Branches</a:t>
            </a:r>
            <a:r>
              <a:rPr lang="en-US" smtClean="0"/>
              <a:t>: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smtClean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smtClean="0"/>
              <a:t>Paired branches</a:t>
            </a:r>
          </a:p>
          <a:p>
            <a:endParaRPr lang="en-US" smtClean="0"/>
          </a:p>
        </p:txBody>
      </p:sp>
      <p:pic>
        <p:nvPicPr>
          <p:cNvPr id="16388" name="Content Placeholder 6" descr="E:\dad\Student Gray\4. Abdomen\F66122-004-f1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5225"/>
          <a:stretch>
            <a:fillRect/>
          </a:stretch>
        </p:blipFill>
        <p:spPr>
          <a:xfrm>
            <a:off x="4572000" y="1676400"/>
            <a:ext cx="4038600" cy="3144838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branches of Abdominal Aorta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228600" y="798512"/>
            <a:ext cx="5334000" cy="5754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Celiac Trunk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Left Gastric artery </a:t>
            </a:r>
            <a:r>
              <a:rPr lang="en-US" sz="2000" dirty="0">
                <a:latin typeface="Calibri" pitchFamily="34" charset="0"/>
              </a:rPr>
              <a:t>supplies </a:t>
            </a:r>
            <a:r>
              <a:rPr lang="en-US" sz="2000" dirty="0" smtClean="0">
                <a:latin typeface="Calibri" pitchFamily="34" charset="0"/>
              </a:rPr>
              <a:t>Stomach </a:t>
            </a:r>
            <a:endParaRPr lang="en-US" sz="2000" dirty="0"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Hepatic artery </a:t>
            </a:r>
            <a:r>
              <a:rPr lang="en-US" sz="2000" dirty="0">
                <a:latin typeface="Calibri" pitchFamily="34" charset="0"/>
              </a:rPr>
              <a:t>supplies Liver &amp; Pancreas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Splenic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artery </a:t>
            </a:r>
            <a:r>
              <a:rPr lang="en-US" sz="2000" dirty="0">
                <a:latin typeface="Calibri" pitchFamily="34" charset="0"/>
              </a:rPr>
              <a:t>supplies </a:t>
            </a:r>
            <a:r>
              <a:rPr lang="en-US" sz="2000" dirty="0" smtClean="0">
                <a:latin typeface="Calibri" pitchFamily="34" charset="0"/>
              </a:rPr>
              <a:t>Spleen</a:t>
            </a:r>
            <a:endParaRPr lang="en-US" sz="2000" dirty="0">
              <a:latin typeface="Calibri" pitchFamily="34" charset="0"/>
            </a:endParaRPr>
          </a:p>
          <a:p>
            <a:pPr>
              <a:buClr>
                <a:srgbClr val="27F959"/>
              </a:buClr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Superior Mesenteric Artery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 Supplies: 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Pancreas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Small Intestine </a:t>
            </a:r>
            <a:r>
              <a:rPr lang="en-US" sz="2000" dirty="0">
                <a:latin typeface="Calibri" pitchFamily="34" charset="0"/>
              </a:rPr>
              <a:t>(duodenum, jejunum &amp; ileum)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Large Intestine </a:t>
            </a:r>
            <a:r>
              <a:rPr lang="en-US" sz="2000" dirty="0">
                <a:latin typeface="Calibri" pitchFamily="34" charset="0"/>
              </a:rPr>
              <a:t>(ascending colon and right 2/3 of transverse colon)</a:t>
            </a:r>
          </a:p>
          <a:p>
            <a:pPr>
              <a:buClr>
                <a:srgbClr val="66FF33"/>
              </a:buClr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Inferior Mesenteric Artery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Supplies: 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Large Intestine </a:t>
            </a:r>
            <a:r>
              <a:rPr lang="en-US" sz="2000" dirty="0">
                <a:latin typeface="Calibri" pitchFamily="34" charset="0"/>
              </a:rPr>
              <a:t>( left 1/3 of transverse colon, descending colon)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Rectum &amp; upper half of Anal Canal</a:t>
            </a:r>
          </a:p>
        </p:txBody>
      </p:sp>
      <p:pic>
        <p:nvPicPr>
          <p:cNvPr id="5" name="Picture 6" descr="C:\Users\user\Pictures\v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828800"/>
            <a:ext cx="3592759" cy="350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Paired branches of Abdominal Aorta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276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inferior phrenic</a:t>
            </a:r>
          </a:p>
          <a:p>
            <a:r>
              <a:rPr lang="en-US" smtClean="0">
                <a:solidFill>
                  <a:srgbClr val="FF0000"/>
                </a:solidFill>
              </a:rPr>
              <a:t>Suprarenal</a:t>
            </a:r>
          </a:p>
          <a:p>
            <a:r>
              <a:rPr lang="en-US" smtClean="0">
                <a:solidFill>
                  <a:srgbClr val="FF0000"/>
                </a:solidFill>
              </a:rPr>
              <a:t>Renal</a:t>
            </a:r>
          </a:p>
          <a:p>
            <a:r>
              <a:rPr lang="en-US" smtClean="0">
                <a:solidFill>
                  <a:srgbClr val="FF0000"/>
                </a:solidFill>
              </a:rPr>
              <a:t>Gonadal (Testicular or Ovarian) </a:t>
            </a:r>
          </a:p>
          <a:p>
            <a:r>
              <a:rPr lang="en-US" smtClean="0">
                <a:solidFill>
                  <a:srgbClr val="FF0000"/>
                </a:solidFill>
              </a:rPr>
              <a:t>Common iliac</a:t>
            </a:r>
          </a:p>
          <a:p>
            <a:endParaRPr lang="en-US" smtClean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838200" y="5791200"/>
            <a:ext cx="21336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400">
              <a:solidFill>
                <a:srgbClr val="FF9900"/>
              </a:solidFill>
              <a:latin typeface="Calibri" pitchFamily="34" charset="0"/>
            </a:endParaRPr>
          </a:p>
          <a:p>
            <a:r>
              <a:rPr lang="en-US" sz="2400">
                <a:solidFill>
                  <a:srgbClr val="FF99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8437" name="Picture 6" descr="C:\Users\user\Pictures\vg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371600"/>
            <a:ext cx="4038600" cy="3940175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/>
              <a:t>Common Iliac Arteries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810000" cy="4191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The Abdominal Aorta terminates, at the level of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lumbar vertebra, into two common iliac arteries; right &amp; left.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 Each divides into external &amp; internal iliac arteries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/>
              <a:t> External supplies lower Limb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/>
              <a:t> Internal supplies Pelvis</a:t>
            </a:r>
          </a:p>
          <a:p>
            <a:endParaRPr lang="en-US" dirty="0" smtClean="0"/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343400" y="1600200"/>
            <a:ext cx="4394200" cy="3733800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/>
              <a:t>Internal Iliac Artery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762000" y="1600200"/>
            <a:ext cx="25146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Supplies: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Uterus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Vagina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Pelvic walls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Perineum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Rectum &amp; anal canal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Urinary bladder </a:t>
            </a:r>
          </a:p>
          <a:p>
            <a:pPr lvl="1">
              <a:buFont typeface="Wingdings" pitchFamily="2" charset="2"/>
              <a:buChar char="v"/>
            </a:pPr>
            <a:endParaRPr lang="en-US" sz="2400" dirty="0">
              <a:solidFill>
                <a:srgbClr val="FF9900"/>
              </a:solidFill>
              <a:latin typeface="Calibri" pitchFamily="34" charset="0"/>
            </a:endParaRPr>
          </a:p>
        </p:txBody>
      </p:sp>
      <p:pic>
        <p:nvPicPr>
          <p:cNvPr id="20484" name="Picture 6" descr="E:\dad\Student Gray\5. Pelvis and perineum\F66122-005-f064.jpg"/>
          <p:cNvPicPr>
            <a:picLocks noChangeAspect="1" noChangeArrowheads="1"/>
          </p:cNvPicPr>
          <p:nvPr/>
        </p:nvPicPr>
        <p:blipFill>
          <a:blip r:embed="rId3" cstate="print"/>
          <a:srcRect t="4483" b="3104"/>
          <a:stretch>
            <a:fillRect/>
          </a:stretch>
        </p:blipFill>
        <p:spPr bwMode="auto">
          <a:xfrm>
            <a:off x="3352800" y="1143000"/>
            <a:ext cx="5256213" cy="472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/>
              <a:t>External iliac artery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238250"/>
            <a:ext cx="7696200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+mn-lt"/>
                <a:cs typeface="+mn-cs"/>
              </a:rPr>
              <a:t>The Source of arterial supply to the lower limb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+mn-lt"/>
                <a:cs typeface="+mn-cs"/>
              </a:rPr>
              <a:t> Passes deep to the Inguinal Ligament and becomes the   femoral artery</a:t>
            </a:r>
          </a:p>
        </p:txBody>
      </p:sp>
      <p:pic>
        <p:nvPicPr>
          <p:cNvPr id="21508" name="Picture 7" descr="E:\dad\Student Gray\6. Lower limb\F66122-006-f036.jpg"/>
          <p:cNvPicPr>
            <a:picLocks noChangeAspect="1" noChangeArrowheads="1"/>
          </p:cNvPicPr>
          <p:nvPr/>
        </p:nvPicPr>
        <p:blipFill>
          <a:blip r:embed="rId3" cstate="print"/>
          <a:srcRect t="4459" b="7875"/>
          <a:stretch>
            <a:fillRect/>
          </a:stretch>
        </p:blipFill>
        <p:spPr bwMode="auto">
          <a:xfrm>
            <a:off x="2057400" y="2590800"/>
            <a:ext cx="5060950" cy="365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876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400" i="1" dirty="0" smtClean="0"/>
              <a:t>At the end of the lecture, the student should be able to:</a:t>
            </a:r>
          </a:p>
          <a:p>
            <a:pPr eaLnBrk="1" hangingPunct="1"/>
            <a:r>
              <a:rPr lang="en-US" sz="2400" dirty="0" smtClean="0"/>
              <a:t>Define the ‘artery’ and understand the general principle of the arterial system.</a:t>
            </a:r>
          </a:p>
          <a:p>
            <a:pPr eaLnBrk="1" hangingPunct="1"/>
            <a:r>
              <a:rPr lang="en-US" sz="2400" dirty="0" smtClean="0"/>
              <a:t>Describe the aorta and its divisions &amp; list the branches from each part.</a:t>
            </a:r>
          </a:p>
          <a:p>
            <a:pPr eaLnBrk="1" hangingPunct="1"/>
            <a:r>
              <a:rPr lang="en-US" sz="2400" dirty="0" smtClean="0"/>
              <a:t>List major arteries and their distribution in the head &amp; neck, thorax, abdomen and upper &amp; lower extremities</a:t>
            </a:r>
          </a:p>
          <a:p>
            <a:pPr eaLnBrk="1" hangingPunct="1"/>
            <a:r>
              <a:rPr lang="en-US" sz="2400" dirty="0" smtClean="0"/>
              <a:t>List main sites of arterial pulsation</a:t>
            </a:r>
          </a:p>
          <a:p>
            <a:pPr eaLnBrk="1" hangingPunct="1"/>
            <a:r>
              <a:rPr lang="en-US" sz="2400" dirty="0" smtClean="0"/>
              <a:t>Define arterial </a:t>
            </a:r>
            <a:r>
              <a:rPr lang="en-US" sz="2400" dirty="0" err="1" smtClean="0"/>
              <a:t>anastomosis</a:t>
            </a:r>
            <a:r>
              <a:rPr lang="en-US" sz="2400" dirty="0" smtClean="0"/>
              <a:t>, describe its significance and list the main sites of </a:t>
            </a:r>
            <a:r>
              <a:rPr lang="en-US" sz="2400" dirty="0" err="1" smtClean="0"/>
              <a:t>anastomosis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Define end arteries and give examples</a:t>
            </a:r>
            <a:r>
              <a:rPr lang="en-US" dirty="0" smtClean="0"/>
              <a:t>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Lower Limb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85800" y="990600"/>
            <a:ext cx="5029200" cy="5530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Femoral Artery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Is main arterial supply to lower limb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 Enters the thigh behind the inguinal ligament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 It lies in a sheath with the femoral vein in the anterior components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 Ends at the lower end of the femur by entering the </a:t>
            </a:r>
            <a:r>
              <a:rPr lang="en-US" dirty="0" err="1">
                <a:latin typeface="Calibri" pitchFamily="34" charset="0"/>
              </a:rPr>
              <a:t>popliteal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fossa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Popliteal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Deeply placed in the </a:t>
            </a:r>
            <a:r>
              <a:rPr lang="en-US" dirty="0" err="1" smtClean="0">
                <a:latin typeface="Calibri" pitchFamily="34" charset="0"/>
              </a:rPr>
              <a:t>popliteal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fossa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 It divides into Anterior &amp; posterior </a:t>
            </a:r>
            <a:r>
              <a:rPr lang="en-US" dirty="0" err="1">
                <a:latin typeface="Calibri" pitchFamily="34" charset="0"/>
              </a:rPr>
              <a:t>tibial</a:t>
            </a:r>
            <a:r>
              <a:rPr lang="en-US" dirty="0">
                <a:latin typeface="Calibri" pitchFamily="34" charset="0"/>
              </a:rPr>
              <a:t> arteries.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Anterior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It is the smaller terminal branch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 It continues to the dorsum of foot as the </a:t>
            </a:r>
            <a:r>
              <a:rPr lang="en-US" dirty="0" err="1">
                <a:latin typeface="Calibri" pitchFamily="34" charset="0"/>
              </a:rPr>
              <a:t>Dorsalis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Pedis</a:t>
            </a:r>
            <a:r>
              <a:rPr lang="en-US" dirty="0">
                <a:latin typeface="Calibri" pitchFamily="34" charset="0"/>
              </a:rPr>
              <a:t> artery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Posterior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It terminates by dividing into Medial &amp; Lateral Planter arteries to supply the sole of the foot. </a:t>
            </a:r>
          </a:p>
        </p:txBody>
      </p:sp>
      <p:pic>
        <p:nvPicPr>
          <p:cNvPr id="6" name="Picture 2" descr="C:\Documents and Settings\Free User\My Documents\My Pictures\FG22_18a.jpg"/>
          <p:cNvPicPr>
            <a:picLocks noChangeAspect="1" noChangeArrowheads="1"/>
          </p:cNvPicPr>
          <p:nvPr/>
        </p:nvPicPr>
        <p:blipFill>
          <a:blip r:embed="rId3" cstate="print"/>
          <a:srcRect l="30189" r="33962"/>
          <a:stretch>
            <a:fillRect/>
          </a:stretch>
        </p:blipFill>
        <p:spPr bwMode="auto">
          <a:xfrm>
            <a:off x="5791200" y="990600"/>
            <a:ext cx="26670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53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for arterial pulsation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762000"/>
            <a:ext cx="5715000" cy="5632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Superficial Temporal</a:t>
            </a:r>
            <a:r>
              <a:rPr lang="en-US" sz="2400" dirty="0">
                <a:latin typeface="+mn-lt"/>
              </a:rPr>
              <a:t> artery</a:t>
            </a:r>
            <a:r>
              <a:rPr lang="en-US" sz="2400" dirty="0">
                <a:latin typeface="+mn-lt"/>
                <a:cs typeface="+mn-cs"/>
              </a:rPr>
              <a:t>: </a:t>
            </a: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in front of the ear.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+mn-lt"/>
                <a:cs typeface="+mn-cs"/>
              </a:rPr>
              <a:t> Facial</a:t>
            </a:r>
            <a:r>
              <a:rPr lang="en-US" sz="2400" dirty="0">
                <a:latin typeface="+mn-lt"/>
              </a:rPr>
              <a:t> artery</a:t>
            </a:r>
            <a:r>
              <a:rPr lang="en-US" sz="2400" dirty="0">
                <a:latin typeface="+mn-lt"/>
                <a:cs typeface="+mn-cs"/>
              </a:rPr>
              <a:t>: </a:t>
            </a: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at the lower border of the mandible.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Carotid</a:t>
            </a:r>
            <a:r>
              <a:rPr lang="en-US" sz="2400" dirty="0">
                <a:latin typeface="+mn-lt"/>
              </a:rPr>
              <a:t> artery</a:t>
            </a:r>
            <a:r>
              <a:rPr lang="en-US" sz="2400" dirty="0">
                <a:latin typeface="+mn-lt"/>
                <a:cs typeface="+mn-cs"/>
              </a:rPr>
              <a:t>: </a:t>
            </a: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at the upper border of thyroid cartilage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Subclavian</a:t>
            </a:r>
            <a:r>
              <a:rPr lang="en-US" sz="2400" dirty="0">
                <a:latin typeface="+mn-lt"/>
              </a:rPr>
              <a:t> artery</a:t>
            </a:r>
            <a:r>
              <a:rPr lang="en-US" sz="2400" dirty="0">
                <a:latin typeface="+mn-lt"/>
                <a:cs typeface="+mn-cs"/>
              </a:rPr>
              <a:t>: </a:t>
            </a: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as it crosses the 1</a:t>
            </a:r>
            <a:r>
              <a:rPr lang="en-US" sz="2400" baseline="30000" dirty="0">
                <a:solidFill>
                  <a:srgbClr val="FF9900"/>
                </a:solidFill>
                <a:latin typeface="+mn-lt"/>
                <a:cs typeface="+mn-cs"/>
              </a:rPr>
              <a:t>st</a:t>
            </a: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 rib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+mn-lt"/>
                <a:cs typeface="+mn-cs"/>
              </a:rPr>
              <a:t> Radial</a:t>
            </a:r>
            <a:r>
              <a:rPr lang="en-US" sz="2400" dirty="0">
                <a:latin typeface="+mn-lt"/>
              </a:rPr>
              <a:t> artery</a:t>
            </a:r>
            <a:r>
              <a:rPr lang="en-US" sz="2400" dirty="0">
                <a:latin typeface="+mn-lt"/>
                <a:cs typeface="+mn-cs"/>
              </a:rPr>
              <a:t>: </a:t>
            </a: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in front of the distal end of the radius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Femoral</a:t>
            </a:r>
            <a:r>
              <a:rPr lang="en-US" sz="2400" dirty="0">
                <a:latin typeface="+mn-lt"/>
              </a:rPr>
              <a:t> artery</a:t>
            </a:r>
            <a:r>
              <a:rPr lang="en-US" sz="2400" dirty="0">
                <a:latin typeface="+mn-lt"/>
                <a:cs typeface="+mn-cs"/>
              </a:rPr>
              <a:t>: </a:t>
            </a: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midway between anterior superior iliac spine  &amp; symphysis pubis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Popliteal</a:t>
            </a:r>
            <a:r>
              <a:rPr lang="en-US" sz="2400" dirty="0">
                <a:latin typeface="+mn-lt"/>
              </a:rPr>
              <a:t> artery</a:t>
            </a:r>
            <a:r>
              <a:rPr lang="en-US" sz="2400" dirty="0">
                <a:latin typeface="+mn-lt"/>
                <a:cs typeface="+mn-cs"/>
              </a:rPr>
              <a:t>: </a:t>
            </a: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in the depths of popliteal fossa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+mn-lt"/>
                <a:cs typeface="+mn-cs"/>
              </a:rPr>
              <a:t> Dorsalis </a:t>
            </a:r>
            <a:r>
              <a:rPr lang="en-US" sz="2400" dirty="0" err="1">
                <a:latin typeface="+mn-lt"/>
                <a:cs typeface="+mn-cs"/>
              </a:rPr>
              <a:t>Pedis</a:t>
            </a:r>
            <a:r>
              <a:rPr lang="en-US" sz="2400" dirty="0">
                <a:latin typeface="+mn-lt"/>
                <a:cs typeface="+mn-cs"/>
              </a:rPr>
              <a:t> artery: </a:t>
            </a:r>
            <a:r>
              <a:rPr lang="en-US" sz="2400" dirty="0">
                <a:solidFill>
                  <a:srgbClr val="FF9900"/>
                </a:solidFill>
                <a:latin typeface="+mn-lt"/>
                <a:cs typeface="+mn-cs"/>
              </a:rPr>
              <a:t>in front of ankle (between the 2 malleoli)</a:t>
            </a:r>
            <a:endParaRPr lang="en-US" sz="2400" b="1" dirty="0">
              <a:latin typeface="+mn-lt"/>
              <a:cs typeface="+mn-cs"/>
            </a:endParaRPr>
          </a:p>
        </p:txBody>
      </p:sp>
      <p:pic>
        <p:nvPicPr>
          <p:cNvPr id="23556" name="Picture 7" descr="E:\dad\Student Gray\8. Head and neck\F66122-008-f061a.jpg"/>
          <p:cNvPicPr>
            <a:picLocks noChangeAspect="1" noChangeArrowheads="1"/>
          </p:cNvPicPr>
          <p:nvPr/>
        </p:nvPicPr>
        <p:blipFill>
          <a:blip r:embed="rId3" cstate="print"/>
          <a:srcRect b="3758"/>
          <a:stretch>
            <a:fillRect/>
          </a:stretch>
        </p:blipFill>
        <p:spPr bwMode="auto">
          <a:xfrm>
            <a:off x="5791200" y="1804987"/>
            <a:ext cx="3184525" cy="2843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696200" y="3938587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7162800" y="3862387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7620000" y="2719387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Sites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4579" name="Picture 4" descr="Untitled-20"/>
          <p:cNvPicPr>
            <a:picLocks noChangeAspect="1" noChangeArrowheads="1"/>
          </p:cNvPicPr>
          <p:nvPr/>
        </p:nvPicPr>
        <p:blipFill>
          <a:blip r:embed="rId3" cstate="print"/>
          <a:srcRect l="7542" t="3789" r="7378" b="2721"/>
          <a:stretch>
            <a:fillRect/>
          </a:stretch>
        </p:blipFill>
        <p:spPr bwMode="auto">
          <a:xfrm>
            <a:off x="4114800" y="3124200"/>
            <a:ext cx="1905000" cy="3484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0" name="Picture 6" descr="E:\dad\Student Gray\7. Upper limb\F66122-007-f038.jpg"/>
          <p:cNvPicPr>
            <a:picLocks noChangeAspect="1" noChangeArrowheads="1"/>
          </p:cNvPicPr>
          <p:nvPr/>
        </p:nvPicPr>
        <p:blipFill>
          <a:blip r:embed="rId4" cstate="print"/>
          <a:srcRect b="4323"/>
          <a:stretch>
            <a:fillRect/>
          </a:stretch>
        </p:blipFill>
        <p:spPr bwMode="auto">
          <a:xfrm>
            <a:off x="3962400" y="914400"/>
            <a:ext cx="2209800" cy="2138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1" name="Picture 5" descr="E:\dad\Student Gray\6. Lower limb\F66122-006-f049.jpg"/>
          <p:cNvPicPr>
            <a:picLocks noChangeAspect="1" noChangeArrowheads="1"/>
          </p:cNvPicPr>
          <p:nvPr/>
        </p:nvPicPr>
        <p:blipFill>
          <a:blip r:embed="rId5" cstate="print"/>
          <a:srcRect l="14546" r="14545" b="7059"/>
          <a:stretch>
            <a:fillRect/>
          </a:stretch>
        </p:blipFill>
        <p:spPr bwMode="auto">
          <a:xfrm>
            <a:off x="6248400" y="1981200"/>
            <a:ext cx="2624137" cy="396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990600"/>
            <a:ext cx="3581400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  <a:cs typeface="+mn-cs"/>
              </a:rPr>
              <a:t>In the upper limb: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Scapular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Anastomosis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 : </a:t>
            </a:r>
            <a:r>
              <a:rPr lang="en-US" sz="2400" dirty="0">
                <a:latin typeface="Calibri" pitchFamily="34" charset="0"/>
                <a:cs typeface="+mn-cs"/>
              </a:rPr>
              <a:t>between branches of </a:t>
            </a:r>
            <a:r>
              <a:rPr lang="en-US" sz="2400" u="sng" dirty="0" err="1" smtClean="0">
                <a:latin typeface="Calibri" pitchFamily="34" charset="0"/>
                <a:cs typeface="+mn-cs"/>
              </a:rPr>
              <a:t>subclavian</a:t>
            </a:r>
            <a:r>
              <a:rPr lang="en-US" sz="2400" dirty="0" smtClean="0">
                <a:latin typeface="Calibri" pitchFamily="34" charset="0"/>
                <a:cs typeface="+mn-cs"/>
              </a:rPr>
              <a:t> </a:t>
            </a:r>
            <a:r>
              <a:rPr lang="en-US" sz="2400" dirty="0">
                <a:latin typeface="Calibri" pitchFamily="34" charset="0"/>
                <a:cs typeface="+mn-cs"/>
              </a:rPr>
              <a:t>&amp; </a:t>
            </a:r>
            <a:r>
              <a:rPr lang="en-US" sz="2400" u="sng" dirty="0" smtClean="0">
                <a:latin typeface="Calibri" pitchFamily="34" charset="0"/>
                <a:cs typeface="+mn-cs"/>
              </a:rPr>
              <a:t>axillary</a:t>
            </a:r>
            <a:r>
              <a:rPr lang="en-US" sz="2400" dirty="0" smtClean="0">
                <a:latin typeface="Calibri" pitchFamily="34" charset="0"/>
                <a:cs typeface="+mn-cs"/>
              </a:rPr>
              <a:t> </a:t>
            </a:r>
            <a:r>
              <a:rPr lang="en-US" sz="2400" dirty="0">
                <a:latin typeface="Calibri" pitchFamily="34" charset="0"/>
                <a:cs typeface="+mn-cs"/>
              </a:rPr>
              <a:t>arteries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Around the elbow: </a:t>
            </a:r>
            <a:r>
              <a:rPr lang="en-US" sz="2400" dirty="0" smtClean="0">
                <a:latin typeface="Calibri" pitchFamily="34" charset="0"/>
                <a:cs typeface="+mn-cs"/>
              </a:rPr>
              <a:t>between</a:t>
            </a:r>
            <a:r>
              <a:rPr lang="en-US" sz="2400" dirty="0" smtClean="0">
                <a:latin typeface="Calibri" pitchFamily="34" charset="0"/>
              </a:rPr>
              <a:t> branches of</a:t>
            </a:r>
            <a:r>
              <a:rPr lang="en-US" sz="2400" dirty="0" smtClean="0">
                <a:latin typeface="Calibri" pitchFamily="34" charset="0"/>
                <a:cs typeface="+mn-cs"/>
              </a:rPr>
              <a:t> </a:t>
            </a:r>
            <a:r>
              <a:rPr lang="en-US" sz="2400" u="sng" dirty="0" smtClean="0">
                <a:latin typeface="Calibri" pitchFamily="34" charset="0"/>
                <a:cs typeface="+mn-cs"/>
              </a:rPr>
              <a:t>brachial</a:t>
            </a:r>
            <a:r>
              <a:rPr lang="en-US" sz="2400" dirty="0">
                <a:latin typeface="Calibri" pitchFamily="34" charset="0"/>
                <a:cs typeface="+mn-cs"/>
              </a:rPr>
              <a:t>, </a:t>
            </a:r>
            <a:r>
              <a:rPr lang="en-US" sz="2400" u="sng" dirty="0" smtClean="0">
                <a:latin typeface="Calibri" pitchFamily="34" charset="0"/>
                <a:cs typeface="+mn-cs"/>
              </a:rPr>
              <a:t>radial</a:t>
            </a:r>
            <a:r>
              <a:rPr lang="en-US" sz="2400" dirty="0" smtClean="0">
                <a:latin typeface="Calibri" pitchFamily="34" charset="0"/>
                <a:cs typeface="+mn-cs"/>
              </a:rPr>
              <a:t> </a:t>
            </a:r>
            <a:r>
              <a:rPr lang="en-US" sz="2400" dirty="0">
                <a:latin typeface="Calibri" pitchFamily="34" charset="0"/>
                <a:cs typeface="+mn-cs"/>
              </a:rPr>
              <a:t>&amp; </a:t>
            </a:r>
            <a:r>
              <a:rPr lang="en-US" sz="2400" u="sng" dirty="0" err="1" smtClean="0">
                <a:latin typeface="Calibri" pitchFamily="34" charset="0"/>
                <a:cs typeface="+mn-cs"/>
              </a:rPr>
              <a:t>ulnar</a:t>
            </a:r>
            <a:r>
              <a:rPr lang="en-US" sz="2400" dirty="0" smtClean="0">
                <a:latin typeface="Calibri" pitchFamily="34" charset="0"/>
                <a:cs typeface="+mn-cs"/>
              </a:rPr>
              <a:t> </a:t>
            </a:r>
            <a:r>
              <a:rPr lang="en-US" sz="2400" dirty="0">
                <a:latin typeface="Calibri" pitchFamily="34" charset="0"/>
                <a:cs typeface="+mn-cs"/>
              </a:rPr>
              <a:t>arteries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  <a:cs typeface="+mn-cs"/>
              </a:rPr>
              <a:t>In the lower </a:t>
            </a:r>
            <a:r>
              <a:rPr lang="en-US" sz="2400" b="1" dirty="0" smtClean="0">
                <a:solidFill>
                  <a:srgbClr val="FF9900"/>
                </a:solidFill>
                <a:latin typeface="Calibri" pitchFamily="34" charset="0"/>
                <a:cs typeface="+mn-cs"/>
              </a:rPr>
              <a:t>limb: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Trochanteric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&amp;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Cruciate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anastomosis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: </a:t>
            </a:r>
            <a:r>
              <a:rPr lang="en-US" sz="2400" dirty="0">
                <a:latin typeface="Calibri" pitchFamily="34" charset="0"/>
                <a:cs typeface="+mn-cs"/>
              </a:rPr>
              <a:t>between </a:t>
            </a:r>
            <a:r>
              <a:rPr lang="en-US" sz="2400" dirty="0" smtClean="0">
                <a:latin typeface="Calibri" pitchFamily="34" charset="0"/>
              </a:rPr>
              <a:t>branches of </a:t>
            </a:r>
            <a:r>
              <a:rPr lang="en-US" sz="2400" u="sng" dirty="0" smtClean="0">
                <a:latin typeface="Calibri" pitchFamily="34" charset="0"/>
                <a:cs typeface="+mn-cs"/>
              </a:rPr>
              <a:t>internal </a:t>
            </a:r>
            <a:r>
              <a:rPr lang="en-US" sz="2400" u="sng" dirty="0">
                <a:latin typeface="Calibri" pitchFamily="34" charset="0"/>
                <a:cs typeface="+mn-cs"/>
              </a:rPr>
              <a:t>iliac</a:t>
            </a:r>
            <a:r>
              <a:rPr lang="en-US" sz="2400" dirty="0">
                <a:latin typeface="Calibri" pitchFamily="34" charset="0"/>
                <a:cs typeface="+mn-cs"/>
              </a:rPr>
              <a:t> &amp; </a:t>
            </a:r>
            <a:r>
              <a:rPr lang="en-US" sz="2400" u="sng" dirty="0" smtClean="0">
                <a:latin typeface="Calibri" pitchFamily="34" charset="0"/>
                <a:cs typeface="+mn-cs"/>
              </a:rPr>
              <a:t>femoral </a:t>
            </a:r>
            <a:r>
              <a:rPr lang="en-US" sz="2400" dirty="0">
                <a:latin typeface="Calibri" pitchFamily="34" charset="0"/>
                <a:cs typeface="+mn-cs"/>
              </a:rPr>
              <a:t>arteries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2209800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Bauhaus 93" pitchFamily="82" charset="0"/>
                <a:cs typeface="Aharoni" pitchFamily="2" charset="-79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principle of arterial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29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Arteries carry blood away from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 All arteries, carry </a:t>
            </a:r>
            <a:r>
              <a:rPr lang="en-US" sz="2000" b="1" dirty="0" smtClean="0">
                <a:solidFill>
                  <a:srgbClr val="FF0000"/>
                </a:solidFill>
              </a:rPr>
              <a:t>oxygenated blood</a:t>
            </a:r>
            <a:r>
              <a:rPr lang="en-US" sz="2000" b="1" dirty="0" smtClean="0"/>
              <a:t>, except the </a:t>
            </a:r>
            <a:r>
              <a:rPr lang="en-US" sz="2000" b="1" dirty="0" smtClean="0">
                <a:solidFill>
                  <a:srgbClr val="FF0000"/>
                </a:solidFill>
              </a:rPr>
              <a:t>pulmonary and umbilical </a:t>
            </a:r>
            <a:r>
              <a:rPr lang="en-US" sz="2000" b="1" dirty="0" smtClean="0"/>
              <a:t>arteries,  which carry deoxygenated blood to the lungs (postnatal) and to the placenta (prenatal) respectively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The flow of blood depends on the </a:t>
            </a:r>
            <a:r>
              <a:rPr lang="en-US" sz="2000" b="1" dirty="0" smtClean="0">
                <a:solidFill>
                  <a:srgbClr val="FF0000"/>
                </a:solidFill>
              </a:rPr>
              <a:t>pumping action of the heart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There are </a:t>
            </a:r>
            <a:r>
              <a:rPr lang="en-US" sz="2000" b="1" dirty="0" smtClean="0">
                <a:solidFill>
                  <a:srgbClr val="FF0000"/>
                </a:solidFill>
              </a:rPr>
              <a:t>no valves </a:t>
            </a:r>
            <a:r>
              <a:rPr lang="en-US" sz="2000" b="1" dirty="0" smtClean="0"/>
              <a:t>in the arteries.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 The branches of arteries supplying adjacent areas  normally </a:t>
            </a:r>
            <a:r>
              <a:rPr lang="en-US" sz="2000" b="1" dirty="0" err="1" smtClean="0">
                <a:solidFill>
                  <a:srgbClr val="FF0000"/>
                </a:solidFill>
              </a:rPr>
              <a:t>anastomose</a:t>
            </a:r>
            <a:r>
              <a:rPr lang="en-US" sz="2000" b="1" dirty="0" smtClean="0"/>
              <a:t> with one another freely providing backup routes for blood to flow if one artery is blocked.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 The arteries whose terminal branches do not </a:t>
            </a:r>
            <a:r>
              <a:rPr lang="en-US" sz="2000" b="1" dirty="0" err="1" smtClean="0"/>
              <a:t>anastomose</a:t>
            </a:r>
            <a:r>
              <a:rPr lang="en-US" sz="2000" b="1" dirty="0" smtClean="0"/>
              <a:t> with branches of adjacent arteries are called “</a:t>
            </a:r>
            <a:r>
              <a:rPr lang="en-US" sz="2000" b="1" dirty="0" smtClean="0">
                <a:solidFill>
                  <a:srgbClr val="FF0000"/>
                </a:solidFill>
              </a:rPr>
              <a:t>end arteries or terminal arteries</a:t>
            </a:r>
            <a:r>
              <a:rPr lang="en-US" sz="2000" b="1" dirty="0" smtClean="0"/>
              <a:t>”. End 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Anatomic (True) End Artery</a:t>
            </a:r>
            <a:r>
              <a:rPr lang="en-US" sz="2000" b="1" dirty="0" smtClean="0"/>
              <a:t>: When no </a:t>
            </a:r>
            <a:r>
              <a:rPr lang="en-US" sz="2000" b="1" dirty="0" err="1" smtClean="0"/>
              <a:t>anastomosis</a:t>
            </a:r>
            <a:r>
              <a:rPr lang="en-US" sz="2000" b="1" dirty="0" smtClean="0"/>
              <a:t> exists, e.g. artery of the retina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Functional End Arter</a:t>
            </a:r>
            <a:r>
              <a:rPr lang="en-US" sz="2000" b="1" dirty="0" smtClean="0"/>
              <a:t>y: When an </a:t>
            </a:r>
            <a:r>
              <a:rPr lang="en-US" sz="2000" b="1" dirty="0" err="1" smtClean="0"/>
              <a:t>anastomosis</a:t>
            </a:r>
            <a:r>
              <a:rPr lang="en-US" sz="2000" b="1" dirty="0" smtClean="0"/>
              <a:t> exists but is incapable of providing a sufficient supply of blood, e.g. </a:t>
            </a:r>
            <a:r>
              <a:rPr lang="en-US" sz="2000" b="1" dirty="0" err="1" smtClean="0"/>
              <a:t>splenic</a:t>
            </a:r>
            <a:r>
              <a:rPr lang="en-US" sz="2000" b="1" dirty="0" smtClean="0"/>
              <a:t> artery, renal artery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Aorta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5334000" cy="4876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largest artery in the body</a:t>
            </a:r>
          </a:p>
          <a:p>
            <a:r>
              <a:rPr lang="en-US" dirty="0" smtClean="0"/>
              <a:t>Arises from the </a:t>
            </a:r>
            <a:r>
              <a:rPr lang="en-US" b="1" dirty="0" smtClean="0"/>
              <a:t>left ventricle </a:t>
            </a:r>
            <a:r>
              <a:rPr lang="en-US" dirty="0" smtClean="0"/>
              <a:t>of the heart</a:t>
            </a:r>
          </a:p>
          <a:p>
            <a:r>
              <a:rPr lang="en-US" dirty="0" smtClean="0"/>
              <a:t>Carries oxygenated blood to all parts of the body</a:t>
            </a:r>
          </a:p>
          <a:p>
            <a:r>
              <a:rPr lang="en-US" dirty="0" smtClean="0"/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Descending abdominal aorta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 smtClean="0"/>
              <a:t> </a:t>
            </a:r>
          </a:p>
          <a:p>
            <a:pPr>
              <a:buFont typeface="Arial" charset="0"/>
              <a:buNone/>
            </a:pPr>
            <a:endParaRPr lang="ar-SA" sz="2400" dirty="0" smtClean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Ascending Aorta</a:t>
            </a:r>
            <a: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Originates from left ventricle.</a:t>
            </a:r>
          </a:p>
          <a:p>
            <a:r>
              <a:rPr lang="en-US" dirty="0" smtClean="0"/>
              <a:t>Continues as the </a:t>
            </a:r>
            <a:r>
              <a:rPr lang="en-US" dirty="0" smtClean="0">
                <a:solidFill>
                  <a:srgbClr val="FF0000"/>
                </a:solidFill>
              </a:rPr>
              <a:t>arch of aorta</a:t>
            </a:r>
          </a:p>
          <a:p>
            <a:r>
              <a:rPr lang="en-US" dirty="0" smtClean="0"/>
              <a:t>Has three dilatations at its base, called </a:t>
            </a:r>
            <a:r>
              <a:rPr lang="en-US" dirty="0" smtClean="0">
                <a:solidFill>
                  <a:srgbClr val="FF0000"/>
                </a:solidFill>
              </a:rPr>
              <a:t>aortic sinuses</a:t>
            </a:r>
          </a:p>
          <a:p>
            <a:endParaRPr lang="ar-SA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1858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Right &amp; Left coronary arteries,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Arch of Aorta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ar-SA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267200" cy="3581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Continuation of the ascending aorta. </a:t>
            </a:r>
          </a:p>
          <a:p>
            <a:r>
              <a:rPr lang="en-US" dirty="0" smtClean="0"/>
              <a:t>Leads to descending aorta. </a:t>
            </a:r>
          </a:p>
          <a:p>
            <a:r>
              <a:rPr lang="en-US" dirty="0" smtClean="0"/>
              <a:t>Located behind the lower part of </a:t>
            </a:r>
            <a:r>
              <a:rPr lang="en-US" dirty="0" err="1" smtClean="0"/>
              <a:t>manubrium</a:t>
            </a:r>
            <a:r>
              <a:rPr lang="en-US" dirty="0" smtClean="0"/>
              <a:t> </a:t>
            </a:r>
            <a:r>
              <a:rPr lang="en-US" dirty="0" err="1" smtClean="0"/>
              <a:t>sterni</a:t>
            </a:r>
            <a:r>
              <a:rPr lang="en-US" dirty="0" smtClean="0"/>
              <a:t> and on the left side of trachea </a:t>
            </a:r>
          </a:p>
          <a:p>
            <a:endParaRPr lang="ar-SA" dirty="0" smtClean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4724400"/>
            <a:ext cx="5334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cs typeface="+mn-cs"/>
              </a:rPr>
              <a:t>Brachiocephalic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Left </a:t>
            </a:r>
            <a:r>
              <a:rPr lang="en-US" sz="2800" dirty="0" err="1">
                <a:solidFill>
                  <a:srgbClr val="FF0000"/>
                </a:solidFill>
                <a:latin typeface="+mn-lt"/>
                <a:cs typeface="+mn-cs"/>
              </a:rPr>
              <a:t>subclavian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artery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4419600" cy="4114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Left</a:t>
            </a:r>
            <a:r>
              <a:rPr lang="en-US" sz="2800" dirty="0" smtClean="0"/>
              <a:t> from </a:t>
            </a:r>
            <a:r>
              <a:rPr lang="en-US" sz="2800" dirty="0" smtClean="0">
                <a:solidFill>
                  <a:srgbClr val="FF0000"/>
                </a:solidFill>
              </a:rPr>
              <a:t>aortic arch.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Right</a:t>
            </a:r>
            <a:r>
              <a:rPr lang="en-US" sz="2800" dirty="0" smtClean="0"/>
              <a:t> from </a:t>
            </a:r>
            <a:r>
              <a:rPr lang="en-US" sz="2800" dirty="0" err="1" smtClean="0">
                <a:solidFill>
                  <a:srgbClr val="FF0000"/>
                </a:solidFill>
              </a:rPr>
              <a:t>brachiocephalic</a:t>
            </a:r>
            <a:r>
              <a:rPr lang="en-US" sz="2800" dirty="0" smtClean="0">
                <a:solidFill>
                  <a:srgbClr val="FF0000"/>
                </a:solidFill>
              </a:rPr>
              <a:t> trunk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 External carotid</a:t>
            </a:r>
          </a:p>
          <a:p>
            <a:endParaRPr lang="en-US" dirty="0" smtClean="0"/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3182" b="4762"/>
          <a:stretch>
            <a:fillRect/>
          </a:stretch>
        </p:blipFill>
        <p:spPr>
          <a:xfrm>
            <a:off x="5334000" y="1219200"/>
            <a:ext cx="3248025" cy="4114800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343400" cy="5334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It divides </a:t>
            </a:r>
            <a:r>
              <a:rPr lang="en-US" sz="2400" b="1" dirty="0" smtClean="0"/>
              <a:t>behind neck of the mandible</a:t>
            </a:r>
            <a:r>
              <a:rPr lang="en-US" sz="2400" dirty="0" smtClean="0"/>
              <a:t> into two terminal branches: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 Superficial temporal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 Maxillary artery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It supplies: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Scalp</a:t>
            </a:r>
            <a:r>
              <a:rPr lang="en-US" dirty="0" smtClean="0"/>
              <a:t>: Superficial temporal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Face</a:t>
            </a:r>
            <a:r>
              <a:rPr lang="en-US" dirty="0" smtClean="0"/>
              <a:t>: Facial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Maxilla</a:t>
            </a:r>
            <a:r>
              <a:rPr lang="en-US" dirty="0" smtClean="0"/>
              <a:t>: Maxillary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Tongue</a:t>
            </a:r>
            <a:r>
              <a:rPr lang="en-US" dirty="0" smtClean="0"/>
              <a:t>: Lingual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Thyroid gland</a:t>
            </a:r>
            <a:r>
              <a:rPr lang="en-US" dirty="0" smtClean="0"/>
              <a:t>: Superior thyroid artery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44" name="Picture 5" descr="E:\dad\Student Gray\8. Head and neck\F66122-008-f1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6850"/>
          <a:stretch>
            <a:fillRect/>
          </a:stretch>
        </p:blipFill>
        <p:spPr>
          <a:xfrm>
            <a:off x="4800600" y="1981200"/>
            <a:ext cx="4038600" cy="3641725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Has no branches in the neck</a:t>
            </a:r>
          </a:p>
          <a:p>
            <a:r>
              <a:rPr lang="en-US" dirty="0" smtClean="0"/>
              <a:t>Enters the cranial cavity, joins the basilar artery (formed by the union of two vertebral arteries) and forms </a:t>
            </a:r>
            <a:r>
              <a:rPr lang="en-US" b="1" dirty="0" smtClean="0">
                <a:solidFill>
                  <a:srgbClr val="FF0000"/>
                </a:solidFill>
              </a:rPr>
              <a:t>‘arterial circle of Willis’</a:t>
            </a:r>
            <a:r>
              <a:rPr lang="en-US" dirty="0" smtClean="0"/>
              <a:t> to supply brain. </a:t>
            </a:r>
          </a:p>
          <a:p>
            <a:r>
              <a:rPr lang="en-US" dirty="0" smtClean="0"/>
              <a:t>Supplies: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dirty="0" smtClean="0"/>
              <a:t>Brain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Nose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Scalp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Eye</a:t>
            </a:r>
          </a:p>
          <a:p>
            <a:endParaRPr lang="en-US" dirty="0" smtClean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5257800" y="1676400"/>
            <a:ext cx="3625850" cy="4114800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00800" y="1524000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1239</Words>
  <Application>Microsoft Office PowerPoint</Application>
  <PresentationFormat>عرض على الشاشة (3:4)‏</PresentationFormat>
  <Paragraphs>217</Paragraphs>
  <Slides>23</Slides>
  <Notes>16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Office Theme</vt:lpstr>
      <vt:lpstr>الشريحة 1</vt:lpstr>
      <vt:lpstr>Objectives</vt:lpstr>
      <vt:lpstr>General principle of arterial supply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الشريحة 11</vt:lpstr>
      <vt:lpstr>    Upper limb arteries</vt:lpstr>
      <vt:lpstr>    Descending Thoracic Aorta</vt:lpstr>
      <vt:lpstr>   Descending Abdominal Aorta</vt:lpstr>
      <vt:lpstr>Single branches of Abdominal Aorta</vt:lpstr>
      <vt:lpstr>Paired branches of Abdominal Aorta</vt:lpstr>
      <vt:lpstr>Common Iliac Arteries</vt:lpstr>
      <vt:lpstr>Internal Iliac Artery</vt:lpstr>
      <vt:lpstr>External iliac artery</vt:lpstr>
      <vt:lpstr>Arteries of Lower Limb</vt:lpstr>
      <vt:lpstr>Sites for arterial pulsation </vt:lpstr>
      <vt:lpstr>Main Sites of anastomosis </vt:lpstr>
      <vt:lpstr>الشريحة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AA</cp:lastModifiedBy>
  <cp:revision>50</cp:revision>
  <dcterms:created xsi:type="dcterms:W3CDTF">2011-03-24T17:44:11Z</dcterms:created>
  <dcterms:modified xsi:type="dcterms:W3CDTF">2012-04-07T19:24:29Z</dcterms:modified>
</cp:coreProperties>
</file>