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1" r:id="rId2"/>
    <p:sldId id="348" r:id="rId3"/>
    <p:sldId id="382" r:id="rId4"/>
    <p:sldId id="349" r:id="rId5"/>
    <p:sldId id="352" r:id="rId6"/>
    <p:sldId id="357" r:id="rId7"/>
    <p:sldId id="355" r:id="rId8"/>
    <p:sldId id="360" r:id="rId9"/>
    <p:sldId id="359" r:id="rId10"/>
    <p:sldId id="362" r:id="rId11"/>
    <p:sldId id="363" r:id="rId12"/>
    <p:sldId id="367" r:id="rId13"/>
    <p:sldId id="378" r:id="rId14"/>
    <p:sldId id="379" r:id="rId15"/>
    <p:sldId id="380" r:id="rId16"/>
    <p:sldId id="368" r:id="rId17"/>
    <p:sldId id="375" r:id="rId18"/>
    <p:sldId id="376" r:id="rId19"/>
    <p:sldId id="347" r:id="rId2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00FF"/>
    <a:srgbClr val="000000"/>
    <a:srgbClr val="FF99FF"/>
    <a:srgbClr val="F35B1B"/>
    <a:srgbClr val="C8FE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1513" autoAdjust="0"/>
    <p:restoredTop sz="94660"/>
  </p:normalViewPr>
  <p:slideViewPr>
    <p:cSldViewPr>
      <p:cViewPr>
        <p:scale>
          <a:sx n="70" d="100"/>
          <a:sy n="70" d="100"/>
        </p:scale>
        <p:origin x="-162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" pitchFamily="-10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810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810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81025"/>
            <a:ext cx="7772400" cy="5743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7390A1-416E-064A-86FF-3CA149585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3175" y="457200"/>
            <a:ext cx="9129713" cy="6019800"/>
            <a:chOff x="2" y="288"/>
            <a:chExt cx="5751" cy="3792"/>
          </a:xfrm>
        </p:grpSpPr>
        <p:grpSp>
          <p:nvGrpSpPr>
            <p:cNvPr id="1029" name="Group 13"/>
            <p:cNvGrpSpPr>
              <a:grpSpLocks/>
            </p:cNvGrpSpPr>
            <p:nvPr/>
          </p:nvGrpSpPr>
          <p:grpSpPr bwMode="auto">
            <a:xfrm>
              <a:off x="2" y="2700"/>
              <a:ext cx="5751" cy="960"/>
              <a:chOff x="2" y="2700"/>
              <a:chExt cx="5751" cy="960"/>
            </a:xfrm>
          </p:grpSpPr>
          <p:sp>
            <p:nvSpPr>
              <p:cNvPr id="2" name="Line 2"/>
              <p:cNvSpPr>
                <a:spLocks noChangeShapeType="1"/>
              </p:cNvSpPr>
              <p:nvPr/>
            </p:nvSpPr>
            <p:spPr bwMode="auto">
              <a:xfrm flipH="1">
                <a:off x="2" y="2700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DE0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 flipH="1">
                <a:off x="2" y="279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5DA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 flipH="1">
                <a:off x="2" y="289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B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" name="Line 5"/>
              <p:cNvSpPr>
                <a:spLocks noChangeShapeType="1"/>
              </p:cNvSpPr>
              <p:nvPr/>
            </p:nvSpPr>
            <p:spPr bwMode="auto">
              <a:xfrm flipH="1">
                <a:off x="2" y="298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H="1">
                <a:off x="2" y="308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7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 flipH="1">
                <a:off x="2" y="318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590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 flipH="1">
                <a:off x="4" y="327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400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H="1">
                <a:off x="2" y="337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2A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H="1">
                <a:off x="2" y="346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H="1">
                <a:off x="2" y="356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37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 flipH="1">
                <a:off x="2" y="366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</p:grp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288"/>
              <a:ext cx="5184" cy="37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581025"/>
            <a:ext cx="6838950" cy="142875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105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1444625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BLOOD SUPPLY OF THE HEART</a:t>
            </a:r>
            <a:endParaRPr lang="ar-sa" b="1" i="1">
              <a:solidFill>
                <a:srgbClr val="FFFF00"/>
              </a:solidFill>
              <a:latin typeface="Times" pitchFamily="-105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533400" y="4191000"/>
            <a:ext cx="2895600" cy="1077913"/>
          </a:xfrm>
          <a:prstGeom prst="rect">
            <a:avLst/>
          </a:prstGeom>
          <a:solidFill>
            <a:srgbClr val="F35B1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>
                <a:solidFill>
                  <a:srgbClr val="000000"/>
                </a:solidFill>
              </a:rPr>
              <a:t>Dr Jamila EL medany</a:t>
            </a:r>
            <a:endParaRPr lang="ar-sa" sz="3200" b="1" i="1">
              <a:solidFill>
                <a:srgbClr val="000000"/>
              </a:solidFill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114800" y="41910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&amp;</a:t>
            </a:r>
            <a:endParaRPr lang="ar-sa" sz="2800" b="1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715000" y="4343400"/>
            <a:ext cx="2743200" cy="1077913"/>
          </a:xfrm>
          <a:prstGeom prst="rect">
            <a:avLst/>
          </a:prstGeom>
          <a:solidFill>
            <a:srgbClr val="F35B1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>
                <a:solidFill>
                  <a:srgbClr val="000000"/>
                </a:solidFill>
              </a:rPr>
              <a:t>Dr Essam Salama</a:t>
            </a:r>
            <a:endParaRPr lang="ar-sa" sz="3200" b="1" i="1">
              <a:solidFill>
                <a:srgbClr val="000000"/>
              </a:solidFill>
            </a:endParaRPr>
          </a:p>
        </p:txBody>
      </p:sp>
      <p:pic>
        <p:nvPicPr>
          <p:cNvPr id="3078" name="Picture 7" descr="心的动脉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276600" y="3505200"/>
            <a:ext cx="2365375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2588" cy="6350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dist="107763" dir="27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Left Coronary </a:t>
            </a: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Artery</a:t>
            </a:r>
            <a:endParaRPr 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962400" cy="46910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-105" charset="2"/>
              <a:buChar char="q"/>
            </a:pP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The Larger  of the two coronaries.</a:t>
            </a:r>
          </a:p>
          <a:p>
            <a:pPr>
              <a:buFont typeface="Wingdings" pitchFamily="-105" charset="2"/>
              <a:buChar char="q"/>
            </a:pP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Arises from the </a:t>
            </a:r>
            <a:r>
              <a:rPr lang="en-US" sz="2400" b="1">
                <a:solidFill>
                  <a:srgbClr val="FF00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left posterior aortic sinus</a:t>
            </a: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of the ascending aorta. </a:t>
            </a:r>
          </a:p>
          <a:p>
            <a:pPr>
              <a:buFont typeface="Wingdings" pitchFamily="-105" charset="2"/>
              <a:buChar char="q"/>
            </a:pPr>
            <a:r>
              <a:rPr lang="en-US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Descends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  <a:p>
            <a:pPr>
              <a:buFont typeface="Wingdings" pitchFamily="-105" charset="2"/>
              <a:buChar char="q"/>
            </a:pPr>
            <a:r>
              <a:rPr lang="en-US" sz="2400" b="1"/>
              <a:t>Between the pulmonary trunk and the left auricle.</a:t>
            </a:r>
            <a:endParaRPr lang="en-US" sz="2400" b="1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pPr>
              <a:buFont typeface="Wingdings" pitchFamily="-105" charset="2"/>
              <a:buChar char="q"/>
            </a:pPr>
            <a:r>
              <a:rPr lang="en-US" sz="2400" b="1"/>
              <a:t>In the </a:t>
            </a:r>
            <a:r>
              <a:rPr lang="en-US" sz="2400" b="1">
                <a:solidFill>
                  <a:srgbClr val="FF0000"/>
                </a:solidFill>
              </a:rPr>
              <a:t>IV groove </a:t>
            </a:r>
            <a:r>
              <a:rPr lang="en-US" sz="2400" b="1"/>
              <a:t>to the apex of the heart.</a:t>
            </a: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</a:p>
          <a:p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Divides into two branches: </a:t>
            </a:r>
            <a:r>
              <a:rPr lang="en-US" sz="2400" b="1">
                <a:solidFill>
                  <a:srgbClr val="FF00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(</a:t>
            </a:r>
            <a:r>
              <a:rPr lang="en-US" sz="2400" b="1" i="1">
                <a:solidFill>
                  <a:srgbClr val="FF0000"/>
                </a:solidFill>
              </a:rPr>
              <a:t>Anterior IV &amp; Circumflex</a:t>
            </a:r>
            <a:r>
              <a:rPr lang="en-US" sz="2400" b="1" i="1">
                <a:solidFill>
                  <a:srgbClr val="FDFF65"/>
                </a:solidFill>
              </a:rPr>
              <a:t>)</a:t>
            </a:r>
          </a:p>
          <a:p>
            <a:pPr>
              <a:buFont typeface="Wingdings" pitchFamily="-105" charset="2"/>
              <a:buChar char="q"/>
            </a:pPr>
            <a:r>
              <a:rPr lang="en-US" sz="2400" b="1">
                <a:solidFill>
                  <a:srgbClr val="FDFF65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.</a:t>
            </a:r>
          </a:p>
        </p:txBody>
      </p:sp>
      <p:pic>
        <p:nvPicPr>
          <p:cNvPr id="1229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447800"/>
            <a:ext cx="4343400" cy="4718050"/>
          </a:xfrm>
        </p:spPr>
      </p:pic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7315200" y="2286000"/>
            <a:ext cx="1219200" cy="53340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296" name="Picture 13" descr="C:\Documents and Settings\User\My Documents\Student Gray\3. Thorax\F66122-003-f068.jpg"/>
          <p:cNvPicPr>
            <a:picLocks noChangeAspect="1" noChangeArrowheads="1"/>
          </p:cNvPicPr>
          <p:nvPr/>
        </p:nvPicPr>
        <p:blipFill>
          <a:blip r:embed="rId3"/>
          <a:srcRect l="12820" r="12827" b="3125"/>
          <a:stretch>
            <a:fillRect/>
          </a:stretch>
        </p:blipFill>
        <p:spPr bwMode="auto">
          <a:xfrm>
            <a:off x="7543800" y="0"/>
            <a:ext cx="16002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942975"/>
            <a:ext cx="6838950" cy="70485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Left Coronary Artery</a:t>
            </a:r>
            <a:endParaRPr lang="ar-sa" sz="4000" b="1">
              <a:effectLst>
                <a:outerShdw blurRad="38100" dist="38100" dir="2700000" algn="tl">
                  <a:srgbClr val="FFFFFF"/>
                </a:outerShdw>
              </a:effectLst>
              <a:latin typeface="Times" pitchFamily="-105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400" b="1"/>
              <a:t>It anastomoses with the right coronary in</a:t>
            </a:r>
            <a:r>
              <a:rPr lang="en-US" sz="2400"/>
              <a:t> </a:t>
            </a:r>
            <a:r>
              <a:rPr lang="en-US" sz="2400" b="1"/>
              <a:t>the posterior IV groove (</a:t>
            </a:r>
            <a:r>
              <a:rPr lang="en-US" sz="2400" b="1" i="1"/>
              <a:t>in 2/3 of people)</a:t>
            </a:r>
          </a:p>
          <a:p>
            <a:r>
              <a:rPr lang="en-US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It Supplies:</a:t>
            </a: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</a:p>
          <a:p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Greater part of Left Atrium, </a:t>
            </a:r>
          </a:p>
          <a:p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Left Ventricle and Ventricular Septum  </a:t>
            </a:r>
          </a:p>
          <a:p>
            <a:endParaRPr lang="ar-sa" sz="2400">
              <a:latin typeface="Times" pitchFamily="-105" charset="0"/>
            </a:endParaRPr>
          </a:p>
        </p:txBody>
      </p:sp>
      <p:pic>
        <p:nvPicPr>
          <p:cNvPr id="13318" name="Picture 2" descr="C:\Documents and Settings\User\My Documents\Student Gray\3. Thorax\F66122-003-f07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4218"/>
          <a:stretch>
            <a:fillRect/>
          </a:stretch>
        </p:blipFill>
        <p:spPr>
          <a:xfrm>
            <a:off x="457200" y="2362200"/>
            <a:ext cx="4038600" cy="3733800"/>
          </a:xfrm>
          <a:noFill/>
        </p:spPr>
      </p:pic>
      <p:sp>
        <p:nvSpPr>
          <p:cNvPr id="5" name="Oval 4"/>
          <p:cNvSpPr/>
          <p:nvPr/>
        </p:nvSpPr>
        <p:spPr bwMode="auto">
          <a:xfrm>
            <a:off x="3048000" y="4876800"/>
            <a:ext cx="2286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Oval 5"/>
          <p:cNvSpPr>
            <a:spLocks noChangeArrowheads="1"/>
          </p:cNvSpPr>
          <p:nvPr/>
        </p:nvSpPr>
        <p:spPr bwMode="auto">
          <a:xfrm>
            <a:off x="2362200" y="4648200"/>
            <a:ext cx="152400" cy="2286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4267200" cy="5410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400" b="1"/>
              <a:t>Ventricular branches to both ventricles and the IV septum.</a:t>
            </a:r>
          </a:p>
          <a:p>
            <a:pPr>
              <a:buFont typeface="Monotype Sorts" pitchFamily="-105" charset="2"/>
              <a:buNone/>
            </a:pPr>
            <a:r>
              <a:rPr lang="en-US" sz="2400" b="1" u="sng">
                <a:solidFill>
                  <a:srgbClr val="FF0000"/>
                </a:solidFill>
              </a:rPr>
              <a:t>Circumflex artery gives : </a:t>
            </a:r>
          </a:p>
          <a:p>
            <a:pPr>
              <a:buFont typeface="Monotype Sorts" pitchFamily="-105" charset="2"/>
              <a:buNone/>
            </a:pPr>
            <a:r>
              <a:rPr lang="en-US" sz="2400" b="1" i="1">
                <a:solidFill>
                  <a:srgbClr val="FF0000"/>
                </a:solidFill>
              </a:rPr>
              <a:t>Left Marginal </a:t>
            </a:r>
            <a:r>
              <a:rPr lang="en-US" sz="2400" b="1" i="1"/>
              <a:t>to</a:t>
            </a:r>
            <a:r>
              <a:rPr lang="en-US" sz="2400" b="1"/>
              <a:t> the left margin of the LV till</a:t>
            </a:r>
            <a:r>
              <a:rPr lang="en-US" sz="2400"/>
              <a:t> </a:t>
            </a:r>
            <a:r>
              <a:rPr lang="en-US" sz="2400" b="1"/>
              <a:t>the apex.</a:t>
            </a:r>
          </a:p>
          <a:p>
            <a:pPr>
              <a:buFont typeface="Monotype Sorts" pitchFamily="-105" charset="2"/>
              <a:buNone/>
            </a:pPr>
            <a:r>
              <a:rPr lang="en-US" sz="2400" b="1" u="sng">
                <a:solidFill>
                  <a:srgbClr val="FF0000"/>
                </a:solidFill>
              </a:rPr>
              <a:t>Anterior Interventricular A gives:</a:t>
            </a:r>
          </a:p>
          <a:p>
            <a:r>
              <a:rPr lang="en-US" sz="2400" b="1" i="1">
                <a:solidFill>
                  <a:srgbClr val="0000FF"/>
                </a:solidFill>
              </a:rPr>
              <a:t>Left (Lateral) diagonal</a:t>
            </a:r>
          </a:p>
          <a:p>
            <a:pPr>
              <a:lnSpc>
                <a:spcPct val="90000"/>
              </a:lnSpc>
            </a:pPr>
            <a:r>
              <a:rPr lang="en-US" sz="2400" b="1" i="1">
                <a:solidFill>
                  <a:srgbClr val="0000FF"/>
                </a:solidFill>
              </a:rPr>
              <a:t>Anterior &amp;</a:t>
            </a:r>
          </a:p>
          <a:p>
            <a:pPr>
              <a:lnSpc>
                <a:spcPct val="90000"/>
              </a:lnSpc>
            </a:pPr>
            <a:r>
              <a:rPr lang="en-US" sz="2400" b="1" i="1">
                <a:solidFill>
                  <a:srgbClr val="0000FF"/>
                </a:solidFill>
              </a:rPr>
              <a:t>Posterior ventricular to (LV)</a:t>
            </a:r>
          </a:p>
          <a:p>
            <a:pPr>
              <a:lnSpc>
                <a:spcPct val="90000"/>
              </a:lnSpc>
            </a:pPr>
            <a:r>
              <a:rPr lang="en-US" sz="2400" b="1" i="1">
                <a:solidFill>
                  <a:srgbClr val="0000FF"/>
                </a:solidFill>
              </a:rPr>
              <a:t>Atrial to ( LA)</a:t>
            </a:r>
            <a:endParaRPr lang="en-US" sz="2400" b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b="1"/>
          </a:p>
          <a:p>
            <a:endParaRPr lang="en-US" sz="2400" b="1" i="1" u="sng">
              <a:solidFill>
                <a:srgbClr val="FF6699"/>
              </a:solidFill>
            </a:endParaRPr>
          </a:p>
          <a:p>
            <a:endParaRPr lang="en-US" sz="2400" b="1" i="1" u="sng">
              <a:solidFill>
                <a:srgbClr val="FF6699"/>
              </a:solidFill>
            </a:endParaRPr>
          </a:p>
          <a:p>
            <a:endParaRPr lang="en-US" sz="2400" b="1" i="1" u="sng">
              <a:solidFill>
                <a:srgbClr val="FF6699"/>
              </a:solidFill>
            </a:endParaRPr>
          </a:p>
          <a:p>
            <a:endParaRPr lang="en-US" sz="2400" b="1" i="1" u="sng">
              <a:solidFill>
                <a:srgbClr val="FF6699"/>
              </a:solidFill>
            </a:endParaRPr>
          </a:p>
          <a:p>
            <a:endParaRPr lang="en-US" sz="2400" b="1" i="1" u="sng">
              <a:solidFill>
                <a:srgbClr val="FF6699"/>
              </a:solidFill>
            </a:endParaRPr>
          </a:p>
          <a:p>
            <a:endParaRPr lang="en-US" sz="2400" b="1" i="1" u="sng">
              <a:solidFill>
                <a:srgbClr val="FF6699"/>
              </a:solidFill>
            </a:endParaRPr>
          </a:p>
          <a:p>
            <a:endParaRPr lang="en-US" sz="2400" b="1" i="1" u="sng">
              <a:solidFill>
                <a:srgbClr val="FF6699"/>
              </a:solidFill>
            </a:endParaRPr>
          </a:p>
        </p:txBody>
      </p:sp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1757363" y="549275"/>
            <a:ext cx="56292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4340" name="Picture 2" descr="C:\Documents and Settings\User\My Documents\Student Gray\3. Thorax\F66122-003-f072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 b="4218"/>
          <a:stretch>
            <a:fillRect/>
          </a:stretch>
        </p:blipFill>
        <p:spPr>
          <a:xfrm>
            <a:off x="533400" y="1828800"/>
            <a:ext cx="4114800" cy="3694113"/>
          </a:xfrm>
          <a:noFill/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819400" y="609600"/>
            <a:ext cx="4191000" cy="708025"/>
          </a:xfrm>
          <a:prstGeom prst="rect">
            <a:avLst/>
          </a:prstGeom>
          <a:gradFill rotWithShape="1">
            <a:gsLst>
              <a:gs pos="0">
                <a:srgbClr val="D5D800"/>
              </a:gs>
              <a:gs pos="80000">
                <a:srgbClr val="FFFF00"/>
              </a:gs>
              <a:gs pos="100000">
                <a:srgbClr val="FFFF00"/>
              </a:gs>
            </a:gsLst>
            <a:lin ang="16200000"/>
          </a:gradFill>
          <a:ln w="9525">
            <a:solidFill>
              <a:srgbClr val="FAFE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Branches</a:t>
            </a:r>
            <a:endParaRPr lang="ar-sa" sz="4000" b="1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24200" y="4495800"/>
            <a:ext cx="152400" cy="762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Oval 14"/>
          <p:cNvSpPr>
            <a:spLocks noChangeArrowheads="1"/>
          </p:cNvSpPr>
          <p:nvPr/>
        </p:nvSpPr>
        <p:spPr bwMode="auto">
          <a:xfrm>
            <a:off x="2971800" y="4038600"/>
            <a:ext cx="152400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Oval 15"/>
          <p:cNvSpPr>
            <a:spLocks noChangeArrowheads="1"/>
          </p:cNvSpPr>
          <p:nvPr/>
        </p:nvSpPr>
        <p:spPr bwMode="auto">
          <a:xfrm>
            <a:off x="2971800" y="3429000"/>
            <a:ext cx="76200" cy="460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Oval 16"/>
          <p:cNvSpPr>
            <a:spLocks noChangeArrowheads="1"/>
          </p:cNvSpPr>
          <p:nvPr/>
        </p:nvSpPr>
        <p:spPr bwMode="auto">
          <a:xfrm>
            <a:off x="3124200" y="3810000"/>
            <a:ext cx="76200" cy="762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635000"/>
            <a:ext cx="6838950" cy="13208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sz="40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Variations of the Coronary Arteries</a:t>
            </a:r>
            <a:endParaRPr lang="ar-sa" sz="4000">
              <a:latin typeface="Times" pitchFamily="-105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209800"/>
            <a:ext cx="4724400" cy="4114800"/>
          </a:xfrm>
        </p:spPr>
        <p:txBody>
          <a:bodyPr/>
          <a:lstStyle/>
          <a:p>
            <a:pPr>
              <a:buFont typeface="Wingdings" pitchFamily="-105" charset="2"/>
              <a:buChar char="§"/>
            </a:pP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Right dominance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: </a:t>
            </a:r>
          </a:p>
          <a:p>
            <a:pPr>
              <a:buFont typeface="Wingdings" pitchFamily="-105" charset="2"/>
              <a:buChar char="§"/>
            </a:pP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 (90 %) of population, the Posterior Interventricular artery is a branch of the Right Coronary.</a:t>
            </a:r>
          </a:p>
          <a:p>
            <a:pPr>
              <a:buFont typeface="Wingdings" pitchFamily="-105" charset="2"/>
              <a:buChar char="§"/>
            </a:pP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Left dominance</a:t>
            </a:r>
            <a:r>
              <a:rPr lang="en-US" sz="2400" b="1" u="sng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: </a:t>
            </a:r>
          </a:p>
          <a:p>
            <a:pPr>
              <a:buFont typeface="Wingdings" pitchFamily="-105" charset="2"/>
              <a:buChar char="§"/>
            </a:pP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 the rest (10%), the Posterior Interventricular artery  arises from the Circumflex branch of the Left Coronary A</a:t>
            </a:r>
          </a:p>
          <a:p>
            <a:endParaRPr lang="ar-sa">
              <a:effectLst>
                <a:outerShdw blurRad="38100" dist="38100" dir="2700000" algn="tl">
                  <a:srgbClr val="00279F"/>
                </a:outerShdw>
              </a:effectLst>
              <a:latin typeface="Times" pitchFamily="-105" charset="0"/>
            </a:endParaRPr>
          </a:p>
        </p:txBody>
      </p:sp>
      <p:pic>
        <p:nvPicPr>
          <p:cNvPr id="15364" name="Picture 2" descr="C:\Documents and Settings\User\My Documents\Student Gray\3. Thorax\F66122-003-f07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4218"/>
          <a:stretch>
            <a:fillRect/>
          </a:stretch>
        </p:blipFill>
        <p:spPr>
          <a:xfrm>
            <a:off x="685800" y="2209800"/>
            <a:ext cx="3810000" cy="3962400"/>
          </a:xfrm>
          <a:noFill/>
        </p:spPr>
      </p:pic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2514600" y="53340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522912" cy="7191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3200">
                <a:solidFill>
                  <a:srgbClr val="7D7F00"/>
                </a:solidFill>
              </a:rPr>
              <a:t>Coronary Anastomosis</a:t>
            </a:r>
            <a:endParaRPr lang="ar-sa" sz="3200">
              <a:solidFill>
                <a:srgbClr val="7D7F00"/>
              </a:solidFill>
              <a:latin typeface="Times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34000"/>
            <a:ext cx="6553200" cy="1143000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Anastomoses between terminal branches of the right and left coronaries exist but </a:t>
            </a:r>
            <a:r>
              <a:rPr lang="en-US" sz="2400" b="1">
                <a:solidFill>
                  <a:srgbClr val="FF00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not large enough </a:t>
            </a: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to provide adequate blood supply.</a:t>
            </a:r>
          </a:p>
          <a:p>
            <a:endParaRPr lang="ar-sa">
              <a:latin typeface="Times" pitchFamily="-105" charset="0"/>
            </a:endParaRPr>
          </a:p>
        </p:txBody>
      </p:sp>
      <p:pic>
        <p:nvPicPr>
          <p:cNvPr id="16388" name="Content Placeholder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37" b="1237"/>
          <a:stretch>
            <a:fillRect/>
          </a:stretch>
        </p:blipFill>
        <p:spPr>
          <a:xfrm>
            <a:off x="1447800" y="612775"/>
            <a:ext cx="5867400" cy="4114800"/>
          </a:xfrm>
        </p:spPr>
      </p:pic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495800" y="2590800"/>
            <a:ext cx="3810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572000" y="3200400"/>
            <a:ext cx="3810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635000"/>
            <a:ext cx="6838950" cy="13208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Arterial Supply of</a:t>
            </a:r>
            <a:b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Conducting System</a:t>
            </a:r>
            <a:endParaRPr lang="ar-sa" sz="4000" b="1">
              <a:effectLst>
                <a:outerShdw blurRad="38100" dist="38100" dir="2700000" algn="tl">
                  <a:srgbClr val="FFFFFF"/>
                </a:outerShdw>
              </a:effectLst>
              <a:latin typeface="Times" pitchFamily="-105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495800" cy="4267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buFont typeface="Wingdings" pitchFamily="-105" charset="2"/>
              <a:buChar char="§"/>
            </a:pPr>
            <a:r>
              <a:rPr lang="en-US" sz="2400" b="1">
                <a:solidFill>
                  <a:srgbClr val="C000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SAN, AVN &amp; AVB </a:t>
            </a: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are usually supplied by </a:t>
            </a:r>
            <a:r>
              <a:rPr lang="en-US" sz="2400" b="1" u="sng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Right coronary</a:t>
            </a: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.</a:t>
            </a:r>
          </a:p>
          <a:p>
            <a:pPr>
              <a:buFont typeface="Wingdings" pitchFamily="-105" charset="2"/>
              <a:buChar char="§"/>
            </a:pPr>
            <a:r>
              <a:rPr lang="en-US" sz="2400" b="1">
                <a:solidFill>
                  <a:srgbClr val="052EAE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RBB of  (AVB) </a:t>
            </a: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is supplied by </a:t>
            </a:r>
            <a:r>
              <a:rPr lang="en-US" sz="2400" b="1" u="sng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Left coronary</a:t>
            </a:r>
          </a:p>
          <a:p>
            <a:pPr>
              <a:buFont typeface="Wingdings" pitchFamily="-105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LBB of (AVB) </a:t>
            </a:r>
            <a:r>
              <a:rPr lang="en-US" sz="2400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is supplied by both right and left coronaries</a:t>
            </a:r>
          </a:p>
          <a:p>
            <a:r>
              <a:rPr lang="en-US" sz="2400"/>
              <a:t> </a:t>
            </a:r>
            <a:endParaRPr lang="ar-sa" sz="2400">
              <a:latin typeface="Times" pitchFamily="-105" charset="0"/>
            </a:endParaRPr>
          </a:p>
        </p:txBody>
      </p:sp>
      <p:pic>
        <p:nvPicPr>
          <p:cNvPr id="17414" name="Picture 2" descr="G:\heart\scan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68" r="4747" b="50000"/>
          <a:stretch>
            <a:fillRect/>
          </a:stretch>
        </p:blipFill>
        <p:spPr>
          <a:xfrm>
            <a:off x="228600" y="2667000"/>
            <a:ext cx="4724400" cy="3352800"/>
          </a:xfrm>
          <a:noFill/>
        </p:spPr>
      </p:pic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2438400" y="2971800"/>
            <a:ext cx="6096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2286000" y="4419600"/>
            <a:ext cx="685800" cy="4572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16113"/>
            <a:ext cx="4114800" cy="421481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800" b="1" i="1">
                <a:solidFill>
                  <a:srgbClr val="FF0000"/>
                </a:solidFill>
              </a:rPr>
              <a:t>1. Anterior cardiac veins: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  <a:p>
            <a:r>
              <a:rPr lang="en-US" sz="2800" b="1" i="1"/>
              <a:t>Open directly into the  Right Atrium.</a:t>
            </a:r>
          </a:p>
          <a:p>
            <a:r>
              <a:rPr lang="en-US" sz="2800" b="1">
                <a:solidFill>
                  <a:srgbClr val="FF0000"/>
                </a:solidFill>
              </a:rPr>
              <a:t>2. </a:t>
            </a:r>
            <a:r>
              <a:rPr lang="en-US" sz="2800" b="1" i="1">
                <a:solidFill>
                  <a:srgbClr val="FF0000"/>
                </a:solidFill>
              </a:rPr>
              <a:t>Venae Cordis minime</a:t>
            </a:r>
          </a:p>
          <a:p>
            <a:r>
              <a:rPr lang="en-US" sz="2800" b="1" i="1"/>
              <a:t>Open into the heart chambers.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3. Coronary sinus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29383" name="Picture 7" descr="2EC630C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9073" t="68764" r="56252"/>
          <a:stretch>
            <a:fillRect/>
          </a:stretch>
        </p:blipFill>
        <p:spPr>
          <a:xfrm>
            <a:off x="685800" y="1905000"/>
            <a:ext cx="3962400" cy="4343400"/>
          </a:xfrm>
          <a:noFill/>
        </p:spPr>
      </p:pic>
      <p:sp>
        <p:nvSpPr>
          <p:cNvPr id="18436" name="WordArt 9"/>
          <p:cNvSpPr>
            <a:spLocks noChangeArrowheads="1" noChangeShapeType="1" noTextEdit="1"/>
          </p:cNvSpPr>
          <p:nvPr/>
        </p:nvSpPr>
        <p:spPr bwMode="auto">
          <a:xfrm>
            <a:off x="1933575" y="476250"/>
            <a:ext cx="55181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590800" y="762000"/>
            <a:ext cx="4114800" cy="708025"/>
          </a:xfrm>
          <a:prstGeom prst="rect">
            <a:avLst/>
          </a:prstGeom>
          <a:gradFill rotWithShape="1">
            <a:gsLst>
              <a:gs pos="0">
                <a:srgbClr val="D5D800"/>
              </a:gs>
              <a:gs pos="80000">
                <a:srgbClr val="FFFF00"/>
              </a:gs>
              <a:gs pos="100000">
                <a:srgbClr val="FFFF00"/>
              </a:gs>
            </a:gsLst>
            <a:lin ang="16200000"/>
          </a:gradFill>
          <a:ln w="9525">
            <a:solidFill>
              <a:srgbClr val="FAFE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7D7F00"/>
                </a:solidFill>
              </a:rPr>
              <a:t>Venous Drainage</a:t>
            </a:r>
            <a:endParaRPr lang="ar-sa" sz="4000" b="1">
              <a:solidFill>
                <a:srgbClr val="7D7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5181600" cy="5257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Drains most of  the venous blood of the heart.</a:t>
            </a:r>
          </a:p>
          <a:p>
            <a:pPr>
              <a:lnSpc>
                <a:spcPct val="80000"/>
              </a:lnSpc>
            </a:pPr>
            <a:r>
              <a:rPr lang="en-US" sz="2400" b="1"/>
              <a:t>Lies in the posterior part of the AV groove.</a:t>
            </a:r>
          </a:p>
          <a:p>
            <a:pPr>
              <a:lnSpc>
                <a:spcPct val="80000"/>
              </a:lnSpc>
            </a:pPr>
            <a:r>
              <a:rPr lang="en-US" sz="2400" b="1" i="1" u="sng">
                <a:solidFill>
                  <a:srgbClr val="0000FF"/>
                </a:solidFill>
              </a:rPr>
              <a:t>Origin :</a:t>
            </a:r>
          </a:p>
          <a:p>
            <a:pPr>
              <a:lnSpc>
                <a:spcPct val="80000"/>
              </a:lnSpc>
            </a:pPr>
            <a:r>
              <a:rPr lang="en-US" sz="2400" b="1"/>
              <a:t>It is the direct continuation of the </a:t>
            </a:r>
            <a:r>
              <a:rPr lang="en-US" sz="2400" b="1" i="1" u="sng">
                <a:solidFill>
                  <a:srgbClr val="FF0000"/>
                </a:solidFill>
              </a:rPr>
              <a:t>Great Cardiac Vein.</a:t>
            </a:r>
          </a:p>
          <a:p>
            <a:pPr>
              <a:lnSpc>
                <a:spcPct val="80000"/>
              </a:lnSpc>
            </a:pPr>
            <a:r>
              <a:rPr lang="en-US" sz="2400" b="1" i="1" u="sng">
                <a:solidFill>
                  <a:srgbClr val="0000FF"/>
                </a:solidFill>
              </a:rPr>
              <a:t>Tributaries:</a:t>
            </a:r>
          </a:p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en-US" sz="2400" b="1" i="1" u="sng">
                <a:solidFill>
                  <a:srgbClr val="031F74"/>
                </a:solidFill>
              </a:rPr>
              <a:t>(1) Cardiac Veins:</a:t>
            </a:r>
          </a:p>
          <a:p>
            <a:pPr>
              <a:lnSpc>
                <a:spcPct val="80000"/>
              </a:lnSpc>
            </a:pPr>
            <a:r>
              <a:rPr lang="en-US" sz="2400" b="1"/>
              <a:t>A. Great.</a:t>
            </a:r>
          </a:p>
          <a:p>
            <a:pPr>
              <a:lnSpc>
                <a:spcPct val="80000"/>
              </a:lnSpc>
            </a:pPr>
            <a:r>
              <a:rPr lang="en-US" sz="2400" b="1"/>
              <a:t>B. Middle. </a:t>
            </a:r>
          </a:p>
          <a:p>
            <a:pPr>
              <a:lnSpc>
                <a:spcPct val="80000"/>
              </a:lnSpc>
            </a:pPr>
            <a:r>
              <a:rPr lang="en-US" sz="2400" b="1"/>
              <a:t>C. Small. </a:t>
            </a:r>
          </a:p>
          <a:p>
            <a:pPr>
              <a:lnSpc>
                <a:spcPct val="80000"/>
              </a:lnSpc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(2) Oblique vein of left atrium.</a:t>
            </a:r>
          </a:p>
        </p:txBody>
      </p:sp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2295525" y="333375"/>
            <a:ext cx="45529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9460" name="Picture 2" descr="C:\Documents and Settings\User\My Documents\Student Gray\3. Thorax\F66122-003-f074.jpg"/>
          <p:cNvPicPr>
            <a:picLocks noChangeAspect="1" noChangeArrowheads="1"/>
          </p:cNvPicPr>
          <p:nvPr/>
        </p:nvPicPr>
        <p:blipFill>
          <a:blip r:embed="rId2"/>
          <a:srcRect b="2596"/>
          <a:stretch>
            <a:fillRect/>
          </a:stretch>
        </p:blipFill>
        <p:spPr bwMode="auto">
          <a:xfrm>
            <a:off x="457200" y="1676400"/>
            <a:ext cx="350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 rot="10800000" flipV="1">
            <a:off x="2209800" y="457200"/>
            <a:ext cx="4572000" cy="1066800"/>
          </a:xfrm>
          <a:prstGeom prst="rect">
            <a:avLst/>
          </a:prstGeom>
          <a:gradFill rotWithShape="1">
            <a:gsLst>
              <a:gs pos="0">
                <a:srgbClr val="D5D800"/>
              </a:gs>
              <a:gs pos="80000">
                <a:srgbClr val="FFFF00"/>
              </a:gs>
              <a:gs pos="100000">
                <a:srgbClr val="FFFF00"/>
              </a:gs>
            </a:gsLst>
            <a:lin ang="16200000"/>
          </a:gradFill>
          <a:ln w="9525">
            <a:solidFill>
              <a:srgbClr val="FAFE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Coronary Sinus</a:t>
            </a:r>
            <a:endParaRPr lang="ar-sa" sz="3600" b="1">
              <a:solidFill>
                <a:srgbClr val="FF0000"/>
              </a:solidFill>
            </a:endParaRPr>
          </a:p>
        </p:txBody>
      </p:sp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2057400" y="4876800"/>
            <a:ext cx="1524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2590800" y="2667000"/>
            <a:ext cx="46038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7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7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419600" cy="45307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800" b="1" i="1" u="sng">
                <a:solidFill>
                  <a:srgbClr val="0000FF"/>
                </a:solidFill>
              </a:rPr>
              <a:t>It empties into</a:t>
            </a:r>
            <a:r>
              <a:rPr lang="en-US" sz="2800" b="1" i="1">
                <a:solidFill>
                  <a:srgbClr val="0000FF"/>
                </a:solidFill>
              </a:rPr>
              <a:t> Right Atrium</a:t>
            </a:r>
            <a:r>
              <a:rPr lang="en-US" sz="2800" b="1">
                <a:solidFill>
                  <a:srgbClr val="0000FF"/>
                </a:solidFill>
              </a:rPr>
              <a:t>. </a:t>
            </a:r>
          </a:p>
          <a:p>
            <a:r>
              <a:rPr lang="en-US" sz="2400" b="1"/>
              <a:t>Its opening is inferior &amp;  to the left of the IVC opening.</a:t>
            </a:r>
          </a:p>
          <a:p>
            <a:r>
              <a:rPr lang="en-US" sz="2400" b="1"/>
              <a:t>It is guarded by a valve.</a:t>
            </a:r>
          </a:p>
        </p:txBody>
      </p:sp>
      <p:pic>
        <p:nvPicPr>
          <p:cNvPr id="20483" name="Picture 2" descr="C:\Documents and Settings\User\My Documents\Student Gray\3. Thorax\F66122-003-f063.jpg"/>
          <p:cNvPicPr>
            <a:picLocks noChangeAspect="1" noChangeArrowheads="1"/>
          </p:cNvPicPr>
          <p:nvPr/>
        </p:nvPicPr>
        <p:blipFill>
          <a:blip r:embed="rId2"/>
          <a:srcRect b="2921"/>
          <a:stretch>
            <a:fillRect/>
          </a:stretch>
        </p:blipFill>
        <p:spPr bwMode="auto">
          <a:xfrm>
            <a:off x="381000" y="1981200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2667000" y="6172200"/>
            <a:ext cx="1066800" cy="304800"/>
          </a:xfrm>
          <a:prstGeom prst="ellips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21310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>
                <a:solidFill>
                  <a:srgbClr val="FF0000"/>
                </a:solidFill>
                <a:latin typeface="Brush Script MT" pitchFamily="66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911225"/>
            <a:ext cx="6838950" cy="76835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Objectives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At the end of the lecture the student should be able to know about;</a:t>
            </a:r>
          </a:p>
          <a:p>
            <a:pPr>
              <a:lnSpc>
                <a:spcPct val="80000"/>
              </a:lnSpc>
            </a:pPr>
            <a:r>
              <a:rPr lang="en-US" sz="30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The arterial supply of the cardiac muscle regarding (origin, course, distribution and branches). </a:t>
            </a:r>
          </a:p>
          <a:p>
            <a:pPr>
              <a:lnSpc>
                <a:spcPct val="80000"/>
              </a:lnSpc>
            </a:pPr>
            <a:r>
              <a:rPr lang="en-US" sz="30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The coronary anastmosis.</a:t>
            </a:r>
          </a:p>
          <a:p>
            <a:pPr>
              <a:lnSpc>
                <a:spcPct val="80000"/>
              </a:lnSpc>
            </a:pPr>
            <a:r>
              <a:rPr lang="en-US" sz="30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The arterial supply to the conducting system of the heart.</a:t>
            </a:r>
          </a:p>
          <a:p>
            <a:pPr>
              <a:lnSpc>
                <a:spcPct val="80000"/>
              </a:lnSpc>
            </a:pPr>
            <a:r>
              <a:rPr lang="en-US" sz="30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The venous drainage of the heart regarding (origin, tributaries and termination). </a:t>
            </a:r>
          </a:p>
          <a:p>
            <a:pPr>
              <a:lnSpc>
                <a:spcPct val="80000"/>
              </a:lnSpc>
            </a:pPr>
            <a:endParaRPr lang="en-US" sz="3000">
              <a:effectLst>
                <a:outerShdw blurRad="38100" dist="38100" dir="2700000" algn="tl">
                  <a:srgbClr val="00279F"/>
                </a:outerShdw>
              </a:effectLst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050" cy="6350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Arterial Supply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09975" cy="4691063"/>
          </a:xfrm>
        </p:spPr>
        <p:txBody>
          <a:bodyPr>
            <a:noAutofit/>
          </a:bodyPr>
          <a:lstStyle/>
          <a:p>
            <a:pPr>
              <a:buFont typeface="Wingdings" pitchFamily="-105" charset="2"/>
              <a:buChar char="q"/>
            </a:pP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The arterial supply of the heart is provided by 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Coronary Arteries : </a:t>
            </a:r>
            <a:endParaRPr lang="en-US" sz="2400" b="1" u="sng">
              <a:effectLst>
                <a:outerShdw blurRad="38100" dist="38100" dir="2700000" algn="tl">
                  <a:srgbClr val="00279F"/>
                </a:outerShdw>
              </a:effectLst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pPr>
              <a:buFont typeface="Wingdings" pitchFamily="-105" charset="2"/>
              <a:buChar char="§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Right Coronary artery &amp;</a:t>
            </a:r>
          </a:p>
          <a:p>
            <a:pPr>
              <a:buFont typeface="Wingdings" pitchFamily="-105" charset="2"/>
              <a:buChar char="§"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Left Coronary </a:t>
            </a:r>
            <a:r>
              <a:rPr lang="en-US" sz="2400" b="1">
                <a:solidFill>
                  <a:srgbClr val="FDFF6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artery</a:t>
            </a:r>
          </a:p>
          <a:p>
            <a:pPr>
              <a:buFont typeface="Wingdings" pitchFamily="-105" charset="2"/>
              <a:buChar char="§"/>
            </a:pP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They are distributed over the cardiac surface, within the subepicadium connective tissue.   </a:t>
            </a:r>
          </a:p>
        </p:txBody>
      </p:sp>
      <p:pic>
        <p:nvPicPr>
          <p:cNvPr id="5124" name="Picture 2" descr="C:\Documents and Settings\User\My Documents\Student Gray\3. Thorax\F66122-003-f061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173"/>
          <a:stretch>
            <a:fillRect/>
          </a:stretch>
        </p:blipFill>
        <p:spPr>
          <a:xfrm>
            <a:off x="3657600" y="1600200"/>
            <a:ext cx="5105400" cy="4572000"/>
          </a:xfrm>
          <a:noFill/>
        </p:spPr>
      </p:pic>
      <p:cxnSp>
        <p:nvCxnSpPr>
          <p:cNvPr id="5125" name="Straight Arrow Connector 5"/>
          <p:cNvCxnSpPr>
            <a:cxnSpLocks noChangeShapeType="1"/>
          </p:cNvCxnSpPr>
          <p:nvPr/>
        </p:nvCxnSpPr>
        <p:spPr bwMode="auto">
          <a:xfrm rot="5400000">
            <a:off x="6286500" y="3086100"/>
            <a:ext cx="762000" cy="533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934200" y="2514600"/>
            <a:ext cx="914400" cy="457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6934200" y="24384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L </a:t>
            </a:r>
            <a:r>
              <a:rPr lang="en-US" sz="1200" b="1">
                <a:solidFill>
                  <a:srgbClr val="000000"/>
                </a:solidFill>
              </a:rPr>
              <a:t>Coronary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828800"/>
            <a:ext cx="4114800" cy="1905000"/>
          </a:xfrm>
          <a:solidFill>
            <a:schemeClr val="accent1">
              <a:lumMod val="7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800" b="1" i="1"/>
              <a:t>From</a:t>
            </a:r>
            <a:r>
              <a:rPr lang="en-US" sz="2800" b="1" i="1" u="sng"/>
              <a:t> </a:t>
            </a:r>
            <a:r>
              <a:rPr lang="en-US" sz="2800" b="1"/>
              <a:t>the initial part of the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2800" b="1" i="1">
                <a:solidFill>
                  <a:srgbClr val="FFFF00"/>
                </a:solidFill>
              </a:rPr>
              <a:t>Ascending</a:t>
            </a:r>
            <a:r>
              <a:rPr lang="en-US" sz="2800" b="1" i="1"/>
              <a:t> </a:t>
            </a:r>
            <a:r>
              <a:rPr lang="en-US" sz="2800" b="1" i="1">
                <a:solidFill>
                  <a:srgbClr val="FFFF00"/>
                </a:solidFill>
              </a:rPr>
              <a:t>Aorta.</a:t>
            </a:r>
            <a:r>
              <a:rPr lang="en-US" sz="2800" b="1"/>
              <a:t> (Immediately above the aortic valve).</a:t>
            </a:r>
          </a:p>
        </p:txBody>
      </p:sp>
      <p:pic>
        <p:nvPicPr>
          <p:cNvPr id="6147" name="Picture 7" descr="心的动脉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976313" y="1600200"/>
            <a:ext cx="3214687" cy="4143375"/>
          </a:xfrm>
          <a:noFill/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133600" y="32766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AA</a:t>
            </a:r>
          </a:p>
        </p:txBody>
      </p:sp>
      <p:cxnSp>
        <p:nvCxnSpPr>
          <p:cNvPr id="6149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647700" y="2628900"/>
            <a:ext cx="1828800" cy="685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533400" y="1676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RCA</a:t>
            </a:r>
          </a:p>
        </p:txBody>
      </p:sp>
      <p:cxnSp>
        <p:nvCxnSpPr>
          <p:cNvPr id="6151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2476500" y="2247900"/>
            <a:ext cx="1219200" cy="533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3200400" y="1600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LCA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4572000" y="533400"/>
            <a:ext cx="3810000" cy="1200150"/>
          </a:xfrm>
          <a:prstGeom prst="rect">
            <a:avLst/>
          </a:prstGeom>
          <a:gradFill rotWithShape="1">
            <a:gsLst>
              <a:gs pos="0">
                <a:srgbClr val="D5D800"/>
              </a:gs>
              <a:gs pos="80000">
                <a:srgbClr val="FFFF00"/>
              </a:gs>
              <a:gs pos="100000">
                <a:srgbClr val="FFFF00"/>
              </a:gs>
            </a:gsLst>
            <a:lin ang="16200000"/>
          </a:gradFill>
          <a:ln w="9525">
            <a:solidFill>
              <a:srgbClr val="FAFE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Origin of Coronary Arteries</a:t>
            </a:r>
            <a:endParaRPr lang="ar-sa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613" cy="6350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dist="107763" dir="27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Right Coronary 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Artery </a:t>
            </a:r>
            <a:endParaRPr 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5163" cy="4691063"/>
          </a:xfrm>
        </p:spPr>
        <p:txBody>
          <a:bodyPr>
            <a:noAutofit/>
          </a:bodyPr>
          <a:lstStyle/>
          <a:p>
            <a:pPr>
              <a:buFont typeface="Wingdings" pitchFamily="-105" charset="2"/>
              <a:buChar char="q"/>
            </a:pP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Arises from the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anterior aortic sinus</a:t>
            </a: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of the ascending aorta.</a:t>
            </a:r>
          </a:p>
          <a:p>
            <a:pPr>
              <a:buFont typeface="Wingdings" pitchFamily="-105" charset="2"/>
              <a:buChar char="q"/>
            </a:pP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Descends in the right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atrioventricular groove </a:t>
            </a:r>
            <a:r>
              <a:rPr lang="en-US" sz="2400" b="1" i="1">
                <a:effectLst>
                  <a:outerShdw blurRad="38100" dist="38100" dir="2700000" algn="tl">
                    <a:srgbClr val="00279F"/>
                  </a:outerShdw>
                </a:effectLst>
              </a:rPr>
              <a:t>between the Right Auricle and the Pulmonary trunk</a:t>
            </a:r>
            <a:r>
              <a:rPr lang="en-US" sz="2800" b="1" i="1">
                <a:effectLst>
                  <a:outerShdw blurRad="38100" dist="38100" dir="2700000" algn="tl">
                    <a:srgbClr val="00279F"/>
                  </a:outerShdw>
                </a:effectLst>
              </a:rPr>
              <a:t>.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  <a:p>
            <a:pPr>
              <a:buFont typeface="Wingdings" pitchFamily="-105" charset="2"/>
              <a:buChar char="q"/>
            </a:pP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At the inferior border of the heart it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continuous posterioly </a:t>
            </a:r>
            <a:r>
              <a:rPr lang="en-US" sz="2400" b="1">
                <a:effectLst>
                  <a:outerShdw blurRad="38100" dist="38100" dir="2700000" algn="tl">
                    <a:srgbClr val="00279F"/>
                  </a:outerShdw>
                </a:effectLst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to anastomose with the left coronary.</a:t>
            </a:r>
          </a:p>
        </p:txBody>
      </p:sp>
      <p:pic>
        <p:nvPicPr>
          <p:cNvPr id="7174" name="Picture 2" descr="coronary-a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698" t="1463" b="41499"/>
          <a:stretch>
            <a:fillRect/>
          </a:stretch>
        </p:blipFill>
        <p:spPr>
          <a:xfrm>
            <a:off x="4724400" y="1524000"/>
            <a:ext cx="4114800" cy="4800600"/>
          </a:xfrm>
          <a:ln>
            <a:solidFill>
              <a:srgbClr val="000000"/>
            </a:solidFill>
          </a:ln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7010400" y="2362200"/>
            <a:ext cx="609600" cy="304800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4876800" y="3886200"/>
            <a:ext cx="5334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4876800" y="3581400"/>
            <a:ext cx="533400" cy="228600"/>
          </a:xfrm>
          <a:prstGeom prst="rect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78" name="Picture 13" descr="C:\Documents and Settings\User\My Documents\Student Gray\3. Thorax\F66122-003-f068.jpg"/>
          <p:cNvPicPr>
            <a:picLocks noChangeAspect="1" noChangeArrowheads="1"/>
          </p:cNvPicPr>
          <p:nvPr/>
        </p:nvPicPr>
        <p:blipFill>
          <a:blip r:embed="rId3"/>
          <a:srcRect l="12820" r="12827" b="3125"/>
          <a:stretch>
            <a:fillRect/>
          </a:stretch>
        </p:blipFill>
        <p:spPr bwMode="auto">
          <a:xfrm>
            <a:off x="3733800" y="4572000"/>
            <a:ext cx="17827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733800" cy="48006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b="1" u="sng">
                <a:solidFill>
                  <a:srgbClr val="FF00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(RCA ) Supplies: </a:t>
            </a:r>
          </a:p>
          <a:p>
            <a:r>
              <a:rPr lang="en-US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Right atrium, </a:t>
            </a:r>
          </a:p>
          <a:p>
            <a:r>
              <a:rPr lang="en-US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Right ventricle, </a:t>
            </a:r>
          </a:p>
          <a:p>
            <a:r>
              <a:rPr lang="en-US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part of Left Atrium, </a:t>
            </a:r>
          </a:p>
          <a:p>
            <a:r>
              <a:rPr lang="en-US" b="1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Left ventricle &amp; Atrioventricular septum.  </a:t>
            </a:r>
          </a:p>
          <a:p>
            <a:endParaRPr lang="ar-sa">
              <a:latin typeface="Times" pitchFamily="-105" charset="0"/>
            </a:endParaRPr>
          </a:p>
        </p:txBody>
      </p:sp>
      <p:pic>
        <p:nvPicPr>
          <p:cNvPr id="8195" name="Picture 2" descr="C:\Documents and Settings\User\My Documents\Student Gray\3. Thorax\F66122-003-f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3653"/>
          <a:stretch>
            <a:fillRect/>
          </a:stretch>
        </p:blipFill>
        <p:spPr>
          <a:xfrm>
            <a:off x="685800" y="2133600"/>
            <a:ext cx="3810000" cy="3962400"/>
          </a:xfrm>
          <a:noFill/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581400" y="3886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971800" y="4876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590800" y="3505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828800" y="48006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2514600" y="4038600"/>
            <a:ext cx="1524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24000"/>
            <a:ext cx="4648200" cy="5334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800" b="1" i="1" u="sng">
                <a:solidFill>
                  <a:srgbClr val="FF0000"/>
                </a:solidFill>
              </a:rPr>
              <a:t>(1) Right Conus artery:</a:t>
            </a:r>
            <a:r>
              <a:rPr lang="en-US" sz="2800" b="1">
                <a:solidFill>
                  <a:srgbClr val="FF0000"/>
                </a:solidFill>
              </a:rPr>
              <a:t> </a:t>
            </a:r>
          </a:p>
          <a:p>
            <a:r>
              <a:rPr lang="en-US" sz="2400" b="1"/>
              <a:t>To the infundibulum and the upper part of the anterior wall of the right ventricle.</a:t>
            </a:r>
          </a:p>
          <a:p>
            <a:r>
              <a:rPr lang="en-US" sz="2800" b="1" i="1" u="sng">
                <a:solidFill>
                  <a:srgbClr val="FF0000"/>
                </a:solidFill>
              </a:rPr>
              <a:t>(2)</a:t>
            </a:r>
            <a:r>
              <a:rPr lang="en-US" sz="2800" i="1" u="sng">
                <a:solidFill>
                  <a:srgbClr val="FF0000"/>
                </a:solidFill>
              </a:rPr>
              <a:t> </a:t>
            </a:r>
            <a:r>
              <a:rPr lang="en-US" sz="2800" b="1" i="1" u="sng">
                <a:solidFill>
                  <a:srgbClr val="FF0000"/>
                </a:solidFill>
              </a:rPr>
              <a:t>Anterior Ventricular arteries</a:t>
            </a:r>
            <a:endParaRPr lang="en-US" sz="2800" i="1" u="sng">
              <a:solidFill>
                <a:srgbClr val="FF0000"/>
              </a:solidFill>
            </a:endParaRPr>
          </a:p>
          <a:p>
            <a:r>
              <a:rPr lang="en-US" sz="2400" b="1"/>
              <a:t>To the anterior surface of the right ventricle.</a:t>
            </a:r>
          </a:p>
          <a:p>
            <a:r>
              <a:rPr lang="en-US" sz="2400" b="1"/>
              <a:t>The </a:t>
            </a:r>
            <a:r>
              <a:rPr lang="en-US" sz="2400" b="1" i="1">
                <a:solidFill>
                  <a:srgbClr val="FFFF00"/>
                </a:solidFill>
              </a:rPr>
              <a:t>Marginal artery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400" b="1"/>
              <a:t>is the largest  branch. 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819400" y="685800"/>
            <a:ext cx="3505200" cy="708025"/>
          </a:xfrm>
          <a:prstGeom prst="rect">
            <a:avLst/>
          </a:prstGeom>
          <a:gradFill rotWithShape="1">
            <a:gsLst>
              <a:gs pos="0">
                <a:srgbClr val="D5D800"/>
              </a:gs>
              <a:gs pos="80000">
                <a:srgbClr val="FFFF00"/>
              </a:gs>
              <a:gs pos="100000">
                <a:srgbClr val="FFFF00"/>
              </a:gs>
            </a:gsLst>
            <a:lin ang="16200000"/>
          </a:gradFill>
          <a:ln w="9525">
            <a:solidFill>
              <a:srgbClr val="FAFE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Branches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429000"/>
            <a:ext cx="457200" cy="3079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31F74"/>
                </a:solidFill>
              </a:rPr>
              <a:t>Ca</a:t>
            </a:r>
          </a:p>
        </p:txBody>
      </p:sp>
      <p:cxnSp>
        <p:nvCxnSpPr>
          <p:cNvPr id="9221" name="Straight Arrow Connector 11"/>
          <p:cNvCxnSpPr>
            <a:cxnSpLocks noChangeShapeType="1"/>
            <a:stCxn id="8" idx="1"/>
            <a:endCxn id="8" idx="1"/>
          </p:cNvCxnSpPr>
          <p:nvPr/>
        </p:nvCxnSpPr>
        <p:spPr bwMode="auto">
          <a:xfrm rot="10800000">
            <a:off x="2209800" y="3582988"/>
            <a:ext cx="1588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/>
          <p:nvPr/>
        </p:nvCxnSpPr>
        <p:spPr bwMode="auto">
          <a:xfrm rot="16200000" flipV="1">
            <a:off x="2133600" y="3276600"/>
            <a:ext cx="2286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223" name="Picture 2" descr="G:\heart\scan000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l="1868" r="4747"/>
          <a:stretch>
            <a:fillRect/>
          </a:stretch>
        </p:blipFill>
        <p:spPr>
          <a:xfrm>
            <a:off x="304800" y="1524000"/>
            <a:ext cx="4343400" cy="4800600"/>
          </a:xfrm>
          <a:noFill/>
        </p:spPr>
      </p:pic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2057400" y="4343400"/>
            <a:ext cx="914400" cy="1524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 flipV="1">
            <a:off x="1752600" y="3352800"/>
            <a:ext cx="1143000" cy="22860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2362200" y="4724400"/>
            <a:ext cx="685800" cy="3048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244975" cy="47180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400" b="1" i="1" u="sng">
                <a:solidFill>
                  <a:srgbClr val="FF0000"/>
                </a:solidFill>
              </a:rPr>
              <a:t>(3) Posterior ventricular arteries:</a:t>
            </a:r>
          </a:p>
          <a:p>
            <a:r>
              <a:rPr lang="en-US" sz="2400" b="1"/>
              <a:t>To the diaphragmatic surface of the right ventricle.</a:t>
            </a:r>
          </a:p>
          <a:p>
            <a:r>
              <a:rPr lang="en-US" sz="2400" b="1" i="1" u="sng">
                <a:solidFill>
                  <a:srgbClr val="FF0000"/>
                </a:solidFill>
              </a:rPr>
              <a:t>(4) Atrial branches: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  <a:p>
            <a:r>
              <a:rPr lang="en-US" sz="2400" b="1" i="1"/>
              <a:t>To the right atrium</a:t>
            </a:r>
            <a:r>
              <a:rPr lang="en-US" sz="2400" b="1"/>
              <a:t> .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The Artery of the SAN.</a:t>
            </a:r>
            <a:r>
              <a:rPr lang="en-US" sz="2400" b="1"/>
              <a:t> </a:t>
            </a:r>
          </a:p>
          <a:p>
            <a:endParaRPr lang="en-US" sz="2400"/>
          </a:p>
        </p:txBody>
      </p:sp>
      <p:pic>
        <p:nvPicPr>
          <p:cNvPr id="10243" name="Picture 2" descr="G:\heart\scan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68" r="4747"/>
          <a:stretch>
            <a:fillRect/>
          </a:stretch>
        </p:blipFill>
        <p:spPr>
          <a:xfrm>
            <a:off x="228600" y="914400"/>
            <a:ext cx="4419600" cy="5410200"/>
          </a:xfrm>
          <a:noFill/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209800" y="1143000"/>
            <a:ext cx="685800" cy="38100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0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0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95400"/>
            <a:ext cx="4800600" cy="5029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(5) Posterior Interventricular A:</a:t>
            </a:r>
          </a:p>
          <a:p>
            <a:pPr>
              <a:lnSpc>
                <a:spcPct val="90000"/>
              </a:lnSpc>
            </a:pPr>
            <a:r>
              <a:rPr lang="en-US" sz="2400" b="1" i="1" u="sng"/>
              <a:t>Supplies:</a:t>
            </a:r>
            <a:r>
              <a:rPr lang="en-US" sz="2400" b="1"/>
              <a:t> </a:t>
            </a:r>
          </a:p>
          <a:p>
            <a:pPr>
              <a:lnSpc>
                <a:spcPct val="90000"/>
              </a:lnSpc>
            </a:pPr>
            <a:r>
              <a:rPr lang="en-US" sz="2400" b="1"/>
              <a:t>a.</a:t>
            </a:r>
            <a:r>
              <a:rPr lang="en-US" sz="2400" b="1">
                <a:solidFill>
                  <a:srgbClr val="66FF33"/>
                </a:solidFill>
              </a:rPr>
              <a:t> </a:t>
            </a:r>
            <a:r>
              <a:rPr lang="en-US" sz="2400" b="1"/>
              <a:t>Diaphragmatic surface of the R &amp; L Ventricles</a:t>
            </a:r>
            <a:r>
              <a:rPr lang="en-US" sz="2400" b="1">
                <a:solidFill>
                  <a:srgbClr val="66FF33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b="1"/>
              <a:t>b. Posterior part of the IVS Excluding its </a:t>
            </a:r>
            <a:r>
              <a:rPr lang="en-US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Apex.</a:t>
            </a:r>
          </a:p>
          <a:p>
            <a:pPr>
              <a:lnSpc>
                <a:spcPct val="90000"/>
              </a:lnSpc>
            </a:pPr>
            <a:r>
              <a:rPr lang="en-US" sz="2400" b="1"/>
              <a:t>C. Septal branch to the AVN.</a:t>
            </a:r>
          </a:p>
        </p:txBody>
      </p:sp>
      <p:sp>
        <p:nvSpPr>
          <p:cNvPr id="11267" name="WordArt 10"/>
          <p:cNvSpPr>
            <a:spLocks noChangeArrowheads="1" noChangeShapeType="1" noTextEdit="1"/>
          </p:cNvSpPr>
          <p:nvPr/>
        </p:nvSpPr>
        <p:spPr bwMode="auto">
          <a:xfrm>
            <a:off x="1266825" y="404813"/>
            <a:ext cx="66103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1268" name="Picture 2" descr="G:\heart\scan0001.jpg"/>
          <p:cNvPicPr>
            <a:picLocks noChangeAspect="1" noChangeArrowheads="1"/>
          </p:cNvPicPr>
          <p:nvPr/>
        </p:nvPicPr>
        <p:blipFill>
          <a:blip r:embed="rId2"/>
          <a:srcRect l="1868" r="4747"/>
          <a:stretch>
            <a:fillRect/>
          </a:stretch>
        </p:blipFill>
        <p:spPr bwMode="auto">
          <a:xfrm>
            <a:off x="228600" y="1524000"/>
            <a:ext cx="3921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371600" y="3124200"/>
            <a:ext cx="1066800" cy="22860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14600" y="5867400"/>
            <a:ext cx="1219200" cy="304800"/>
          </a:xfrm>
          <a:prstGeom prst="rect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nimBg="1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279F"/>
      </a:dk1>
      <a:lt1>
        <a:srgbClr val="FFFFFF"/>
      </a:lt1>
      <a:dk2>
        <a:srgbClr val="063DE8"/>
      </a:dk2>
      <a:lt2>
        <a:srgbClr val="FAFD00"/>
      </a:lt2>
      <a:accent1>
        <a:srgbClr val="FAFD00"/>
      </a:accent1>
      <a:accent2>
        <a:srgbClr val="51DC00"/>
      </a:accent2>
      <a:accent3>
        <a:srgbClr val="AAAFF2"/>
      </a:accent3>
      <a:accent4>
        <a:srgbClr val="DADADA"/>
      </a:accent4>
      <a:accent5>
        <a:srgbClr val="FCFEAA"/>
      </a:accent5>
      <a:accent6>
        <a:srgbClr val="49C700"/>
      </a:accent6>
      <a:hlink>
        <a:srgbClr val="00AE00"/>
      </a:hlink>
      <a:folHlink>
        <a:srgbClr val="A2C1F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Pages>26</Pages>
  <Words>712</Words>
  <Application>Microsoft Office PowerPoint</Application>
  <PresentationFormat>On-screen Show (4:3)</PresentationFormat>
  <Paragraphs>108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</vt:lpstr>
      <vt:lpstr>Arial</vt:lpstr>
      <vt:lpstr>Monotype Sorts</vt:lpstr>
      <vt:lpstr>Times New Roman</vt:lpstr>
      <vt:lpstr>Wingdings</vt:lpstr>
      <vt:lpstr>Brush Script MT</vt:lpstr>
      <vt:lpstr>Microsoft Office 98</vt:lpstr>
      <vt:lpstr>BLOOD SUPPLY OF THE HEART</vt:lpstr>
      <vt:lpstr>Objectives </vt:lpstr>
      <vt:lpstr>Arterial Supply</vt:lpstr>
      <vt:lpstr>Slide 4</vt:lpstr>
      <vt:lpstr>Right Coronary Artery </vt:lpstr>
      <vt:lpstr>Slide 6</vt:lpstr>
      <vt:lpstr>Slide 7</vt:lpstr>
      <vt:lpstr>Slide 8</vt:lpstr>
      <vt:lpstr>Slide 9</vt:lpstr>
      <vt:lpstr>Left Coronary Artery</vt:lpstr>
      <vt:lpstr>Left Coronary Artery</vt:lpstr>
      <vt:lpstr>Slide 12</vt:lpstr>
      <vt:lpstr>Variations of the Coronary Arteries</vt:lpstr>
      <vt:lpstr>Coronary Anastomosis</vt:lpstr>
      <vt:lpstr>Arterial Supply of Conducting System</vt:lpstr>
      <vt:lpstr>Slide 16</vt:lpstr>
      <vt:lpstr>Slide 17</vt:lpstr>
      <vt:lpstr>Slide 18</vt:lpstr>
      <vt:lpstr>Thank you 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21: Cardiovascular System - The Heart -</dc:title>
  <dc:subject/>
  <dc:creator>Microsoft Corporation</dc:creator>
  <cp:keywords/>
  <dc:description/>
  <cp:lastModifiedBy>User</cp:lastModifiedBy>
  <cp:revision>96</cp:revision>
  <cp:lastPrinted>2009-04-22T19:24:48Z</cp:lastPrinted>
  <dcterms:created xsi:type="dcterms:W3CDTF">2012-03-17T11:56:57Z</dcterms:created>
  <dcterms:modified xsi:type="dcterms:W3CDTF">2012-03-17T11:58:14Z</dcterms:modified>
</cp:coreProperties>
</file>