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Lst>
  <p:notesMasterIdLst>
    <p:notesMasterId r:id="rId32"/>
  </p:notesMasterIdLst>
  <p:handoutMasterIdLst>
    <p:handoutMasterId r:id="rId33"/>
  </p:handoutMasterIdLst>
  <p:sldIdLst>
    <p:sldId id="349" r:id="rId2"/>
    <p:sldId id="344" r:id="rId3"/>
    <p:sldId id="346" r:id="rId4"/>
    <p:sldId id="348" r:id="rId5"/>
    <p:sldId id="351" r:id="rId6"/>
    <p:sldId id="352" r:id="rId7"/>
    <p:sldId id="353" r:id="rId8"/>
    <p:sldId id="354" r:id="rId9"/>
    <p:sldId id="301" r:id="rId10"/>
    <p:sldId id="302" r:id="rId11"/>
    <p:sldId id="298" r:id="rId12"/>
    <p:sldId id="303" r:id="rId13"/>
    <p:sldId id="304" r:id="rId14"/>
    <p:sldId id="357" r:id="rId15"/>
    <p:sldId id="306" r:id="rId16"/>
    <p:sldId id="307" r:id="rId17"/>
    <p:sldId id="323" r:id="rId18"/>
    <p:sldId id="324" r:id="rId19"/>
    <p:sldId id="325" r:id="rId20"/>
    <p:sldId id="326" r:id="rId21"/>
    <p:sldId id="327" r:id="rId22"/>
    <p:sldId id="341" r:id="rId23"/>
    <p:sldId id="328" r:id="rId24"/>
    <p:sldId id="330" r:id="rId25"/>
    <p:sldId id="331" r:id="rId26"/>
    <p:sldId id="332" r:id="rId27"/>
    <p:sldId id="355" r:id="rId28"/>
    <p:sldId id="356" r:id="rId29"/>
    <p:sldId id="358" r:id="rId30"/>
    <p:sldId id="350" r:id="rId31"/>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FF00"/>
    <a:srgbClr val="080808"/>
    <a:srgbClr val="FF9900"/>
    <a:srgbClr val="000000"/>
    <a:srgbClr val="5714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09" autoAdjust="0"/>
    <p:restoredTop sz="94737"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ar-SA"/>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ar-SA"/>
              <a:pPr>
                <a:defRPr/>
              </a:pPr>
              <a:t>‹#›</a:t>
            </a:fld>
            <a:endParaRPr lang="en-US"/>
          </a:p>
        </p:txBody>
      </p:sp>
    </p:spTree>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0964" name="Slide Number Placeholder 3"/>
          <p:cNvSpPr>
            <a:spLocks noGrp="1"/>
          </p:cNvSpPr>
          <p:nvPr>
            <p:ph type="sldNum" sz="quarter" idx="5"/>
          </p:nvPr>
        </p:nvSpPr>
        <p:spPr>
          <a:noFill/>
        </p:spPr>
        <p:txBody>
          <a:bodyPr/>
          <a:lstStyle/>
          <a:p>
            <a:fld id="{00B85EDA-8D15-479E-A17B-B0B1B33B55AA}" type="slidenum">
              <a:rPr lang="ar-SA"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40965"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3012" name="Slide Number Placeholder 3"/>
          <p:cNvSpPr>
            <a:spLocks noGrp="1"/>
          </p:cNvSpPr>
          <p:nvPr>
            <p:ph type="sldNum" sz="quarter" idx="5"/>
          </p:nvPr>
        </p:nvSpPr>
        <p:spPr>
          <a:noFill/>
        </p:spPr>
        <p:txBody>
          <a:bodyPr/>
          <a:lstStyle/>
          <a:p>
            <a:fld id="{D00857F2-C0CA-40B9-9713-689F6BC0E4E1}" type="slidenum">
              <a:rPr lang="ar-SA"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43013"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p>
            <a:fld id="{27D30069-16BB-4939-816F-3527243646ED}" type="slidenum">
              <a:rPr lang="ar-SA"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44037"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5060" name="Slide Number Placeholder 3"/>
          <p:cNvSpPr>
            <a:spLocks noGrp="1"/>
          </p:cNvSpPr>
          <p:nvPr>
            <p:ph type="sldNum" sz="quarter" idx="5"/>
          </p:nvPr>
        </p:nvSpPr>
        <p:spPr>
          <a:noFill/>
        </p:spPr>
        <p:txBody>
          <a:bodyPr/>
          <a:lstStyle/>
          <a:p>
            <a:fld id="{B1ECD8CA-D989-44F0-AD31-D866CB17A2B1}"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4506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6084" name="Slide Number Placeholder 3"/>
          <p:cNvSpPr>
            <a:spLocks noGrp="1"/>
          </p:cNvSpPr>
          <p:nvPr>
            <p:ph type="sldNum" sz="quarter" idx="5"/>
          </p:nvPr>
        </p:nvSpPr>
        <p:spPr>
          <a:noFill/>
        </p:spPr>
        <p:txBody>
          <a:bodyPr/>
          <a:lstStyle/>
          <a:p>
            <a:fld id="{35C95038-E45C-4DC0-83E2-C3957C653A96}" type="slidenum">
              <a:rPr lang="ar-SA"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46085"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7108" name="Slide Number Placeholder 3"/>
          <p:cNvSpPr>
            <a:spLocks noGrp="1"/>
          </p:cNvSpPr>
          <p:nvPr>
            <p:ph type="sldNum" sz="quarter" idx="5"/>
          </p:nvPr>
        </p:nvSpPr>
        <p:spPr>
          <a:noFill/>
        </p:spPr>
        <p:txBody>
          <a:bodyPr/>
          <a:lstStyle/>
          <a:p>
            <a:fld id="{3D3E9AED-0872-4B3F-A51F-569988EE58D1}" type="slidenum">
              <a:rPr lang="ar-SA"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4710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8132" name="Slide Number Placeholder 3"/>
          <p:cNvSpPr>
            <a:spLocks noGrp="1"/>
          </p:cNvSpPr>
          <p:nvPr>
            <p:ph type="sldNum" sz="quarter" idx="5"/>
          </p:nvPr>
        </p:nvSpPr>
        <p:spPr>
          <a:noFill/>
        </p:spPr>
        <p:txBody>
          <a:bodyPr/>
          <a:lstStyle/>
          <a:p>
            <a:fld id="{A1287381-0C6F-414D-A775-69456AF6565D}" type="slidenum">
              <a:rPr lang="ar-SA"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48133"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9156" name="Slide Number Placeholder 3"/>
          <p:cNvSpPr>
            <a:spLocks noGrp="1"/>
          </p:cNvSpPr>
          <p:nvPr>
            <p:ph type="sldNum" sz="quarter" idx="5"/>
          </p:nvPr>
        </p:nvSpPr>
        <p:spPr>
          <a:noFill/>
        </p:spPr>
        <p:txBody>
          <a:bodyPr/>
          <a:lstStyle/>
          <a:p>
            <a:fld id="{91AB5AD9-7F2D-4778-B2B2-977AB45D2F61}"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49157"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0180" name="Slide Number Placeholder 3"/>
          <p:cNvSpPr>
            <a:spLocks noGrp="1"/>
          </p:cNvSpPr>
          <p:nvPr>
            <p:ph type="sldNum" sz="quarter" idx="5"/>
          </p:nvPr>
        </p:nvSpPr>
        <p:spPr>
          <a:noFill/>
        </p:spPr>
        <p:txBody>
          <a:bodyPr/>
          <a:lstStyle/>
          <a:p>
            <a:fld id="{F20C28F1-F42E-4213-8F9C-C732970873C9}" type="slidenum">
              <a:rPr lang="ar-SA"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5018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1204" name="Slide Number Placeholder 3"/>
          <p:cNvSpPr>
            <a:spLocks noGrp="1"/>
          </p:cNvSpPr>
          <p:nvPr>
            <p:ph type="sldNum" sz="quarter" idx="5"/>
          </p:nvPr>
        </p:nvSpPr>
        <p:spPr>
          <a:noFill/>
        </p:spPr>
        <p:txBody>
          <a:bodyPr/>
          <a:lstStyle/>
          <a:p>
            <a:fld id="{09AFAF38-7071-4A10-BFCC-E268D894EEAF}" type="slidenum">
              <a:rPr lang="ar-SA"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51205"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2228" name="Slide Number Placeholder 3"/>
          <p:cNvSpPr>
            <a:spLocks noGrp="1"/>
          </p:cNvSpPr>
          <p:nvPr>
            <p:ph type="sldNum" sz="quarter" idx="5"/>
          </p:nvPr>
        </p:nvSpPr>
        <p:spPr>
          <a:noFill/>
        </p:spPr>
        <p:txBody>
          <a:bodyPr/>
          <a:lstStyle/>
          <a:p>
            <a:fld id="{BDB8BAAF-6A69-4371-B34B-04C8748C7EAD}" type="slidenum">
              <a:rPr lang="ar-SA"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5222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3252" name="Slide Number Placeholder 3"/>
          <p:cNvSpPr>
            <a:spLocks noGrp="1"/>
          </p:cNvSpPr>
          <p:nvPr>
            <p:ph type="sldNum" sz="quarter" idx="5"/>
          </p:nvPr>
        </p:nvSpPr>
        <p:spPr>
          <a:noFill/>
        </p:spPr>
        <p:txBody>
          <a:bodyPr/>
          <a:lstStyle/>
          <a:p>
            <a:fld id="{F66B79A6-4120-4C60-B015-27D8AF882DD7}" type="slidenum">
              <a:rPr lang="ar-SA"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53253"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p>
            <a:fld id="{ED6FC5DB-D044-488E-8BB9-79E4482E1E52}" type="slidenum">
              <a:rPr lang="ar-SA"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54277"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04353D0-A0FE-4027-A435-FC691641D5F1}" type="slidenum">
              <a:rPr lang="ar-SA"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5530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p>
            <a:fld id="{1E267BA0-D43F-46DC-BAD3-F588556C4E34}" type="slidenum">
              <a:rPr lang="ar-SA"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56325"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p>
            <a:fld id="{1E267BA0-D43F-46DC-BAD3-F588556C4E34}" type="slidenum">
              <a:rPr lang="ar-SA"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56325"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p>
            <a:fld id="{1E267BA0-D43F-46DC-BAD3-F588556C4E34}" type="slidenum">
              <a:rPr lang="ar-SA"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56325"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3EEBC15-EA56-4ABD-9AE8-9E164B356DBE}"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a:noFill/>
        </p:spPr>
        <p:txBody>
          <a:bodyPr/>
          <a:lstStyle/>
          <a:p>
            <a:fld id="{0A351BB0-5B54-4CF6-94D8-F77851BE61DA}" type="slidenum">
              <a:rPr lang="ar-SA"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3482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a:noFill/>
        </p:spPr>
        <p:txBody>
          <a:bodyPr/>
          <a:lstStyle/>
          <a:p>
            <a:fld id="{0A351BB0-5B54-4CF6-94D8-F77851BE61DA}" type="slidenum">
              <a:rPr lang="ar-SA"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3482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a:noFill/>
        </p:spPr>
        <p:txBody>
          <a:bodyPr/>
          <a:lstStyle/>
          <a:p>
            <a:fld id="{0A351BB0-5B54-4CF6-94D8-F77851BE61DA}"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3482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a:noFill/>
        </p:spPr>
        <p:txBody>
          <a:bodyPr/>
          <a:lstStyle/>
          <a:p>
            <a:fld id="{0A351BB0-5B54-4CF6-94D8-F77851BE61DA}" type="slidenum">
              <a:rPr lang="ar-SA"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3482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a:noFill/>
        </p:spPr>
        <p:txBody>
          <a:bodyPr/>
          <a:lstStyle/>
          <a:p>
            <a:fld id="{0A351BB0-5B54-4CF6-94D8-F77851BE61DA}" type="slidenum">
              <a:rPr lang="ar-SA"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3482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84B5022F-C4C5-4673-9FD2-41736B055B9F}" type="slidenum">
              <a:rPr lang="ar-SA"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ar-SA"/>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ar-SA"/>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ar-SA"/>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ar-SA"/>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ar-SA"/>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ar-SA"/>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ar-SA"/>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ar-SA"/>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ar-SA"/>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Arial Black" pitchFamily="34" charset="0"/>
                <a:ea typeface="+mj-ea"/>
                <a:cs typeface="+mj-cs"/>
              </a:rPr>
              <a:t>Major Body Arteries</a:t>
            </a: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ar-SA"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889250" y="1689100"/>
            <a:ext cx="3295650" cy="44154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6"/>
          <p:cNvSpPr>
            <a:spLocks noChangeArrowheads="1"/>
          </p:cNvSpPr>
          <p:nvPr/>
        </p:nvSpPr>
        <p:spPr bwMode="auto">
          <a:xfrm>
            <a:off x="76200" y="1219200"/>
            <a:ext cx="4953000" cy="2923877"/>
          </a:xfrm>
          <a:prstGeom prst="rect">
            <a:avLst/>
          </a:prstGeom>
          <a:solidFill>
            <a:schemeClr val="tx1"/>
          </a:solidFill>
          <a:ln w="28575">
            <a:solidFill>
              <a:schemeClr val="tx1"/>
            </a:solidFill>
            <a:miter lim="800000"/>
            <a:headEnd/>
            <a:tailEnd/>
          </a:ln>
        </p:spPr>
        <p:txBody>
          <a:bodyPr wrap="square">
            <a:spAutoFit/>
          </a:bodyPr>
          <a:lstStyle/>
          <a:p>
            <a:pPr>
              <a:buFont typeface="Wingdings" pitchFamily="2" charset="2"/>
              <a:buChar char="v"/>
            </a:pPr>
            <a:r>
              <a:rPr lang="en-US" sz="2400" dirty="0">
                <a:solidFill>
                  <a:schemeClr val="bg1">
                    <a:lumMod val="75000"/>
                    <a:lumOff val="25000"/>
                  </a:schemeClr>
                </a:solidFill>
                <a:latin typeface="Calibri" pitchFamily="34" charset="0"/>
              </a:rPr>
              <a:t> Has no branches in the neck and enters the cranial </a:t>
            </a:r>
            <a:r>
              <a:rPr lang="en-US" sz="2400" dirty="0" smtClean="0">
                <a:solidFill>
                  <a:schemeClr val="bg1">
                    <a:lumMod val="75000"/>
                    <a:lumOff val="25000"/>
                  </a:schemeClr>
                </a:solidFill>
                <a:latin typeface="Calibri" pitchFamily="34" charset="0"/>
              </a:rPr>
              <a:t>cavity.</a:t>
            </a:r>
          </a:p>
          <a:p>
            <a:endParaRPr lang="en-US" sz="2400" dirty="0">
              <a:solidFill>
                <a:schemeClr val="bg1">
                  <a:lumMod val="75000"/>
                  <a:lumOff val="25000"/>
                </a:schemeClr>
              </a:solidFill>
              <a:latin typeface="Calibri" pitchFamily="34" charset="0"/>
            </a:endParaRPr>
          </a:p>
          <a:p>
            <a:pPr>
              <a:buFont typeface="Wingdings" pitchFamily="2" charset="2"/>
              <a:buChar char="v"/>
            </a:pPr>
            <a:r>
              <a:rPr lang="en-US" sz="2400" dirty="0">
                <a:solidFill>
                  <a:schemeClr val="bg1">
                    <a:lumMod val="75000"/>
                    <a:lumOff val="25000"/>
                  </a:schemeClr>
                </a:solidFill>
                <a:latin typeface="Calibri" pitchFamily="34" charset="0"/>
              </a:rPr>
              <a:t> It Supplies</a:t>
            </a:r>
            <a:r>
              <a:rPr lang="en-US" sz="2400" dirty="0" smtClean="0">
                <a:solidFill>
                  <a:schemeClr val="bg1">
                    <a:lumMod val="75000"/>
                    <a:lumOff val="25000"/>
                  </a:schemeClr>
                </a:solidFill>
                <a:latin typeface="Calibri" pitchFamily="34" charset="0"/>
              </a:rPr>
              <a:t>:</a:t>
            </a:r>
            <a:endParaRPr lang="en-US" sz="2400" dirty="0">
              <a:solidFill>
                <a:schemeClr val="bg1">
                  <a:lumMod val="75000"/>
                  <a:lumOff val="25000"/>
                </a:schemeClr>
              </a:solidFill>
              <a:latin typeface="Calibri" pitchFamily="34" charset="0"/>
            </a:endParaRPr>
          </a:p>
          <a:p>
            <a:pPr lvl="1">
              <a:buFont typeface="Wingdings" pitchFamily="2" charset="2"/>
              <a:buChar char="Ø"/>
            </a:pPr>
            <a:r>
              <a:rPr lang="en-US" sz="2200" dirty="0">
                <a:solidFill>
                  <a:schemeClr val="bg1">
                    <a:lumMod val="75000"/>
                    <a:lumOff val="25000"/>
                  </a:schemeClr>
                </a:solidFill>
                <a:latin typeface="Calibri" pitchFamily="34" charset="0"/>
              </a:rPr>
              <a:t> Brain</a:t>
            </a:r>
          </a:p>
          <a:p>
            <a:pPr lvl="1">
              <a:buFont typeface="Wingdings" pitchFamily="2" charset="2"/>
              <a:buChar char="Ø"/>
            </a:pPr>
            <a:r>
              <a:rPr lang="en-US" sz="2200" dirty="0">
                <a:solidFill>
                  <a:schemeClr val="bg1">
                    <a:lumMod val="75000"/>
                    <a:lumOff val="25000"/>
                  </a:schemeClr>
                </a:solidFill>
                <a:latin typeface="Calibri" pitchFamily="34" charset="0"/>
              </a:rPr>
              <a:t> Nose  </a:t>
            </a:r>
          </a:p>
          <a:p>
            <a:pPr lvl="1">
              <a:buFont typeface="Wingdings" pitchFamily="2" charset="2"/>
              <a:buChar char="Ø"/>
            </a:pPr>
            <a:r>
              <a:rPr lang="en-US" sz="2200" dirty="0" smtClean="0">
                <a:solidFill>
                  <a:schemeClr val="bg1">
                    <a:lumMod val="75000"/>
                    <a:lumOff val="25000"/>
                  </a:schemeClr>
                </a:solidFill>
                <a:latin typeface="Calibri" pitchFamily="34" charset="0"/>
              </a:rPr>
              <a:t> Scalp</a:t>
            </a:r>
            <a:endParaRPr lang="en-US" sz="2200" dirty="0">
              <a:solidFill>
                <a:schemeClr val="bg1">
                  <a:lumMod val="75000"/>
                  <a:lumOff val="25000"/>
                </a:schemeClr>
              </a:solidFill>
              <a:latin typeface="Calibri" pitchFamily="34" charset="0"/>
            </a:endParaRPr>
          </a:p>
          <a:p>
            <a:pPr lvl="1">
              <a:buFont typeface="Wingdings" pitchFamily="2" charset="2"/>
              <a:buChar char="Ø"/>
            </a:pPr>
            <a:r>
              <a:rPr lang="en-US" sz="2200" dirty="0">
                <a:solidFill>
                  <a:schemeClr val="bg1">
                    <a:lumMod val="75000"/>
                    <a:lumOff val="25000"/>
                  </a:schemeClr>
                </a:solidFill>
                <a:latin typeface="Calibri" pitchFamily="34" charset="0"/>
              </a:rPr>
              <a:t> Eye</a:t>
            </a:r>
          </a:p>
        </p:txBody>
      </p:sp>
      <p:pic>
        <p:nvPicPr>
          <p:cNvPr id="16388" name="Picture 7" descr="E:\dad\Student Gray\8. Head and neck\F66122-008-f037a.jpg"/>
          <p:cNvPicPr>
            <a:picLocks noChangeAspect="1" noChangeArrowheads="1"/>
          </p:cNvPicPr>
          <p:nvPr/>
        </p:nvPicPr>
        <p:blipFill>
          <a:blip r:embed="rId3" cstate="print"/>
          <a:srcRect l="13182" t="4762" r="14545" b="4762"/>
          <a:stretch>
            <a:fillRect/>
          </a:stretch>
        </p:blipFill>
        <p:spPr bwMode="auto">
          <a:xfrm>
            <a:off x="5029200" y="1219200"/>
            <a:ext cx="4016375" cy="4191000"/>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Internal Carotid Artery</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228600" y="1143000"/>
            <a:ext cx="5181600" cy="4124206"/>
          </a:xfrm>
          <a:prstGeom prst="rect">
            <a:avLst/>
          </a:prstGeom>
          <a:solidFill>
            <a:schemeClr val="tx1"/>
          </a:solidFill>
          <a:ln w="38100">
            <a:solidFill>
              <a:schemeClr val="tx1"/>
            </a:solidFill>
            <a:miter lim="800000"/>
            <a:headEnd/>
            <a:tailEnd/>
          </a:ln>
        </p:spPr>
        <p:txBody>
          <a:bodyPr wrap="square">
            <a:spAutoFit/>
          </a:bodyPr>
          <a:lstStyle/>
          <a:p>
            <a:pPr algn="just">
              <a:buFont typeface="Wingdings" pitchFamily="2" charset="2"/>
              <a:buChar char="v"/>
            </a:pPr>
            <a:r>
              <a:rPr lang="en-US" sz="2400" dirty="0" smtClean="0">
                <a:solidFill>
                  <a:schemeClr val="bg1">
                    <a:lumMod val="75000"/>
                    <a:lumOff val="25000"/>
                  </a:schemeClr>
                </a:solidFill>
                <a:latin typeface="Calibri" pitchFamily="34" charset="0"/>
              </a:rPr>
              <a:t> </a:t>
            </a:r>
            <a:r>
              <a:rPr lang="en-US" sz="2200" dirty="0" smtClean="0">
                <a:solidFill>
                  <a:srgbClr val="C00000"/>
                </a:solidFill>
                <a:latin typeface="Calibri" pitchFamily="34" charset="0"/>
              </a:rPr>
              <a:t>Left </a:t>
            </a:r>
            <a:r>
              <a:rPr lang="en-US" sz="2200" dirty="0">
                <a:solidFill>
                  <a:srgbClr val="C00000"/>
                </a:solidFill>
                <a:latin typeface="Calibri" pitchFamily="34" charset="0"/>
              </a:rPr>
              <a:t>subclavian </a:t>
            </a:r>
            <a:r>
              <a:rPr lang="en-US" sz="2200" dirty="0" smtClean="0">
                <a:solidFill>
                  <a:schemeClr val="bg1">
                    <a:lumMod val="75000"/>
                    <a:lumOff val="25000"/>
                  </a:schemeClr>
                </a:solidFill>
                <a:latin typeface="Calibri" pitchFamily="34" charset="0"/>
              </a:rPr>
              <a:t>arises from </a:t>
            </a:r>
            <a:r>
              <a:rPr lang="en-US" sz="2200" dirty="0">
                <a:solidFill>
                  <a:schemeClr val="bg1">
                    <a:lumMod val="75000"/>
                    <a:lumOff val="25000"/>
                  </a:schemeClr>
                </a:solidFill>
                <a:latin typeface="Calibri" pitchFamily="34" charset="0"/>
              </a:rPr>
              <a:t>aortic </a:t>
            </a:r>
            <a:r>
              <a:rPr lang="en-US" sz="2200" dirty="0" smtClean="0">
                <a:solidFill>
                  <a:schemeClr val="bg1">
                    <a:lumMod val="75000"/>
                    <a:lumOff val="25000"/>
                  </a:schemeClr>
                </a:solidFill>
                <a:latin typeface="Calibri" pitchFamily="34" charset="0"/>
              </a:rPr>
              <a:t>arch</a:t>
            </a:r>
            <a:endParaRPr lang="en-US" sz="2200" dirty="0">
              <a:solidFill>
                <a:schemeClr val="bg1">
                  <a:lumMod val="75000"/>
                  <a:lumOff val="25000"/>
                </a:schemeClr>
              </a:solidFill>
              <a:latin typeface="Calibri" pitchFamily="34" charset="0"/>
            </a:endParaRPr>
          </a:p>
          <a:p>
            <a:pPr algn="just">
              <a:buFont typeface="Wingdings" pitchFamily="2" charset="2"/>
              <a:buChar char="v"/>
            </a:pPr>
            <a:r>
              <a:rPr lang="en-US" sz="2200" dirty="0">
                <a:solidFill>
                  <a:schemeClr val="bg1">
                    <a:lumMod val="75000"/>
                    <a:lumOff val="25000"/>
                  </a:schemeClr>
                </a:solidFill>
                <a:latin typeface="Calibri" pitchFamily="34" charset="0"/>
              </a:rPr>
              <a:t> </a:t>
            </a:r>
            <a:r>
              <a:rPr lang="en-US" sz="2200" dirty="0">
                <a:solidFill>
                  <a:srgbClr val="C00000"/>
                </a:solidFill>
                <a:latin typeface="Calibri" pitchFamily="34" charset="0"/>
              </a:rPr>
              <a:t>Right subclavian </a:t>
            </a:r>
            <a:r>
              <a:rPr lang="en-US" sz="2200" dirty="0">
                <a:solidFill>
                  <a:schemeClr val="bg1">
                    <a:lumMod val="75000"/>
                    <a:lumOff val="25000"/>
                  </a:schemeClr>
                </a:solidFill>
                <a:latin typeface="Calibri" pitchFamily="34" charset="0"/>
              </a:rPr>
              <a:t>arises from </a:t>
            </a:r>
            <a:r>
              <a:rPr lang="en-US" sz="2200" dirty="0" err="1">
                <a:solidFill>
                  <a:schemeClr val="bg1">
                    <a:lumMod val="75000"/>
                    <a:lumOff val="25000"/>
                  </a:schemeClr>
                </a:solidFill>
                <a:latin typeface="Calibri" pitchFamily="34" charset="0"/>
              </a:rPr>
              <a:t>brachiocephalic</a:t>
            </a:r>
            <a:r>
              <a:rPr lang="en-US" sz="2200" dirty="0">
                <a:solidFill>
                  <a:schemeClr val="bg1">
                    <a:lumMod val="75000"/>
                    <a:lumOff val="25000"/>
                  </a:schemeClr>
                </a:solidFill>
                <a:latin typeface="Calibri" pitchFamily="34" charset="0"/>
              </a:rPr>
              <a:t> trunk</a:t>
            </a:r>
          </a:p>
          <a:p>
            <a:pPr algn="just">
              <a:buFont typeface="Wingdings" pitchFamily="2" charset="2"/>
              <a:buChar char="v"/>
            </a:pPr>
            <a:r>
              <a:rPr lang="en-US" sz="2200" dirty="0" smtClean="0">
                <a:solidFill>
                  <a:schemeClr val="bg1">
                    <a:lumMod val="75000"/>
                    <a:lumOff val="25000"/>
                  </a:schemeClr>
                </a:solidFill>
                <a:latin typeface="Calibri" pitchFamily="34" charset="0"/>
              </a:rPr>
              <a:t> Main </a:t>
            </a:r>
            <a:r>
              <a:rPr lang="en-US" sz="2200" dirty="0">
                <a:solidFill>
                  <a:schemeClr val="bg1">
                    <a:lumMod val="75000"/>
                    <a:lumOff val="25000"/>
                  </a:schemeClr>
                </a:solidFill>
                <a:latin typeface="Calibri" pitchFamily="34" charset="0"/>
              </a:rPr>
              <a:t>branches:</a:t>
            </a:r>
          </a:p>
          <a:p>
            <a:pPr lvl="1" algn="just">
              <a:buFont typeface="Wingdings" pitchFamily="2" charset="2"/>
              <a:buChar char="Ø"/>
            </a:pPr>
            <a:r>
              <a:rPr lang="en-US" sz="2400" dirty="0">
                <a:solidFill>
                  <a:schemeClr val="bg1">
                    <a:lumMod val="75000"/>
                    <a:lumOff val="25000"/>
                  </a:schemeClr>
                </a:solidFill>
                <a:latin typeface="Calibri" pitchFamily="34" charset="0"/>
              </a:rPr>
              <a:t> </a:t>
            </a:r>
            <a:r>
              <a:rPr lang="en-US" sz="2000" dirty="0">
                <a:solidFill>
                  <a:srgbClr val="FF0000"/>
                </a:solidFill>
                <a:latin typeface="Calibri" pitchFamily="34" charset="0"/>
              </a:rPr>
              <a:t>Vertebral artery </a:t>
            </a:r>
            <a:r>
              <a:rPr lang="en-US" sz="2000" dirty="0">
                <a:solidFill>
                  <a:schemeClr val="bg1">
                    <a:lumMod val="75000"/>
                    <a:lumOff val="25000"/>
                  </a:schemeClr>
                </a:solidFill>
                <a:latin typeface="Calibri" pitchFamily="34" charset="0"/>
              </a:rPr>
              <a:t>to supply CNS</a:t>
            </a:r>
          </a:p>
          <a:p>
            <a:pPr lvl="1" algn="just">
              <a:buFont typeface="Wingdings" pitchFamily="2" charset="2"/>
              <a:buChar char="Ø"/>
            </a:pPr>
            <a:r>
              <a:rPr lang="en-US" sz="2000" dirty="0">
                <a:solidFill>
                  <a:schemeClr val="bg1">
                    <a:lumMod val="75000"/>
                    <a:lumOff val="25000"/>
                  </a:schemeClr>
                </a:solidFill>
                <a:latin typeface="Calibri" pitchFamily="34" charset="0"/>
              </a:rPr>
              <a:t> </a:t>
            </a:r>
            <a:r>
              <a:rPr lang="en-US" sz="2000" dirty="0">
                <a:solidFill>
                  <a:srgbClr val="FF0000"/>
                </a:solidFill>
                <a:latin typeface="Calibri" pitchFamily="34" charset="0"/>
              </a:rPr>
              <a:t>Internal thoracic artery </a:t>
            </a:r>
            <a:r>
              <a:rPr lang="en-US" sz="2000" dirty="0">
                <a:solidFill>
                  <a:schemeClr val="bg1">
                    <a:lumMod val="75000"/>
                    <a:lumOff val="25000"/>
                  </a:schemeClr>
                </a:solidFill>
                <a:latin typeface="Calibri" pitchFamily="34" charset="0"/>
              </a:rPr>
              <a:t>to supply mammary gland &amp; the  thoracic </a:t>
            </a:r>
            <a:r>
              <a:rPr lang="en-US" sz="2000" dirty="0" smtClean="0">
                <a:solidFill>
                  <a:schemeClr val="bg1">
                    <a:lumMod val="75000"/>
                    <a:lumOff val="25000"/>
                  </a:schemeClr>
                </a:solidFill>
                <a:latin typeface="Calibri" pitchFamily="34" charset="0"/>
              </a:rPr>
              <a:t>wall.</a:t>
            </a:r>
          </a:p>
          <a:p>
            <a:pPr algn="just">
              <a:buFont typeface="Wingdings" pitchFamily="2" charset="2"/>
              <a:buChar char="v"/>
            </a:pPr>
            <a:r>
              <a:rPr lang="en-US" sz="2400" dirty="0" smtClean="0">
                <a:solidFill>
                  <a:schemeClr val="bg1">
                    <a:lumMod val="75000"/>
                    <a:lumOff val="25000"/>
                  </a:schemeClr>
                </a:solidFill>
                <a:latin typeface="Calibri" pitchFamily="34" charset="0"/>
              </a:rPr>
              <a:t> </a:t>
            </a:r>
            <a:r>
              <a:rPr lang="en-US" sz="2200" dirty="0" smtClean="0">
                <a:solidFill>
                  <a:schemeClr val="bg1">
                    <a:lumMod val="75000"/>
                    <a:lumOff val="25000"/>
                  </a:schemeClr>
                </a:solidFill>
                <a:latin typeface="Calibri" pitchFamily="34" charset="0"/>
              </a:rPr>
              <a:t>At lateral border of the first rib, it is continuous in the </a:t>
            </a:r>
            <a:r>
              <a:rPr lang="en-US" sz="2200" dirty="0" err="1" smtClean="0">
                <a:solidFill>
                  <a:schemeClr val="bg1">
                    <a:lumMod val="75000"/>
                    <a:lumOff val="25000"/>
                  </a:schemeClr>
                </a:solidFill>
                <a:latin typeface="Calibri" pitchFamily="34" charset="0"/>
              </a:rPr>
              <a:t>axilla</a:t>
            </a:r>
            <a:r>
              <a:rPr lang="en-US" sz="2200" dirty="0" smtClean="0">
                <a:solidFill>
                  <a:schemeClr val="bg1">
                    <a:lumMod val="75000"/>
                    <a:lumOff val="25000"/>
                  </a:schemeClr>
                </a:solidFill>
                <a:latin typeface="Calibri" pitchFamily="34" charset="0"/>
              </a:rPr>
              <a:t> as the </a:t>
            </a:r>
            <a:r>
              <a:rPr lang="en-US" sz="2200" dirty="0" smtClean="0">
                <a:solidFill>
                  <a:srgbClr val="C00000"/>
                </a:solidFill>
                <a:latin typeface="Calibri" pitchFamily="34" charset="0"/>
              </a:rPr>
              <a:t>Axillary artery </a:t>
            </a:r>
          </a:p>
          <a:p>
            <a:pPr lvl="1" algn="just">
              <a:buFont typeface="Wingdings" pitchFamily="2" charset="2"/>
              <a:buChar char="Ø"/>
            </a:pPr>
            <a:r>
              <a:rPr lang="en-US" sz="2000" dirty="0" smtClean="0">
                <a:solidFill>
                  <a:schemeClr val="bg1">
                    <a:lumMod val="75000"/>
                    <a:lumOff val="25000"/>
                  </a:schemeClr>
                </a:solidFill>
                <a:latin typeface="Calibri" pitchFamily="34" charset="0"/>
              </a:rPr>
              <a:t> It is the source of the arterial supply of the upper limb.</a:t>
            </a:r>
            <a:endParaRPr lang="en-US" sz="2000" dirty="0">
              <a:solidFill>
                <a:schemeClr val="bg1">
                  <a:lumMod val="75000"/>
                  <a:lumOff val="25000"/>
                </a:schemeClr>
              </a:solidFill>
              <a:latin typeface="Calibri" pitchFamily="34" charset="0"/>
            </a:endParaRPr>
          </a:p>
        </p:txBody>
      </p:sp>
      <p:sp>
        <p:nvSpPr>
          <p:cNvPr id="8" name="TextBox 7"/>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Subclavian Artery</a:t>
            </a:r>
            <a:endParaRPr lang="ar-SA" sz="4000" b="1" dirty="0">
              <a:solidFill>
                <a:srgbClr val="0000FF"/>
              </a:solidFill>
              <a:latin typeface="Calibri" pitchFamily="34" charset="0"/>
            </a:endParaRPr>
          </a:p>
        </p:txBody>
      </p:sp>
      <p:pic>
        <p:nvPicPr>
          <p:cNvPr id="9" name="Picture 7" descr="E:\dad\Student Gray\8. Head and neck\F66122-008-f037a.jpg"/>
          <p:cNvPicPr>
            <a:picLocks noChangeAspect="1" noChangeArrowheads="1"/>
          </p:cNvPicPr>
          <p:nvPr/>
        </p:nvPicPr>
        <p:blipFill>
          <a:blip r:embed="rId3" cstate="print"/>
          <a:srcRect l="13182" t="4762" r="14545" b="4762"/>
          <a:stretch>
            <a:fillRect/>
          </a:stretch>
        </p:blipFill>
        <p:spPr bwMode="auto">
          <a:xfrm>
            <a:off x="6019800" y="304800"/>
            <a:ext cx="2492375" cy="2600739"/>
          </a:xfrm>
          <a:prstGeom prst="rect">
            <a:avLst/>
          </a:prstGeom>
          <a:noFill/>
          <a:ln w="9525">
            <a:noFill/>
            <a:miter lim="800000"/>
            <a:headEnd/>
            <a:tailEnd/>
          </a:ln>
        </p:spPr>
      </p:pic>
      <p:pic>
        <p:nvPicPr>
          <p:cNvPr id="10" name="Picture 7" descr="E:\dad\Student Gray\7. Upper limb\F66122-007-f038.jpg"/>
          <p:cNvPicPr>
            <a:picLocks noChangeAspect="1" noChangeArrowheads="1"/>
          </p:cNvPicPr>
          <p:nvPr/>
        </p:nvPicPr>
        <p:blipFill>
          <a:blip r:embed="rId4" cstate="print"/>
          <a:srcRect l="1155" b="5627"/>
          <a:stretch>
            <a:fillRect/>
          </a:stretch>
        </p:blipFill>
        <p:spPr bwMode="auto">
          <a:xfrm>
            <a:off x="5889702" y="3047999"/>
            <a:ext cx="3101898" cy="36863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10"/>
          <p:cNvSpPr>
            <a:spLocks noChangeArrowheads="1"/>
          </p:cNvSpPr>
          <p:nvPr/>
        </p:nvSpPr>
        <p:spPr bwMode="auto">
          <a:xfrm>
            <a:off x="228600" y="1371600"/>
            <a:ext cx="4191000" cy="2677656"/>
          </a:xfrm>
          <a:prstGeom prst="rect">
            <a:avLst/>
          </a:prstGeom>
          <a:solidFill>
            <a:schemeClr val="tx1"/>
          </a:solidFill>
          <a:ln w="38100">
            <a:solidFill>
              <a:schemeClr val="tx1"/>
            </a:solidFill>
            <a:miter lim="800000"/>
            <a:headEnd/>
            <a:tailEnd/>
          </a:ln>
        </p:spPr>
        <p:txBody>
          <a:bodyPr wrap="square">
            <a:spAutoFit/>
          </a:bodyPr>
          <a:lstStyle/>
          <a:p>
            <a:pPr>
              <a:buFont typeface="Wingdings" pitchFamily="2" charset="2"/>
              <a:buChar char="v"/>
            </a:pPr>
            <a:r>
              <a:rPr lang="en-US" sz="2400" dirty="0">
                <a:solidFill>
                  <a:schemeClr val="bg1">
                    <a:lumMod val="75000"/>
                    <a:lumOff val="25000"/>
                  </a:schemeClr>
                </a:solidFill>
                <a:latin typeface="Calibri" pitchFamily="34" charset="0"/>
              </a:rPr>
              <a:t> Axillary </a:t>
            </a:r>
          </a:p>
          <a:p>
            <a:pPr>
              <a:buFont typeface="Wingdings" pitchFamily="2" charset="2"/>
              <a:buChar char="v"/>
            </a:pPr>
            <a:r>
              <a:rPr lang="en-US" sz="2400" dirty="0">
                <a:solidFill>
                  <a:schemeClr val="bg1">
                    <a:lumMod val="75000"/>
                    <a:lumOff val="25000"/>
                  </a:schemeClr>
                </a:solidFill>
                <a:latin typeface="Calibri" pitchFamily="34" charset="0"/>
              </a:rPr>
              <a:t> Brachial</a:t>
            </a:r>
          </a:p>
          <a:p>
            <a:pPr>
              <a:buFont typeface="Wingdings" pitchFamily="2" charset="2"/>
              <a:buChar char="v"/>
            </a:pPr>
            <a:r>
              <a:rPr lang="en-US" sz="2400" dirty="0">
                <a:solidFill>
                  <a:schemeClr val="bg1">
                    <a:lumMod val="75000"/>
                    <a:lumOff val="25000"/>
                  </a:schemeClr>
                </a:solidFill>
                <a:latin typeface="Calibri" pitchFamily="34" charset="0"/>
              </a:rPr>
              <a:t> Radial </a:t>
            </a:r>
          </a:p>
          <a:p>
            <a:pPr>
              <a:buFont typeface="Wingdings" pitchFamily="2" charset="2"/>
              <a:buChar char="v"/>
            </a:pPr>
            <a:r>
              <a:rPr lang="en-US" sz="2400" dirty="0">
                <a:solidFill>
                  <a:schemeClr val="bg1">
                    <a:lumMod val="75000"/>
                    <a:lumOff val="25000"/>
                  </a:schemeClr>
                </a:solidFill>
                <a:latin typeface="Calibri" pitchFamily="34" charset="0"/>
              </a:rPr>
              <a:t> Ulnar</a:t>
            </a:r>
          </a:p>
          <a:p>
            <a:pPr>
              <a:buFont typeface="Wingdings" pitchFamily="2" charset="2"/>
              <a:buChar char="v"/>
            </a:pPr>
            <a:r>
              <a:rPr lang="en-US" sz="2400" dirty="0">
                <a:solidFill>
                  <a:schemeClr val="bg1">
                    <a:lumMod val="75000"/>
                    <a:lumOff val="25000"/>
                  </a:schemeClr>
                </a:solidFill>
                <a:latin typeface="Calibri" pitchFamily="34" charset="0"/>
              </a:rPr>
              <a:t> Palmar Arches </a:t>
            </a:r>
            <a:endParaRPr lang="en-US" sz="2400" dirty="0" smtClean="0">
              <a:solidFill>
                <a:schemeClr val="bg1">
                  <a:lumMod val="75000"/>
                  <a:lumOff val="25000"/>
                </a:schemeClr>
              </a:solidFill>
              <a:latin typeface="Calibri" pitchFamily="34" charset="0"/>
            </a:endParaRPr>
          </a:p>
          <a:p>
            <a:pPr lvl="1">
              <a:buFont typeface="Wingdings" pitchFamily="2" charset="2"/>
              <a:buChar char="v"/>
            </a:pPr>
            <a:r>
              <a:rPr lang="en-US" sz="2400" dirty="0" smtClean="0">
                <a:solidFill>
                  <a:schemeClr val="bg1">
                    <a:lumMod val="75000"/>
                    <a:lumOff val="25000"/>
                  </a:schemeClr>
                </a:solidFill>
                <a:latin typeface="Calibri" pitchFamily="34" charset="0"/>
              </a:rPr>
              <a:t> </a:t>
            </a:r>
            <a:r>
              <a:rPr lang="en-US" sz="2200" dirty="0" smtClean="0">
                <a:solidFill>
                  <a:schemeClr val="bg1">
                    <a:lumMod val="75000"/>
                    <a:lumOff val="25000"/>
                  </a:schemeClr>
                </a:solidFill>
                <a:latin typeface="Calibri" pitchFamily="34" charset="0"/>
              </a:rPr>
              <a:t>Superficial</a:t>
            </a:r>
          </a:p>
          <a:p>
            <a:pPr lvl="1">
              <a:buFont typeface="Wingdings" pitchFamily="2" charset="2"/>
              <a:buChar char="v"/>
            </a:pPr>
            <a:r>
              <a:rPr lang="en-US" sz="2200" dirty="0" smtClean="0">
                <a:solidFill>
                  <a:schemeClr val="bg1">
                    <a:lumMod val="75000"/>
                    <a:lumOff val="25000"/>
                  </a:schemeClr>
                </a:solidFill>
                <a:latin typeface="Calibri" pitchFamily="34" charset="0"/>
              </a:rPr>
              <a:t> Deep </a:t>
            </a:r>
            <a:endParaRPr lang="en-US" sz="2200" dirty="0">
              <a:solidFill>
                <a:schemeClr val="bg1">
                  <a:lumMod val="75000"/>
                  <a:lumOff val="25000"/>
                </a:schemeClr>
              </a:solidFill>
              <a:latin typeface="Calibri" pitchFamily="34" charset="0"/>
            </a:endParaRPr>
          </a:p>
        </p:txBody>
      </p:sp>
      <p:pic>
        <p:nvPicPr>
          <p:cNvPr id="19460" name="Picture 6" descr="Arteries and veins - The Anatomy Wiki"/>
          <p:cNvPicPr>
            <a:picLocks noChangeAspect="1" noChangeArrowheads="1"/>
          </p:cNvPicPr>
          <p:nvPr/>
        </p:nvPicPr>
        <p:blipFill>
          <a:blip r:embed="rId3" cstate="print"/>
          <a:srcRect/>
          <a:stretch>
            <a:fillRect/>
          </a:stretch>
        </p:blipFill>
        <p:spPr bwMode="auto">
          <a:xfrm>
            <a:off x="4724400" y="1066800"/>
            <a:ext cx="3833870" cy="5486400"/>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Upper Limb Arteries</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10"/>
          <p:cNvSpPr>
            <a:spLocks noChangeArrowheads="1"/>
          </p:cNvSpPr>
          <p:nvPr/>
        </p:nvSpPr>
        <p:spPr bwMode="auto">
          <a:xfrm>
            <a:off x="76200" y="914400"/>
            <a:ext cx="5105400" cy="5663089"/>
          </a:xfrm>
          <a:prstGeom prst="rect">
            <a:avLst/>
          </a:prstGeom>
          <a:solidFill>
            <a:schemeClr val="tx1"/>
          </a:solidFill>
          <a:ln w="28575">
            <a:solidFill>
              <a:schemeClr val="tx1"/>
            </a:solidFill>
            <a:miter lim="800000"/>
            <a:headEnd/>
            <a:tailEnd/>
          </a:ln>
        </p:spPr>
        <p:txBody>
          <a:bodyPr wrap="square">
            <a:spAutoFit/>
          </a:bodyPr>
          <a:lstStyle/>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Axillary</a:t>
            </a:r>
          </a:p>
          <a:p>
            <a:pPr lvl="1">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It passes through the Axilla.</a:t>
            </a:r>
          </a:p>
          <a:p>
            <a:pPr lvl="1">
              <a:buFont typeface="Wingdings" pitchFamily="2" charset="2"/>
              <a:buChar char="Ø"/>
            </a:pPr>
            <a:r>
              <a:rPr lang="en-US" dirty="0">
                <a:solidFill>
                  <a:schemeClr val="bg1">
                    <a:lumMod val="75000"/>
                    <a:lumOff val="25000"/>
                  </a:schemeClr>
                </a:solidFill>
                <a:latin typeface="Calibri" pitchFamily="34" charset="0"/>
              </a:rPr>
              <a:t> It continues in the arm as the Brachial artery.</a:t>
            </a:r>
          </a:p>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Brachial</a:t>
            </a:r>
          </a:p>
          <a:p>
            <a:pPr lvl="1">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It descends close to the medial side of the Humerus</a:t>
            </a:r>
          </a:p>
          <a:p>
            <a:pPr lvl="1">
              <a:buFont typeface="Wingdings" pitchFamily="2" charset="2"/>
              <a:buChar char="Ø"/>
            </a:pPr>
            <a:r>
              <a:rPr lang="en-US" dirty="0">
                <a:solidFill>
                  <a:schemeClr val="bg1">
                    <a:lumMod val="75000"/>
                    <a:lumOff val="25000"/>
                  </a:schemeClr>
                </a:solidFill>
                <a:latin typeface="Calibri" pitchFamily="34" charset="0"/>
              </a:rPr>
              <a:t> It passes in front of the elbow joint (cubital fossa).</a:t>
            </a:r>
          </a:p>
          <a:p>
            <a:pPr lvl="1">
              <a:buFont typeface="Wingdings" pitchFamily="2" charset="2"/>
              <a:buChar char="Ø"/>
            </a:pPr>
            <a:r>
              <a:rPr lang="en-US" dirty="0">
                <a:solidFill>
                  <a:schemeClr val="bg1">
                    <a:lumMod val="75000"/>
                    <a:lumOff val="25000"/>
                  </a:schemeClr>
                </a:solidFill>
                <a:latin typeface="Calibri" pitchFamily="34" charset="0"/>
              </a:rPr>
              <a:t> At the level of neck of radius, it divides into two terminal branches</a:t>
            </a:r>
          </a:p>
          <a:p>
            <a:pPr lvl="2">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Radial</a:t>
            </a:r>
          </a:p>
          <a:p>
            <a:pPr lvl="2">
              <a:buFont typeface="Wingdings" pitchFamily="2" charset="2"/>
              <a:buChar char="Ø"/>
            </a:pPr>
            <a:r>
              <a:rPr lang="en-US" dirty="0">
                <a:solidFill>
                  <a:schemeClr val="bg1">
                    <a:lumMod val="75000"/>
                    <a:lumOff val="25000"/>
                  </a:schemeClr>
                </a:solidFill>
                <a:latin typeface="Calibri" pitchFamily="34" charset="0"/>
              </a:rPr>
              <a:t> Ulnar</a:t>
            </a:r>
          </a:p>
          <a:p>
            <a:pPr>
              <a:buFont typeface="Wingdings" pitchFamily="2" charset="2"/>
              <a:buChar char="v"/>
            </a:pPr>
            <a:r>
              <a:rPr lang="en-US" sz="2000" b="1" dirty="0">
                <a:solidFill>
                  <a:schemeClr val="bg1">
                    <a:lumMod val="75000"/>
                    <a:lumOff val="25000"/>
                  </a:schemeClr>
                </a:solidFill>
                <a:latin typeface="Calibri" pitchFamily="34" charset="0"/>
              </a:rPr>
              <a:t>Ulnar</a:t>
            </a:r>
          </a:p>
          <a:p>
            <a:pPr lvl="1">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The larger terminal branch</a:t>
            </a:r>
          </a:p>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Radial</a:t>
            </a:r>
          </a:p>
          <a:p>
            <a:pPr lvl="1">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The smaller terminal branch</a:t>
            </a:r>
          </a:p>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Palmar </a:t>
            </a:r>
            <a:r>
              <a:rPr lang="en-US" sz="2000" b="1" dirty="0" smtClean="0">
                <a:solidFill>
                  <a:schemeClr val="bg1">
                    <a:lumMod val="75000"/>
                    <a:lumOff val="25000"/>
                  </a:schemeClr>
                </a:solidFill>
                <a:latin typeface="Calibri" pitchFamily="34" charset="0"/>
              </a:rPr>
              <a:t>Arches</a:t>
            </a:r>
            <a:endParaRPr lang="en-US" sz="2000" b="1" dirty="0">
              <a:solidFill>
                <a:schemeClr val="bg1">
                  <a:lumMod val="75000"/>
                  <a:lumOff val="25000"/>
                </a:schemeClr>
              </a:solidFill>
              <a:latin typeface="Calibri" pitchFamily="34" charset="0"/>
            </a:endParaRPr>
          </a:p>
          <a:p>
            <a:pPr lvl="1">
              <a:buFont typeface="Wingdings" pitchFamily="2" charset="2"/>
              <a:buChar char="Ø"/>
            </a:pPr>
            <a:r>
              <a:rPr lang="en-US" dirty="0">
                <a:solidFill>
                  <a:schemeClr val="bg1">
                    <a:lumMod val="75000"/>
                    <a:lumOff val="25000"/>
                  </a:schemeClr>
                </a:solidFill>
                <a:latin typeface="Calibri" pitchFamily="34" charset="0"/>
              </a:rPr>
              <a:t> superficial &amp; deep Palmar arches are formed by both Ulnar &amp; Radial. </a:t>
            </a:r>
          </a:p>
        </p:txBody>
      </p:sp>
      <p:pic>
        <p:nvPicPr>
          <p:cNvPr id="6" name="Picture 6" descr="Arteries and veins - The Anatomy Wiki"/>
          <p:cNvPicPr>
            <a:picLocks noChangeAspect="1" noChangeArrowheads="1"/>
          </p:cNvPicPr>
          <p:nvPr/>
        </p:nvPicPr>
        <p:blipFill>
          <a:blip r:embed="rId3" cstate="print"/>
          <a:srcRect/>
          <a:stretch>
            <a:fillRect/>
          </a:stretch>
        </p:blipFill>
        <p:spPr bwMode="auto">
          <a:xfrm>
            <a:off x="5157730" y="1066800"/>
            <a:ext cx="3833870" cy="5486400"/>
          </a:xfrm>
          <a:prstGeom prst="rect">
            <a:avLst/>
          </a:prstGeom>
          <a:noFill/>
          <a:ln w="9525">
            <a:noFill/>
            <a:miter lim="800000"/>
            <a:headEnd/>
            <a:tailEnd/>
          </a:ln>
        </p:spPr>
      </p:pic>
      <p:sp>
        <p:nvSpPr>
          <p:cNvPr id="7" name="TextBox 6"/>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Upper Limb Arteries</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How We Are Doing!</a:t>
            </a:r>
          </a:p>
        </p:txBody>
      </p:sp>
      <p:sp>
        <p:nvSpPr>
          <p:cNvPr id="8195" name="Content Placeholder 2"/>
          <p:cNvSpPr>
            <a:spLocks noGrp="1"/>
          </p:cNvSpPr>
          <p:nvPr>
            <p:ph idx="1"/>
          </p:nvPr>
        </p:nvSpPr>
        <p:spPr>
          <a:xfrm>
            <a:off x="152400" y="1295400"/>
            <a:ext cx="8839200" cy="3657600"/>
          </a:xfrm>
          <a:ln w="28575">
            <a:solidFill>
              <a:schemeClr val="tx1"/>
            </a:solidFill>
          </a:ln>
        </p:spPr>
        <p:txBody>
          <a:bodyPr/>
          <a:lstStyle/>
          <a:p>
            <a:pPr algn="just" eaLnBrk="1" hangingPunct="1">
              <a:buFont typeface="Wingdings" pitchFamily="2" charset="2"/>
              <a:buChar char="v"/>
            </a:pPr>
            <a:r>
              <a:rPr lang="en-US" sz="2200" b="1" dirty="0" smtClean="0">
                <a:solidFill>
                  <a:schemeClr val="bg1">
                    <a:lumMod val="75000"/>
                    <a:lumOff val="25000"/>
                  </a:schemeClr>
                </a:solidFill>
                <a:latin typeface="Calibri" pitchFamily="34" charset="0"/>
                <a:cs typeface="Tahoma" pitchFamily="34" charset="0"/>
              </a:rPr>
              <a:t>Which statement is NOT true?</a:t>
            </a:r>
          </a:p>
          <a:p>
            <a:pPr algn="just" eaLnBrk="1" hangingPunct="1">
              <a:buNone/>
            </a:pPr>
            <a:endParaRPr lang="en-US" sz="2200" b="1" dirty="0" smtClean="0">
              <a:solidFill>
                <a:schemeClr val="bg1">
                  <a:lumMod val="75000"/>
                  <a:lumOff val="25000"/>
                </a:schemeClr>
              </a:solidFill>
              <a:latin typeface="Calibri" pitchFamily="34" charset="0"/>
              <a:cs typeface="Tahoma" pitchFamily="34" charset="0"/>
            </a:endParaRP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Arial" charset="0"/>
              </a:rPr>
              <a:t>Ascending aorta originates from the left ventricle.</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rPr>
              <a:t>Left </a:t>
            </a:r>
            <a:r>
              <a:rPr lang="en-US" sz="2000" dirty="0" err="1" smtClean="0">
                <a:solidFill>
                  <a:schemeClr val="bg1">
                    <a:lumMod val="75000"/>
                    <a:lumOff val="25000"/>
                  </a:schemeClr>
                </a:solidFill>
                <a:latin typeface="Calibri" pitchFamily="34" charset="0"/>
              </a:rPr>
              <a:t>subclavian</a:t>
            </a:r>
            <a:r>
              <a:rPr lang="en-US" sz="2000" dirty="0" smtClean="0">
                <a:solidFill>
                  <a:schemeClr val="bg1">
                    <a:lumMod val="75000"/>
                    <a:lumOff val="25000"/>
                  </a:schemeClr>
                </a:solidFill>
                <a:latin typeface="Calibri" pitchFamily="34" charset="0"/>
              </a:rPr>
              <a:t> arises from aortic arch</a:t>
            </a:r>
            <a:r>
              <a:rPr lang="en-US" sz="2000" dirty="0" smtClean="0">
                <a:solidFill>
                  <a:schemeClr val="bg1">
                    <a:lumMod val="75000"/>
                    <a:lumOff val="25000"/>
                  </a:schemeClr>
                </a:solidFill>
                <a:latin typeface="Calibri" pitchFamily="34" charset="0"/>
                <a:cs typeface="Tahoma" pitchFamily="34" charset="0"/>
              </a:rPr>
              <a:t>.</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rPr>
              <a:t>Vertebral artery to supply CNS.</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Arial" charset="0"/>
              </a:rPr>
              <a:t>External carotid artery divides into two 3 terminal branches.</a:t>
            </a:r>
            <a:endParaRPr lang="en-US" sz="2000" dirty="0" smtClean="0">
              <a:solidFill>
                <a:schemeClr val="bg1">
                  <a:lumMod val="75000"/>
                  <a:lumOff val="25000"/>
                </a:schemeClr>
              </a:solidFill>
              <a:latin typeface="Calibri" pitchFamily="34" charset="0"/>
              <a:cs typeface="Tahoma" pitchFamily="34" charset="0"/>
            </a:endParaRP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Tahoma" pitchFamily="34" charset="0"/>
              </a:rPr>
              <a:t>Ascending aorta gives two branches.</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rPr>
              <a:t>Ulnar is the smaller terminal branch</a:t>
            </a:r>
            <a:r>
              <a:rPr lang="en-US" sz="2000" dirty="0" smtClean="0">
                <a:solidFill>
                  <a:schemeClr val="bg1">
                    <a:lumMod val="75000"/>
                    <a:lumOff val="25000"/>
                  </a:schemeClr>
                </a:solidFill>
                <a:latin typeface="Calibri" pitchFamily="34" charset="0"/>
                <a:cs typeface="Tahoma" pitchFamily="34" charset="0"/>
              </a:rPr>
              <a:t>.  </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6"/>
          <p:cNvSpPr>
            <a:spLocks noChangeArrowheads="1"/>
          </p:cNvSpPr>
          <p:nvPr/>
        </p:nvSpPr>
        <p:spPr bwMode="auto">
          <a:xfrm>
            <a:off x="228600" y="1066800"/>
            <a:ext cx="4953000" cy="3693319"/>
          </a:xfrm>
          <a:prstGeom prst="rect">
            <a:avLst/>
          </a:prstGeom>
          <a:solidFill>
            <a:schemeClr val="tx1"/>
          </a:solidFill>
          <a:ln w="38100">
            <a:solidFill>
              <a:schemeClr val="tx1"/>
            </a:solidFill>
            <a:miter lim="800000"/>
            <a:headEnd/>
            <a:tailEnd/>
          </a:ln>
        </p:spPr>
        <p:txBody>
          <a:bodyPr wrap="square">
            <a:spAutoFit/>
          </a:bodyPr>
          <a:lstStyle/>
          <a:p>
            <a:pPr algn="just">
              <a:buFont typeface="Wingdings" pitchFamily="2" charset="2"/>
              <a:buChar char="v"/>
            </a:pPr>
            <a:r>
              <a:rPr lang="en-US" sz="2400" dirty="0">
                <a:solidFill>
                  <a:schemeClr val="bg1">
                    <a:lumMod val="75000"/>
                    <a:lumOff val="25000"/>
                  </a:schemeClr>
                </a:solidFill>
                <a:latin typeface="Calibri" pitchFamily="34" charset="0"/>
              </a:rPr>
              <a:t> It is the continuation of aortic arch</a:t>
            </a:r>
          </a:p>
          <a:p>
            <a:pPr algn="just">
              <a:buFont typeface="Wingdings" pitchFamily="2" charset="2"/>
              <a:buChar char="v"/>
            </a:pPr>
            <a:r>
              <a:rPr lang="en-US" sz="2400" dirty="0">
                <a:solidFill>
                  <a:schemeClr val="bg1">
                    <a:lumMod val="75000"/>
                    <a:lumOff val="25000"/>
                  </a:schemeClr>
                </a:solidFill>
                <a:latin typeface="Calibri" pitchFamily="34" charset="0"/>
              </a:rPr>
              <a:t> At the level of the 12</a:t>
            </a:r>
            <a:r>
              <a:rPr lang="en-US" sz="2400" baseline="30000" dirty="0">
                <a:solidFill>
                  <a:schemeClr val="bg1">
                    <a:lumMod val="75000"/>
                    <a:lumOff val="25000"/>
                  </a:schemeClr>
                </a:solidFill>
                <a:latin typeface="Calibri" pitchFamily="34" charset="0"/>
              </a:rPr>
              <a:t>th</a:t>
            </a:r>
            <a:r>
              <a:rPr lang="en-US" sz="2400" dirty="0">
                <a:solidFill>
                  <a:schemeClr val="bg1">
                    <a:lumMod val="75000"/>
                    <a:lumOff val="25000"/>
                  </a:schemeClr>
                </a:solidFill>
                <a:latin typeface="Calibri" pitchFamily="34" charset="0"/>
              </a:rPr>
              <a:t> thoracic vertebra, it is continuous as the  abdominal aorta which passes </a:t>
            </a:r>
            <a:r>
              <a:rPr lang="en-US" sz="2400" dirty="0" smtClean="0">
                <a:solidFill>
                  <a:schemeClr val="bg1">
                    <a:lumMod val="75000"/>
                    <a:lumOff val="25000"/>
                  </a:schemeClr>
                </a:solidFill>
                <a:latin typeface="Calibri" pitchFamily="34" charset="0"/>
              </a:rPr>
              <a:t>through </a:t>
            </a:r>
            <a:r>
              <a:rPr lang="en-US" sz="2400" dirty="0">
                <a:solidFill>
                  <a:schemeClr val="bg1">
                    <a:lumMod val="75000"/>
                    <a:lumOff val="25000"/>
                  </a:schemeClr>
                </a:solidFill>
                <a:latin typeface="Calibri" pitchFamily="34" charset="0"/>
              </a:rPr>
              <a:t>the Diaphragm</a:t>
            </a:r>
          </a:p>
          <a:p>
            <a:pPr algn="just">
              <a:buFont typeface="Wingdings" pitchFamily="2" charset="2"/>
              <a:buChar char="v"/>
            </a:pPr>
            <a:r>
              <a:rPr lang="en-US" sz="2400" dirty="0">
                <a:solidFill>
                  <a:schemeClr val="bg1">
                    <a:lumMod val="75000"/>
                    <a:lumOff val="25000"/>
                  </a:schemeClr>
                </a:solidFill>
                <a:latin typeface="Calibri" pitchFamily="34" charset="0"/>
              </a:rPr>
              <a:t> Branches:</a:t>
            </a:r>
          </a:p>
          <a:p>
            <a:pPr lvl="1" algn="just">
              <a:buFont typeface="Wingdings" pitchFamily="2" charset="2"/>
              <a:buChar char="Ø"/>
            </a:pPr>
            <a:r>
              <a:rPr lang="en-US" sz="2400" dirty="0">
                <a:solidFill>
                  <a:schemeClr val="bg1">
                    <a:lumMod val="75000"/>
                    <a:lumOff val="25000"/>
                  </a:schemeClr>
                </a:solidFill>
                <a:latin typeface="Calibri" pitchFamily="34" charset="0"/>
              </a:rPr>
              <a:t> </a:t>
            </a:r>
            <a:r>
              <a:rPr lang="en-US" sz="2200" dirty="0">
                <a:solidFill>
                  <a:schemeClr val="bg1">
                    <a:lumMod val="75000"/>
                    <a:lumOff val="25000"/>
                  </a:schemeClr>
                </a:solidFill>
                <a:latin typeface="Calibri" pitchFamily="34" charset="0"/>
              </a:rPr>
              <a:t>Pericardial</a:t>
            </a:r>
          </a:p>
          <a:p>
            <a:pPr lvl="1" algn="just">
              <a:buFont typeface="Wingdings" pitchFamily="2" charset="2"/>
              <a:buChar char="Ø"/>
            </a:pPr>
            <a:r>
              <a:rPr lang="en-US" sz="2200" dirty="0">
                <a:solidFill>
                  <a:schemeClr val="bg1">
                    <a:lumMod val="75000"/>
                    <a:lumOff val="25000"/>
                  </a:schemeClr>
                </a:solidFill>
                <a:latin typeface="Calibri" pitchFamily="34" charset="0"/>
              </a:rPr>
              <a:t> Esophageal</a:t>
            </a:r>
          </a:p>
          <a:p>
            <a:pPr lvl="1" algn="just">
              <a:buFont typeface="Wingdings" pitchFamily="2" charset="2"/>
              <a:buChar char="Ø"/>
            </a:pPr>
            <a:r>
              <a:rPr lang="en-US" sz="2200" dirty="0">
                <a:solidFill>
                  <a:schemeClr val="bg1">
                    <a:lumMod val="75000"/>
                    <a:lumOff val="25000"/>
                  </a:schemeClr>
                </a:solidFill>
                <a:latin typeface="Calibri" pitchFamily="34" charset="0"/>
              </a:rPr>
              <a:t> Bronchial</a:t>
            </a:r>
            <a:endParaRPr lang="en-US" sz="2200" u="sng" dirty="0">
              <a:solidFill>
                <a:schemeClr val="bg1">
                  <a:lumMod val="75000"/>
                  <a:lumOff val="25000"/>
                </a:schemeClr>
              </a:solidFill>
              <a:latin typeface="Calibri" pitchFamily="34" charset="0"/>
            </a:endParaRPr>
          </a:p>
          <a:p>
            <a:pPr lvl="1" algn="just">
              <a:buFont typeface="Wingdings" pitchFamily="2" charset="2"/>
              <a:buChar char="Ø"/>
            </a:pPr>
            <a:r>
              <a:rPr lang="en-US" sz="2200" dirty="0">
                <a:solidFill>
                  <a:schemeClr val="bg1">
                    <a:lumMod val="75000"/>
                    <a:lumOff val="25000"/>
                  </a:schemeClr>
                </a:solidFill>
                <a:latin typeface="Calibri" pitchFamily="34" charset="0"/>
              </a:rPr>
              <a:t> Posterior </a:t>
            </a:r>
            <a:r>
              <a:rPr lang="en-US" sz="2200" dirty="0" smtClean="0">
                <a:solidFill>
                  <a:schemeClr val="bg1">
                    <a:lumMod val="75000"/>
                    <a:lumOff val="25000"/>
                  </a:schemeClr>
                </a:solidFill>
                <a:latin typeface="Calibri" pitchFamily="34" charset="0"/>
              </a:rPr>
              <a:t>intercostal</a:t>
            </a:r>
            <a:endParaRPr lang="en-US" sz="2200" dirty="0">
              <a:solidFill>
                <a:schemeClr val="bg1">
                  <a:lumMod val="75000"/>
                  <a:lumOff val="25000"/>
                </a:schemeClr>
              </a:solidFill>
              <a:latin typeface="Calibri" pitchFamily="34" charset="0"/>
            </a:endParaRPr>
          </a:p>
        </p:txBody>
      </p:sp>
      <p:pic>
        <p:nvPicPr>
          <p:cNvPr id="21508" name="Picture 6" descr="E:\dad\Student Gray\3. Thorax\F66122-003-f092.jpg"/>
          <p:cNvPicPr>
            <a:picLocks noChangeAspect="1" noChangeArrowheads="1"/>
          </p:cNvPicPr>
          <p:nvPr/>
        </p:nvPicPr>
        <p:blipFill>
          <a:blip r:embed="rId3" cstate="print"/>
          <a:srcRect l="14546" r="14545" b="3751"/>
          <a:stretch>
            <a:fillRect/>
          </a:stretch>
        </p:blipFill>
        <p:spPr bwMode="auto">
          <a:xfrm>
            <a:off x="5334000" y="1181100"/>
            <a:ext cx="3657600" cy="5029200"/>
          </a:xfrm>
          <a:prstGeom prst="rect">
            <a:avLst/>
          </a:prstGeom>
          <a:noFill/>
          <a:ln w="9525">
            <a:noFill/>
            <a:miter lim="800000"/>
            <a:headEnd/>
            <a:tailEnd/>
          </a:ln>
        </p:spPr>
      </p:pic>
      <p:sp>
        <p:nvSpPr>
          <p:cNvPr id="7" name="TextBox 6"/>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Descending Thoracic Aorta</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6"/>
          <p:cNvSpPr>
            <a:spLocks noChangeArrowheads="1"/>
          </p:cNvSpPr>
          <p:nvPr/>
        </p:nvSpPr>
        <p:spPr bwMode="auto">
          <a:xfrm>
            <a:off x="152400" y="1346299"/>
            <a:ext cx="4572000" cy="2616101"/>
          </a:xfrm>
          <a:prstGeom prst="rect">
            <a:avLst/>
          </a:prstGeom>
          <a:solidFill>
            <a:schemeClr val="tx1"/>
          </a:solidFill>
          <a:ln w="28575">
            <a:solidFill>
              <a:schemeClr val="tx1"/>
            </a:solidFill>
            <a:miter lim="800000"/>
            <a:headEnd/>
            <a:tailEnd/>
          </a:ln>
        </p:spPr>
        <p:txBody>
          <a:bodyPr wrap="square">
            <a:spAutoFit/>
          </a:bodyPr>
          <a:lstStyle/>
          <a:p>
            <a:pPr>
              <a:buFont typeface="Wingdings" pitchFamily="2" charset="2"/>
              <a:buChar char="v"/>
            </a:pPr>
            <a:r>
              <a:rPr lang="en-US" sz="2400" dirty="0">
                <a:solidFill>
                  <a:schemeClr val="bg1">
                    <a:lumMod val="75000"/>
                    <a:lumOff val="25000"/>
                  </a:schemeClr>
                </a:solidFill>
                <a:latin typeface="Calibri" pitchFamily="34" charset="0"/>
              </a:rPr>
              <a:t> It enters the abdomen through the aortic opening of </a:t>
            </a:r>
            <a:r>
              <a:rPr lang="en-US" sz="2400" dirty="0" smtClean="0">
                <a:solidFill>
                  <a:schemeClr val="bg1">
                    <a:lumMod val="75000"/>
                    <a:lumOff val="25000"/>
                  </a:schemeClr>
                </a:solidFill>
                <a:latin typeface="Calibri" pitchFamily="34" charset="0"/>
              </a:rPr>
              <a:t>diaphragm</a:t>
            </a:r>
            <a:r>
              <a:rPr lang="en-US" sz="2400" dirty="0">
                <a:solidFill>
                  <a:schemeClr val="bg1">
                    <a:lumMod val="75000"/>
                    <a:lumOff val="25000"/>
                  </a:schemeClr>
                </a:solidFill>
                <a:latin typeface="Calibri" pitchFamily="34" charset="0"/>
              </a:rPr>
              <a:t>.</a:t>
            </a:r>
          </a:p>
          <a:p>
            <a:pPr>
              <a:buFont typeface="Wingdings" pitchFamily="2" charset="2"/>
              <a:buChar char="v"/>
            </a:pPr>
            <a:r>
              <a:rPr lang="en-US" sz="2400" dirty="0">
                <a:solidFill>
                  <a:schemeClr val="bg1">
                    <a:lumMod val="75000"/>
                    <a:lumOff val="25000"/>
                  </a:schemeClr>
                </a:solidFill>
                <a:latin typeface="Calibri" pitchFamily="34" charset="0"/>
              </a:rPr>
              <a:t> At the level of L4, it divides into two common Iliac arteries.</a:t>
            </a:r>
          </a:p>
          <a:p>
            <a:pPr>
              <a:buFont typeface="Wingdings" pitchFamily="2" charset="2"/>
              <a:buChar char="v"/>
            </a:pPr>
            <a:r>
              <a:rPr lang="en-US" sz="2400" dirty="0">
                <a:solidFill>
                  <a:schemeClr val="bg1">
                    <a:lumMod val="75000"/>
                    <a:lumOff val="25000"/>
                  </a:schemeClr>
                </a:solidFill>
                <a:latin typeface="Calibri" pitchFamily="34" charset="0"/>
              </a:rPr>
              <a:t> Branches:</a:t>
            </a:r>
          </a:p>
          <a:p>
            <a:pPr lvl="1">
              <a:buFont typeface="Wingdings" pitchFamily="2" charset="2"/>
              <a:buChar char="Ø"/>
            </a:pPr>
            <a:r>
              <a:rPr lang="en-US" sz="2200" dirty="0">
                <a:solidFill>
                  <a:schemeClr val="bg1">
                    <a:lumMod val="75000"/>
                    <a:lumOff val="25000"/>
                  </a:schemeClr>
                </a:solidFill>
                <a:latin typeface="Calibri" pitchFamily="34" charset="0"/>
              </a:rPr>
              <a:t>They are divide </a:t>
            </a:r>
            <a:r>
              <a:rPr lang="en-US" sz="2200" dirty="0" smtClean="0">
                <a:solidFill>
                  <a:schemeClr val="bg1">
                    <a:lumMod val="75000"/>
                    <a:lumOff val="25000"/>
                  </a:schemeClr>
                </a:solidFill>
                <a:latin typeface="Calibri" pitchFamily="34" charset="0"/>
              </a:rPr>
              <a:t>into single and paired </a:t>
            </a:r>
            <a:r>
              <a:rPr lang="en-US" sz="2200" dirty="0">
                <a:solidFill>
                  <a:schemeClr val="bg1">
                    <a:lumMod val="75000"/>
                    <a:lumOff val="25000"/>
                  </a:schemeClr>
                </a:solidFill>
                <a:latin typeface="Calibri" pitchFamily="34" charset="0"/>
              </a:rPr>
              <a:t>branches.</a:t>
            </a:r>
          </a:p>
        </p:txBody>
      </p:sp>
      <p:pic>
        <p:nvPicPr>
          <p:cNvPr id="22532" name="Picture 6" descr="E:\dad\Student Gray\4. Abdomen\F66122-004-f113.jpg"/>
          <p:cNvPicPr>
            <a:picLocks noChangeAspect="1" noChangeArrowheads="1"/>
          </p:cNvPicPr>
          <p:nvPr/>
        </p:nvPicPr>
        <p:blipFill>
          <a:blip r:embed="rId3" cstate="print"/>
          <a:srcRect b="5225"/>
          <a:stretch>
            <a:fillRect/>
          </a:stretch>
        </p:blipFill>
        <p:spPr bwMode="auto">
          <a:xfrm>
            <a:off x="4800600" y="1447800"/>
            <a:ext cx="4343400" cy="3889612"/>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Descending Abdominal Aorta</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76200" y="841712"/>
            <a:ext cx="5257800" cy="5201424"/>
          </a:xfrm>
          <a:prstGeom prst="rect">
            <a:avLst/>
          </a:prstGeom>
          <a:solidFill>
            <a:schemeClr val="tx1"/>
          </a:solidFill>
          <a:ln w="9525">
            <a:solidFill>
              <a:schemeClr val="tx1"/>
            </a:solidFill>
            <a:miter lim="800000"/>
            <a:headEnd/>
            <a:tailEnd/>
          </a:ln>
        </p:spPr>
        <p:txBody>
          <a:bodyPr wrap="square">
            <a:spAutoFit/>
          </a:bodyPr>
          <a:lstStyle/>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Celiac Trunk</a:t>
            </a:r>
          </a:p>
          <a:p>
            <a:pPr lvl="2">
              <a:buFont typeface="Wingdings" pitchFamily="2" charset="2"/>
              <a:buChar char="Ø"/>
            </a:pPr>
            <a:r>
              <a:rPr lang="en-US" dirty="0">
                <a:solidFill>
                  <a:schemeClr val="bg1">
                    <a:lumMod val="75000"/>
                    <a:lumOff val="25000"/>
                  </a:schemeClr>
                </a:solidFill>
                <a:latin typeface="Calibri" pitchFamily="34" charset="0"/>
              </a:rPr>
              <a:t> Left Gastric artery</a:t>
            </a:r>
          </a:p>
          <a:p>
            <a:pPr lvl="3">
              <a:buFont typeface="Wingdings" pitchFamily="2" charset="2"/>
              <a:buChar char="ü"/>
            </a:pPr>
            <a:r>
              <a:rPr lang="en-US" dirty="0">
                <a:solidFill>
                  <a:schemeClr val="bg1">
                    <a:lumMod val="75000"/>
                    <a:lumOff val="25000"/>
                  </a:schemeClr>
                </a:solidFill>
                <a:latin typeface="Calibri" pitchFamily="34" charset="0"/>
              </a:rPr>
              <a:t> Stomach </a:t>
            </a:r>
          </a:p>
          <a:p>
            <a:pPr lvl="2">
              <a:buFont typeface="Wingdings" pitchFamily="2" charset="2"/>
              <a:buChar char="Ø"/>
            </a:pPr>
            <a:r>
              <a:rPr lang="en-US" dirty="0">
                <a:solidFill>
                  <a:schemeClr val="bg1">
                    <a:lumMod val="75000"/>
                    <a:lumOff val="25000"/>
                  </a:schemeClr>
                </a:solidFill>
                <a:latin typeface="Calibri" pitchFamily="34" charset="0"/>
              </a:rPr>
              <a:t> Hepatic artery</a:t>
            </a:r>
          </a:p>
          <a:p>
            <a:pPr lvl="3">
              <a:buFont typeface="Wingdings" pitchFamily="2" charset="2"/>
              <a:buChar char="ü"/>
            </a:pPr>
            <a:r>
              <a:rPr lang="en-US" dirty="0">
                <a:solidFill>
                  <a:schemeClr val="bg1">
                    <a:lumMod val="75000"/>
                    <a:lumOff val="25000"/>
                  </a:schemeClr>
                </a:solidFill>
                <a:latin typeface="Calibri" pitchFamily="34" charset="0"/>
              </a:rPr>
              <a:t> Liver &amp; Pancreas</a:t>
            </a:r>
          </a:p>
          <a:p>
            <a:pPr lvl="2">
              <a:buFont typeface="Wingdings" pitchFamily="2" charset="2"/>
              <a:buChar char="Ø"/>
            </a:pPr>
            <a:r>
              <a:rPr lang="en-US" dirty="0">
                <a:solidFill>
                  <a:schemeClr val="bg1">
                    <a:lumMod val="75000"/>
                    <a:lumOff val="25000"/>
                  </a:schemeClr>
                </a:solidFill>
                <a:latin typeface="Calibri" pitchFamily="34" charset="0"/>
              </a:rPr>
              <a:t> Splenic artery </a:t>
            </a:r>
          </a:p>
          <a:p>
            <a:pPr lvl="3">
              <a:buFont typeface="Wingdings" pitchFamily="2" charset="2"/>
              <a:buChar char="ü"/>
            </a:pPr>
            <a:r>
              <a:rPr lang="en-US" dirty="0">
                <a:solidFill>
                  <a:schemeClr val="bg1">
                    <a:lumMod val="75000"/>
                    <a:lumOff val="25000"/>
                  </a:schemeClr>
                </a:solidFill>
                <a:latin typeface="Calibri" pitchFamily="34" charset="0"/>
              </a:rPr>
              <a:t> Spleen</a:t>
            </a:r>
          </a:p>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Superior Mesenteric </a:t>
            </a:r>
            <a:r>
              <a:rPr lang="en-US" sz="2000" b="1" dirty="0" smtClean="0">
                <a:solidFill>
                  <a:schemeClr val="bg1">
                    <a:lumMod val="75000"/>
                    <a:lumOff val="25000"/>
                  </a:schemeClr>
                </a:solidFill>
                <a:latin typeface="Calibri" pitchFamily="34" charset="0"/>
              </a:rPr>
              <a:t>Artery</a:t>
            </a:r>
            <a:endParaRPr lang="en-US" sz="2000" dirty="0">
              <a:solidFill>
                <a:schemeClr val="bg1">
                  <a:lumMod val="75000"/>
                  <a:lumOff val="25000"/>
                </a:schemeClr>
              </a:solidFill>
              <a:latin typeface="Calibri" pitchFamily="34" charset="0"/>
            </a:endParaRPr>
          </a:p>
          <a:p>
            <a:pPr lvl="2">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Pancreas</a:t>
            </a:r>
          </a:p>
          <a:p>
            <a:pPr lvl="2">
              <a:buFont typeface="Wingdings" pitchFamily="2" charset="2"/>
              <a:buChar char="Ø"/>
            </a:pPr>
            <a:r>
              <a:rPr lang="en-US" dirty="0">
                <a:solidFill>
                  <a:schemeClr val="bg1">
                    <a:lumMod val="75000"/>
                    <a:lumOff val="25000"/>
                  </a:schemeClr>
                </a:solidFill>
                <a:latin typeface="Calibri" pitchFamily="34" charset="0"/>
              </a:rPr>
              <a:t> Small </a:t>
            </a:r>
            <a:r>
              <a:rPr lang="en-US" dirty="0" smtClean="0">
                <a:solidFill>
                  <a:schemeClr val="bg1">
                    <a:lumMod val="75000"/>
                    <a:lumOff val="25000"/>
                  </a:schemeClr>
                </a:solidFill>
                <a:latin typeface="Calibri" pitchFamily="34" charset="0"/>
              </a:rPr>
              <a:t>Intestine</a:t>
            </a:r>
          </a:p>
          <a:p>
            <a:pPr lvl="3">
              <a:buFont typeface="Wingdings" pitchFamily="2" charset="2"/>
              <a:buChar char="ü"/>
            </a:pPr>
            <a:r>
              <a:rPr lang="en-US" dirty="0" smtClean="0">
                <a:solidFill>
                  <a:schemeClr val="bg1">
                    <a:lumMod val="75000"/>
                    <a:lumOff val="25000"/>
                  </a:schemeClr>
                </a:solidFill>
                <a:latin typeface="Calibri" pitchFamily="34" charset="0"/>
              </a:rPr>
              <a:t> Duodenum</a:t>
            </a:r>
            <a:r>
              <a:rPr lang="en-US" dirty="0">
                <a:solidFill>
                  <a:schemeClr val="bg1">
                    <a:lumMod val="75000"/>
                    <a:lumOff val="25000"/>
                  </a:schemeClr>
                </a:solidFill>
                <a:latin typeface="Calibri" pitchFamily="34" charset="0"/>
              </a:rPr>
              <a:t>, Jejunum &amp; </a:t>
            </a:r>
            <a:r>
              <a:rPr lang="en-US" dirty="0" smtClean="0">
                <a:solidFill>
                  <a:schemeClr val="bg1">
                    <a:lumMod val="75000"/>
                    <a:lumOff val="25000"/>
                  </a:schemeClr>
                </a:solidFill>
                <a:latin typeface="Calibri" pitchFamily="34" charset="0"/>
              </a:rPr>
              <a:t>Ileum</a:t>
            </a:r>
            <a:endParaRPr lang="en-US" dirty="0">
              <a:solidFill>
                <a:schemeClr val="bg1">
                  <a:lumMod val="75000"/>
                  <a:lumOff val="25000"/>
                </a:schemeClr>
              </a:solidFill>
              <a:latin typeface="Calibri" pitchFamily="34" charset="0"/>
            </a:endParaRPr>
          </a:p>
          <a:p>
            <a:pPr lvl="2">
              <a:buFont typeface="Wingdings" pitchFamily="2" charset="2"/>
              <a:buChar char="Ø"/>
            </a:pPr>
            <a:r>
              <a:rPr lang="en-US" dirty="0">
                <a:solidFill>
                  <a:schemeClr val="bg1">
                    <a:lumMod val="75000"/>
                    <a:lumOff val="25000"/>
                  </a:schemeClr>
                </a:solidFill>
                <a:latin typeface="Calibri" pitchFamily="34" charset="0"/>
              </a:rPr>
              <a:t> Large Intestine</a:t>
            </a:r>
          </a:p>
          <a:p>
            <a:pPr lvl="2">
              <a:buFont typeface="Wingdings" pitchFamily="2" charset="2"/>
              <a:buChar char="Ø"/>
            </a:pPr>
            <a:r>
              <a:rPr lang="en-US" dirty="0">
                <a:solidFill>
                  <a:schemeClr val="bg1">
                    <a:lumMod val="75000"/>
                    <a:lumOff val="25000"/>
                  </a:schemeClr>
                </a:solidFill>
                <a:latin typeface="Calibri" pitchFamily="34" charset="0"/>
              </a:rPr>
              <a:t> Right 2/3 of Transverse Colon</a:t>
            </a:r>
          </a:p>
          <a:p>
            <a:pPr>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Inferior Mesenteric Artery</a:t>
            </a:r>
          </a:p>
          <a:p>
            <a:pPr lvl="2">
              <a:buFont typeface="Wingdings" pitchFamily="2" charset="2"/>
              <a:buChar char="Ø"/>
            </a:pPr>
            <a:r>
              <a:rPr lang="en-US" dirty="0" smtClean="0">
                <a:solidFill>
                  <a:schemeClr val="bg1">
                    <a:lumMod val="75000"/>
                    <a:lumOff val="25000"/>
                  </a:schemeClr>
                </a:solidFill>
                <a:latin typeface="Calibri" pitchFamily="34" charset="0"/>
              </a:rPr>
              <a:t> Large </a:t>
            </a:r>
            <a:r>
              <a:rPr lang="en-US" dirty="0">
                <a:solidFill>
                  <a:schemeClr val="bg1">
                    <a:lumMod val="75000"/>
                    <a:lumOff val="25000"/>
                  </a:schemeClr>
                </a:solidFill>
                <a:latin typeface="Calibri" pitchFamily="34" charset="0"/>
              </a:rPr>
              <a:t>Intestine </a:t>
            </a:r>
            <a:endParaRPr lang="en-US" dirty="0" smtClean="0">
              <a:solidFill>
                <a:schemeClr val="bg1">
                  <a:lumMod val="75000"/>
                  <a:lumOff val="25000"/>
                </a:schemeClr>
              </a:solidFill>
              <a:latin typeface="Calibri" pitchFamily="34" charset="0"/>
            </a:endParaRPr>
          </a:p>
          <a:p>
            <a:pPr lvl="3">
              <a:buFont typeface="Wingdings" pitchFamily="2" charset="2"/>
              <a:buChar char="ü"/>
            </a:pPr>
            <a:r>
              <a:rPr lang="en-US" dirty="0" smtClean="0">
                <a:solidFill>
                  <a:schemeClr val="bg1">
                    <a:lumMod val="75000"/>
                    <a:lumOff val="25000"/>
                  </a:schemeClr>
                </a:solidFill>
                <a:latin typeface="Calibri" pitchFamily="34" charset="0"/>
              </a:rPr>
              <a:t> left </a:t>
            </a:r>
            <a:r>
              <a:rPr lang="en-US" dirty="0">
                <a:solidFill>
                  <a:schemeClr val="bg1">
                    <a:lumMod val="75000"/>
                    <a:lumOff val="25000"/>
                  </a:schemeClr>
                </a:solidFill>
                <a:latin typeface="Calibri" pitchFamily="34" charset="0"/>
              </a:rPr>
              <a:t>1/3 of transverse </a:t>
            </a:r>
            <a:r>
              <a:rPr lang="en-US" dirty="0" smtClean="0">
                <a:solidFill>
                  <a:schemeClr val="bg1">
                    <a:lumMod val="75000"/>
                    <a:lumOff val="25000"/>
                  </a:schemeClr>
                </a:solidFill>
                <a:latin typeface="Calibri" pitchFamily="34" charset="0"/>
              </a:rPr>
              <a:t>colon &amp; descending colon</a:t>
            </a:r>
            <a:endParaRPr lang="en-US" dirty="0">
              <a:solidFill>
                <a:schemeClr val="bg1">
                  <a:lumMod val="75000"/>
                  <a:lumOff val="25000"/>
                </a:schemeClr>
              </a:solidFill>
              <a:latin typeface="Calibri" pitchFamily="34" charset="0"/>
            </a:endParaRPr>
          </a:p>
          <a:p>
            <a:pPr lvl="2">
              <a:buFont typeface="Wingdings" pitchFamily="2" charset="2"/>
              <a:buChar char="Ø"/>
            </a:pPr>
            <a:r>
              <a:rPr lang="en-US" dirty="0">
                <a:solidFill>
                  <a:schemeClr val="bg1">
                    <a:lumMod val="75000"/>
                    <a:lumOff val="25000"/>
                  </a:schemeClr>
                </a:solidFill>
                <a:latin typeface="Calibri" pitchFamily="34" charset="0"/>
              </a:rPr>
              <a:t> Rectum &amp; Anal Canal</a:t>
            </a:r>
          </a:p>
        </p:txBody>
      </p:sp>
      <p:pic>
        <p:nvPicPr>
          <p:cNvPr id="23556" name="Picture 9" descr="E:\dad\Student Gray\4. Abdomen\F66122-004-f096.jpg"/>
          <p:cNvPicPr>
            <a:picLocks noChangeAspect="1" noChangeArrowheads="1"/>
          </p:cNvPicPr>
          <p:nvPr/>
        </p:nvPicPr>
        <p:blipFill>
          <a:blip r:embed="rId3" cstate="print"/>
          <a:srcRect l="14546" r="14545" b="3941"/>
          <a:stretch>
            <a:fillRect/>
          </a:stretch>
        </p:blipFill>
        <p:spPr bwMode="auto">
          <a:xfrm>
            <a:off x="5181600" y="838200"/>
            <a:ext cx="3810000" cy="5403272"/>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Single Branches</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6"/>
          <p:cNvSpPr>
            <a:spLocks noChangeArrowheads="1"/>
          </p:cNvSpPr>
          <p:nvPr/>
        </p:nvSpPr>
        <p:spPr bwMode="auto">
          <a:xfrm>
            <a:off x="228600" y="1219200"/>
            <a:ext cx="3581400" cy="2185214"/>
          </a:xfrm>
          <a:prstGeom prst="rect">
            <a:avLst/>
          </a:prstGeom>
          <a:solidFill>
            <a:schemeClr val="tx1"/>
          </a:solidFill>
          <a:ln w="9525">
            <a:solidFill>
              <a:schemeClr val="tx1"/>
            </a:solidFill>
            <a:miter lim="800000"/>
            <a:headEnd/>
            <a:tailEnd/>
          </a:ln>
        </p:spPr>
        <p:txBody>
          <a:bodyPr wrap="square">
            <a:spAutoFit/>
          </a:bodyPr>
          <a:lstStyle/>
          <a:p>
            <a:pPr>
              <a:buFont typeface="Wingdings" pitchFamily="2" charset="2"/>
              <a:buChar char="v"/>
            </a:pPr>
            <a:r>
              <a:rPr lang="en-US" sz="2400" dirty="0">
                <a:solidFill>
                  <a:schemeClr val="bg1">
                    <a:lumMod val="75000"/>
                    <a:lumOff val="25000"/>
                  </a:schemeClr>
                </a:solidFill>
                <a:latin typeface="Calibri" pitchFamily="34" charset="0"/>
              </a:rPr>
              <a:t> </a:t>
            </a:r>
            <a:r>
              <a:rPr lang="en-US" sz="2800" b="1" dirty="0" smtClean="0">
                <a:solidFill>
                  <a:schemeClr val="bg1">
                    <a:lumMod val="75000"/>
                    <a:lumOff val="25000"/>
                  </a:schemeClr>
                </a:solidFill>
                <a:latin typeface="Calibri" pitchFamily="34" charset="0"/>
              </a:rPr>
              <a:t>Testicular or </a:t>
            </a:r>
            <a:r>
              <a:rPr lang="en-US" sz="2800" b="1" dirty="0">
                <a:solidFill>
                  <a:schemeClr val="bg1">
                    <a:lumMod val="75000"/>
                    <a:lumOff val="25000"/>
                  </a:schemeClr>
                </a:solidFill>
                <a:latin typeface="Calibri" pitchFamily="34" charset="0"/>
              </a:rPr>
              <a:t>Ovarian </a:t>
            </a:r>
          </a:p>
          <a:p>
            <a:pPr>
              <a:buFont typeface="Wingdings" pitchFamily="2" charset="2"/>
              <a:buChar char="v"/>
            </a:pPr>
            <a:r>
              <a:rPr lang="en-US" sz="2800" b="1" dirty="0">
                <a:solidFill>
                  <a:schemeClr val="bg1">
                    <a:lumMod val="75000"/>
                    <a:lumOff val="25000"/>
                  </a:schemeClr>
                </a:solidFill>
                <a:latin typeface="Calibri" pitchFamily="34" charset="0"/>
              </a:rPr>
              <a:t> Renal</a:t>
            </a:r>
          </a:p>
          <a:p>
            <a:pPr>
              <a:buFont typeface="Wingdings" pitchFamily="2" charset="2"/>
              <a:buChar char="v"/>
            </a:pPr>
            <a:r>
              <a:rPr lang="en-US" sz="2800" b="1" dirty="0">
                <a:solidFill>
                  <a:schemeClr val="bg1">
                    <a:lumMod val="75000"/>
                    <a:lumOff val="25000"/>
                  </a:schemeClr>
                </a:solidFill>
                <a:latin typeface="Calibri" pitchFamily="34" charset="0"/>
              </a:rPr>
              <a:t> Suprarenal</a:t>
            </a:r>
          </a:p>
          <a:p>
            <a:pPr>
              <a:buFont typeface="Wingdings" pitchFamily="2" charset="2"/>
              <a:buChar char="v"/>
            </a:pPr>
            <a:r>
              <a:rPr lang="en-US" sz="2800" b="1" dirty="0" smtClean="0">
                <a:solidFill>
                  <a:schemeClr val="bg1">
                    <a:lumMod val="75000"/>
                    <a:lumOff val="25000"/>
                  </a:schemeClr>
                </a:solidFill>
                <a:latin typeface="Calibri" pitchFamily="34" charset="0"/>
              </a:rPr>
              <a:t> Common Iliac</a:t>
            </a:r>
            <a:endParaRPr lang="en-US" sz="2800" b="1" dirty="0">
              <a:solidFill>
                <a:schemeClr val="bg1">
                  <a:lumMod val="75000"/>
                  <a:lumOff val="25000"/>
                </a:schemeClr>
              </a:solidFill>
              <a:latin typeface="Calibri" pitchFamily="34" charset="0"/>
            </a:endParaRPr>
          </a:p>
          <a:p>
            <a:pPr lvl="1">
              <a:buFont typeface="Wingdings" pitchFamily="2" charset="2"/>
              <a:buChar char="v"/>
            </a:pPr>
            <a:endParaRPr lang="en-US" sz="2400" dirty="0">
              <a:solidFill>
                <a:schemeClr val="bg1">
                  <a:lumMod val="75000"/>
                  <a:lumOff val="25000"/>
                </a:schemeClr>
              </a:solidFill>
              <a:latin typeface="Calibri" pitchFamily="34" charset="0"/>
            </a:endParaRPr>
          </a:p>
        </p:txBody>
      </p:sp>
      <p:pic>
        <p:nvPicPr>
          <p:cNvPr id="8" name="Picture 5" descr="7514E385"/>
          <p:cNvPicPr>
            <a:picLocks noChangeAspect="1" noChangeArrowheads="1"/>
          </p:cNvPicPr>
          <p:nvPr/>
        </p:nvPicPr>
        <p:blipFill>
          <a:blip r:embed="rId3" cstate="print"/>
          <a:srcRect/>
          <a:stretch>
            <a:fillRect/>
          </a:stretch>
        </p:blipFill>
        <p:spPr>
          <a:xfrm>
            <a:off x="3886200" y="1219200"/>
            <a:ext cx="4876800" cy="4757854"/>
          </a:xfrm>
          <a:prstGeom prst="rect">
            <a:avLst/>
          </a:prstGeom>
          <a:ln>
            <a:noFill/>
          </a:ln>
          <a:effectLst>
            <a:softEdge rad="112500"/>
          </a:effectLst>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Paired Branches</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6200" y="1231880"/>
            <a:ext cx="4876800" cy="3416320"/>
          </a:xfrm>
          <a:prstGeom prst="rect">
            <a:avLst/>
          </a:prstGeom>
          <a:solidFill>
            <a:schemeClr val="tx1"/>
          </a:solidFill>
          <a:ln>
            <a:solidFill>
              <a:schemeClr val="tx1"/>
            </a:solidFill>
          </a:ln>
        </p:spPr>
        <p:txBody>
          <a:bodyPr wrap="square">
            <a:spAutoFit/>
          </a:bodyPr>
          <a:lstStyle/>
          <a:p>
            <a:pPr>
              <a:buFont typeface="Wingdings" pitchFamily="2" charset="2"/>
              <a:buChar char="v"/>
              <a:defRPr/>
            </a:pPr>
            <a:r>
              <a:rPr lang="en-US" sz="2400" dirty="0">
                <a:solidFill>
                  <a:schemeClr val="bg1">
                    <a:lumMod val="75000"/>
                    <a:lumOff val="25000"/>
                  </a:schemeClr>
                </a:solidFill>
                <a:latin typeface="Calibri" pitchFamily="34" charset="0"/>
                <a:cs typeface="Arial" charset="0"/>
              </a:rPr>
              <a:t> The Abdominal Aorta terminates, at the level of the 4</a:t>
            </a:r>
            <a:r>
              <a:rPr lang="en-US" sz="2400" baseline="30000" dirty="0">
                <a:solidFill>
                  <a:schemeClr val="bg1">
                    <a:lumMod val="75000"/>
                    <a:lumOff val="25000"/>
                  </a:schemeClr>
                </a:solidFill>
                <a:latin typeface="Calibri" pitchFamily="34" charset="0"/>
                <a:cs typeface="Arial" charset="0"/>
              </a:rPr>
              <a:t>th</a:t>
            </a:r>
            <a:r>
              <a:rPr lang="en-US" sz="2400" dirty="0">
                <a:solidFill>
                  <a:schemeClr val="bg1">
                    <a:lumMod val="75000"/>
                    <a:lumOff val="25000"/>
                  </a:schemeClr>
                </a:solidFill>
                <a:latin typeface="Calibri" pitchFamily="34" charset="0"/>
                <a:cs typeface="Arial" charset="0"/>
              </a:rPr>
              <a:t> lumbar vertebra, into two common iliac </a:t>
            </a:r>
            <a:r>
              <a:rPr lang="en-US" sz="2400" dirty="0" smtClean="0">
                <a:solidFill>
                  <a:schemeClr val="bg1">
                    <a:lumMod val="75000"/>
                    <a:lumOff val="25000"/>
                  </a:schemeClr>
                </a:solidFill>
                <a:latin typeface="Calibri" pitchFamily="34" charset="0"/>
                <a:cs typeface="Arial" charset="0"/>
              </a:rPr>
              <a:t>arteries:</a:t>
            </a:r>
          </a:p>
          <a:p>
            <a:pPr lvl="1">
              <a:buFont typeface="Wingdings" pitchFamily="2" charset="2"/>
              <a:buChar char="v"/>
              <a:defRPr/>
            </a:pPr>
            <a:r>
              <a:rPr lang="en-US" sz="2200" dirty="0" smtClean="0">
                <a:solidFill>
                  <a:schemeClr val="bg1">
                    <a:lumMod val="75000"/>
                    <a:lumOff val="25000"/>
                  </a:schemeClr>
                </a:solidFill>
                <a:latin typeface="Calibri" pitchFamily="34" charset="0"/>
                <a:cs typeface="Arial" charset="0"/>
              </a:rPr>
              <a:t> </a:t>
            </a:r>
            <a:r>
              <a:rPr lang="en-US" sz="2200" dirty="0">
                <a:solidFill>
                  <a:schemeClr val="bg1">
                    <a:lumMod val="75000"/>
                    <a:lumOff val="25000"/>
                  </a:schemeClr>
                </a:solidFill>
                <a:latin typeface="Calibri" pitchFamily="34" charset="0"/>
                <a:cs typeface="Arial" charset="0"/>
              </a:rPr>
              <a:t>R</a:t>
            </a:r>
            <a:r>
              <a:rPr lang="en-US" sz="2200" dirty="0" smtClean="0">
                <a:solidFill>
                  <a:schemeClr val="bg1">
                    <a:lumMod val="75000"/>
                    <a:lumOff val="25000"/>
                  </a:schemeClr>
                </a:solidFill>
                <a:latin typeface="Calibri" pitchFamily="34" charset="0"/>
                <a:cs typeface="Arial" charset="0"/>
              </a:rPr>
              <a:t>ight </a:t>
            </a:r>
            <a:r>
              <a:rPr lang="en-US" sz="2200" dirty="0">
                <a:solidFill>
                  <a:schemeClr val="bg1">
                    <a:lumMod val="75000"/>
                    <a:lumOff val="25000"/>
                  </a:schemeClr>
                </a:solidFill>
                <a:latin typeface="Calibri" pitchFamily="34" charset="0"/>
                <a:cs typeface="Arial" charset="0"/>
              </a:rPr>
              <a:t>&amp; </a:t>
            </a:r>
            <a:r>
              <a:rPr lang="en-US" sz="2200" dirty="0" smtClean="0">
                <a:solidFill>
                  <a:schemeClr val="bg1">
                    <a:lumMod val="75000"/>
                    <a:lumOff val="25000"/>
                  </a:schemeClr>
                </a:solidFill>
                <a:latin typeface="Calibri" pitchFamily="34" charset="0"/>
                <a:cs typeface="Arial" charset="0"/>
              </a:rPr>
              <a:t>Left</a:t>
            </a:r>
            <a:endParaRPr lang="en-US" sz="2200" dirty="0">
              <a:solidFill>
                <a:schemeClr val="bg1">
                  <a:lumMod val="75000"/>
                  <a:lumOff val="25000"/>
                </a:schemeClr>
              </a:solidFill>
              <a:latin typeface="Calibri" pitchFamily="34" charset="0"/>
              <a:cs typeface="Arial" charset="0"/>
            </a:endParaRPr>
          </a:p>
          <a:p>
            <a:pPr>
              <a:buFont typeface="Wingdings" pitchFamily="2" charset="2"/>
              <a:buChar char="v"/>
              <a:defRPr/>
            </a:pPr>
            <a:r>
              <a:rPr lang="en-US" sz="2400" dirty="0">
                <a:solidFill>
                  <a:schemeClr val="bg1">
                    <a:lumMod val="75000"/>
                    <a:lumOff val="25000"/>
                  </a:schemeClr>
                </a:solidFill>
                <a:latin typeface="Calibri" pitchFamily="34" charset="0"/>
                <a:cs typeface="Arial" charset="0"/>
              </a:rPr>
              <a:t> Each divides into external &amp; internal iliac arteries</a:t>
            </a:r>
          </a:p>
          <a:p>
            <a:pPr lvl="1">
              <a:buFont typeface="Wingdings" pitchFamily="2" charset="2"/>
              <a:buChar char="Ø"/>
              <a:defRPr/>
            </a:pPr>
            <a:r>
              <a:rPr lang="en-US" sz="2400" dirty="0">
                <a:solidFill>
                  <a:schemeClr val="bg1">
                    <a:lumMod val="75000"/>
                    <a:lumOff val="25000"/>
                  </a:schemeClr>
                </a:solidFill>
                <a:latin typeface="Calibri" pitchFamily="34" charset="0"/>
                <a:cs typeface="Arial" charset="0"/>
              </a:rPr>
              <a:t> </a:t>
            </a:r>
            <a:r>
              <a:rPr lang="en-US" sz="2200" dirty="0">
                <a:solidFill>
                  <a:schemeClr val="bg1">
                    <a:lumMod val="75000"/>
                    <a:lumOff val="25000"/>
                  </a:schemeClr>
                </a:solidFill>
                <a:latin typeface="Calibri" pitchFamily="34" charset="0"/>
                <a:cs typeface="Arial" charset="0"/>
              </a:rPr>
              <a:t>External supplies Lower Limb</a:t>
            </a:r>
          </a:p>
          <a:p>
            <a:pPr lvl="1">
              <a:buFont typeface="Wingdings" pitchFamily="2" charset="2"/>
              <a:buChar char="Ø"/>
              <a:defRPr/>
            </a:pPr>
            <a:r>
              <a:rPr lang="en-US" sz="2200" dirty="0">
                <a:solidFill>
                  <a:schemeClr val="bg1">
                    <a:lumMod val="75000"/>
                    <a:lumOff val="25000"/>
                  </a:schemeClr>
                </a:solidFill>
                <a:latin typeface="Calibri" pitchFamily="34" charset="0"/>
                <a:cs typeface="Arial" charset="0"/>
              </a:rPr>
              <a:t> Internal supplies Pelvis</a:t>
            </a:r>
          </a:p>
        </p:txBody>
      </p:sp>
      <p:pic>
        <p:nvPicPr>
          <p:cNvPr id="25604" name="Picture 7" descr="E:\dad\Student Gray\4. Abdomen\F66122-004-f095.jpg"/>
          <p:cNvPicPr>
            <a:picLocks noChangeAspect="1" noChangeArrowheads="1"/>
          </p:cNvPicPr>
          <p:nvPr/>
        </p:nvPicPr>
        <p:blipFill>
          <a:blip r:embed="rId3" cstate="print"/>
          <a:srcRect b="4276"/>
          <a:stretch>
            <a:fillRect/>
          </a:stretch>
        </p:blipFill>
        <p:spPr bwMode="auto">
          <a:xfrm>
            <a:off x="4876800" y="1219200"/>
            <a:ext cx="4135120" cy="4191000"/>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Common Iliac Artery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Objectives</a:t>
            </a:r>
          </a:p>
        </p:txBody>
      </p:sp>
      <p:sp>
        <p:nvSpPr>
          <p:cNvPr id="8195" name="Content Placeholder 2"/>
          <p:cNvSpPr>
            <a:spLocks noGrp="1"/>
          </p:cNvSpPr>
          <p:nvPr>
            <p:ph idx="1"/>
          </p:nvPr>
        </p:nvSpPr>
        <p:spPr>
          <a:xfrm>
            <a:off x="152400" y="1295400"/>
            <a:ext cx="8839200" cy="3657600"/>
          </a:xfrm>
          <a:ln w="28575">
            <a:solidFill>
              <a:schemeClr val="tx1"/>
            </a:solidFill>
          </a:ln>
        </p:spPr>
        <p:txBody>
          <a:bodyPr/>
          <a:lstStyle/>
          <a:p>
            <a:pPr algn="just" eaLnBrk="1" hangingPunct="1">
              <a:buFont typeface="Arial" pitchFamily="34" charset="0"/>
              <a:buNone/>
            </a:pPr>
            <a:r>
              <a:rPr lang="en-US" sz="2200" b="1" dirty="0" smtClean="0">
                <a:solidFill>
                  <a:schemeClr val="bg1">
                    <a:lumMod val="75000"/>
                    <a:lumOff val="25000"/>
                  </a:schemeClr>
                </a:solidFill>
                <a:latin typeface="Calibri" pitchFamily="34" charset="0"/>
                <a:cs typeface="Tahoma" pitchFamily="34" charset="0"/>
              </a:rPr>
              <a:t>	At the end of the lecture, the student should be able to:</a:t>
            </a:r>
          </a:p>
          <a:p>
            <a:pPr algn="just" eaLnBrk="1" hangingPunct="1">
              <a:buClr>
                <a:schemeClr val="bg1">
                  <a:lumMod val="85000"/>
                  <a:lumOff val="15000"/>
                </a:schemeClr>
              </a:buClr>
              <a:buFont typeface="Wingdings" pitchFamily="2" charset="2"/>
              <a:buChar char="v"/>
            </a:pPr>
            <a:r>
              <a:rPr lang="en-US" sz="2000" dirty="0" smtClean="0">
                <a:solidFill>
                  <a:schemeClr val="bg1">
                    <a:lumMod val="75000"/>
                    <a:lumOff val="25000"/>
                  </a:schemeClr>
                </a:solidFill>
                <a:latin typeface="Calibri" pitchFamily="34" charset="0"/>
                <a:cs typeface="Tahoma" pitchFamily="34" charset="0"/>
              </a:rPr>
              <a:t>Define the artery and understand the general principle of the arterial system.</a:t>
            </a:r>
          </a:p>
          <a:p>
            <a:pPr algn="just" eaLnBrk="1" hangingPunct="1">
              <a:buClr>
                <a:schemeClr val="bg1">
                  <a:lumMod val="85000"/>
                  <a:lumOff val="15000"/>
                </a:schemeClr>
              </a:buClr>
              <a:buFont typeface="Wingdings" pitchFamily="2" charset="2"/>
              <a:buChar char="v"/>
            </a:pPr>
            <a:r>
              <a:rPr lang="en-US" sz="2000" dirty="0" smtClean="0">
                <a:solidFill>
                  <a:schemeClr val="bg1">
                    <a:lumMod val="75000"/>
                    <a:lumOff val="25000"/>
                  </a:schemeClr>
                </a:solidFill>
                <a:latin typeface="Calibri" pitchFamily="34" charset="0"/>
                <a:cs typeface="Tahoma" pitchFamily="34" charset="0"/>
              </a:rPr>
              <a:t>Describe the aorta and its divisions, and list the branches from each part.</a:t>
            </a:r>
          </a:p>
          <a:p>
            <a:pPr algn="just" eaLnBrk="1" hangingPunct="1">
              <a:buClr>
                <a:schemeClr val="bg1">
                  <a:lumMod val="85000"/>
                  <a:lumOff val="15000"/>
                </a:schemeClr>
              </a:buClr>
              <a:buFont typeface="Wingdings" pitchFamily="2" charset="2"/>
              <a:buChar char="v"/>
            </a:pPr>
            <a:r>
              <a:rPr lang="en-US" sz="2000" dirty="0" smtClean="0">
                <a:solidFill>
                  <a:schemeClr val="bg1">
                    <a:lumMod val="75000"/>
                    <a:lumOff val="25000"/>
                  </a:schemeClr>
                </a:solidFill>
                <a:latin typeface="Calibri" pitchFamily="34" charset="0"/>
                <a:cs typeface="Tahoma" pitchFamily="34" charset="0"/>
              </a:rPr>
              <a:t>List major arteries and their distribution in the head &amp; neck, thorax, abdomen and upper &amp; lower limbs.</a:t>
            </a:r>
          </a:p>
          <a:p>
            <a:pPr algn="just" eaLnBrk="1" hangingPunct="1">
              <a:buClr>
                <a:schemeClr val="bg1">
                  <a:lumMod val="85000"/>
                  <a:lumOff val="15000"/>
                </a:schemeClr>
              </a:buClr>
              <a:buFont typeface="Wingdings" pitchFamily="2" charset="2"/>
              <a:buChar char="v"/>
            </a:pPr>
            <a:r>
              <a:rPr lang="en-US" sz="2000" dirty="0" smtClean="0">
                <a:solidFill>
                  <a:schemeClr val="bg1">
                    <a:lumMod val="75000"/>
                    <a:lumOff val="25000"/>
                  </a:schemeClr>
                </a:solidFill>
                <a:latin typeface="Calibri" pitchFamily="34" charset="0"/>
                <a:cs typeface="Tahoma" pitchFamily="34" charset="0"/>
              </a:rPr>
              <a:t>List main sites of arterial pulsation.</a:t>
            </a:r>
          </a:p>
          <a:p>
            <a:pPr algn="just" eaLnBrk="1" hangingPunct="1">
              <a:buClr>
                <a:schemeClr val="bg1">
                  <a:lumMod val="85000"/>
                  <a:lumOff val="15000"/>
                </a:schemeClr>
              </a:buClr>
              <a:buFont typeface="Wingdings" pitchFamily="2" charset="2"/>
              <a:buChar char="v"/>
            </a:pPr>
            <a:r>
              <a:rPr lang="en-US" sz="2000" dirty="0" smtClean="0">
                <a:solidFill>
                  <a:schemeClr val="bg1">
                    <a:lumMod val="75000"/>
                    <a:lumOff val="25000"/>
                  </a:schemeClr>
                </a:solidFill>
                <a:latin typeface="Calibri" pitchFamily="34" charset="0"/>
                <a:cs typeface="Tahoma" pitchFamily="34" charset="0"/>
              </a:rPr>
              <a:t>Define arterial anastomosis, describe its significance and list the main sites of anastomosis.</a:t>
            </a:r>
          </a:p>
          <a:p>
            <a:pPr algn="just" eaLnBrk="1" hangingPunct="1">
              <a:buClr>
                <a:schemeClr val="bg1">
                  <a:lumMod val="85000"/>
                  <a:lumOff val="15000"/>
                </a:schemeClr>
              </a:buClr>
              <a:buFont typeface="Wingdings" pitchFamily="2" charset="2"/>
              <a:buChar char="v"/>
            </a:pPr>
            <a:r>
              <a:rPr lang="en-US" sz="2000" dirty="0" smtClean="0">
                <a:solidFill>
                  <a:schemeClr val="bg1">
                    <a:lumMod val="75000"/>
                    <a:lumOff val="25000"/>
                  </a:schemeClr>
                </a:solidFill>
                <a:latin typeface="Calibri" pitchFamily="34" charset="0"/>
                <a:cs typeface="Tahoma" pitchFamily="34" charset="0"/>
              </a:rPr>
              <a:t>Define end arteries and give examples.  </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228600" y="1261170"/>
            <a:ext cx="3810000" cy="3539430"/>
          </a:xfrm>
          <a:prstGeom prst="rect">
            <a:avLst/>
          </a:prstGeom>
          <a:solidFill>
            <a:schemeClr val="tx1"/>
          </a:solidFill>
          <a:ln w="9525">
            <a:solidFill>
              <a:schemeClr val="tx1"/>
            </a:solidFill>
            <a:miter lim="800000"/>
            <a:headEnd/>
            <a:tailEnd/>
          </a:ln>
        </p:spPr>
        <p:txBody>
          <a:bodyPr wrap="square">
            <a:spAutoFit/>
          </a:bodyPr>
          <a:lstStyle/>
          <a:p>
            <a:pPr>
              <a:buFont typeface="Wingdings" pitchFamily="2" charset="2"/>
              <a:buChar char="v"/>
            </a:pPr>
            <a:r>
              <a:rPr lang="en-US" sz="2800" b="1" dirty="0">
                <a:solidFill>
                  <a:schemeClr val="bg1">
                    <a:lumMod val="75000"/>
                    <a:lumOff val="25000"/>
                  </a:schemeClr>
                </a:solidFill>
                <a:latin typeface="Calibri" pitchFamily="34" charset="0"/>
              </a:rPr>
              <a:t> Supplies</a:t>
            </a:r>
            <a:r>
              <a:rPr lang="en-US" sz="2800" b="1" dirty="0" smtClean="0">
                <a:solidFill>
                  <a:schemeClr val="bg1">
                    <a:lumMod val="75000"/>
                    <a:lumOff val="25000"/>
                  </a:schemeClr>
                </a:solidFill>
                <a:latin typeface="Calibri" pitchFamily="34" charset="0"/>
              </a:rPr>
              <a:t>:</a:t>
            </a:r>
          </a:p>
          <a:p>
            <a:endParaRPr lang="en-US" sz="2800" b="1" dirty="0">
              <a:solidFill>
                <a:schemeClr val="bg1">
                  <a:lumMod val="75000"/>
                  <a:lumOff val="25000"/>
                </a:schemeClr>
              </a:solidFill>
              <a:latin typeface="Calibri" pitchFamily="34" charset="0"/>
            </a:endParaRPr>
          </a:p>
          <a:p>
            <a:pPr lvl="1">
              <a:buFont typeface="Wingdings" pitchFamily="2" charset="2"/>
              <a:buChar char="Ø"/>
            </a:pPr>
            <a:r>
              <a:rPr lang="en-US" sz="2400" dirty="0">
                <a:solidFill>
                  <a:schemeClr val="bg1">
                    <a:lumMod val="75000"/>
                    <a:lumOff val="25000"/>
                  </a:schemeClr>
                </a:solidFill>
                <a:latin typeface="Calibri" pitchFamily="34" charset="0"/>
              </a:rPr>
              <a:t> Uterus</a:t>
            </a:r>
          </a:p>
          <a:p>
            <a:pPr lvl="1">
              <a:buFont typeface="Wingdings" pitchFamily="2" charset="2"/>
              <a:buChar char="Ø"/>
            </a:pPr>
            <a:r>
              <a:rPr lang="en-US" sz="2400" dirty="0">
                <a:solidFill>
                  <a:schemeClr val="bg1">
                    <a:lumMod val="75000"/>
                    <a:lumOff val="25000"/>
                  </a:schemeClr>
                </a:solidFill>
                <a:latin typeface="Calibri" pitchFamily="34" charset="0"/>
              </a:rPr>
              <a:t> Vagina</a:t>
            </a:r>
          </a:p>
          <a:p>
            <a:pPr lvl="1">
              <a:buFont typeface="Wingdings" pitchFamily="2" charset="2"/>
              <a:buChar char="Ø"/>
            </a:pPr>
            <a:r>
              <a:rPr lang="en-US" sz="2400" dirty="0">
                <a:solidFill>
                  <a:schemeClr val="bg1">
                    <a:lumMod val="75000"/>
                    <a:lumOff val="25000"/>
                  </a:schemeClr>
                </a:solidFill>
                <a:latin typeface="Calibri" pitchFamily="34" charset="0"/>
              </a:rPr>
              <a:t> Pelvic </a:t>
            </a:r>
            <a:r>
              <a:rPr lang="en-US" sz="2400" dirty="0" smtClean="0">
                <a:solidFill>
                  <a:schemeClr val="bg1">
                    <a:lumMod val="75000"/>
                    <a:lumOff val="25000"/>
                  </a:schemeClr>
                </a:solidFill>
                <a:latin typeface="Calibri" pitchFamily="34" charset="0"/>
              </a:rPr>
              <a:t>Walls</a:t>
            </a:r>
            <a:endParaRPr lang="en-US" sz="2400" dirty="0">
              <a:solidFill>
                <a:schemeClr val="bg1">
                  <a:lumMod val="75000"/>
                  <a:lumOff val="25000"/>
                </a:schemeClr>
              </a:solidFill>
              <a:latin typeface="Calibri" pitchFamily="34" charset="0"/>
            </a:endParaRPr>
          </a:p>
          <a:p>
            <a:pPr lvl="1">
              <a:buFont typeface="Wingdings" pitchFamily="2" charset="2"/>
              <a:buChar char="Ø"/>
            </a:pPr>
            <a:r>
              <a:rPr lang="en-US" sz="2400" dirty="0">
                <a:solidFill>
                  <a:schemeClr val="bg1">
                    <a:lumMod val="75000"/>
                    <a:lumOff val="25000"/>
                  </a:schemeClr>
                </a:solidFill>
                <a:latin typeface="Calibri" pitchFamily="34" charset="0"/>
              </a:rPr>
              <a:t> Perineum</a:t>
            </a:r>
          </a:p>
          <a:p>
            <a:pPr lvl="1">
              <a:buFont typeface="Wingdings" pitchFamily="2" charset="2"/>
              <a:buChar char="Ø"/>
            </a:pPr>
            <a:r>
              <a:rPr lang="en-US" sz="2400" dirty="0">
                <a:solidFill>
                  <a:schemeClr val="bg1">
                    <a:lumMod val="75000"/>
                    <a:lumOff val="25000"/>
                  </a:schemeClr>
                </a:solidFill>
                <a:latin typeface="Calibri" pitchFamily="34" charset="0"/>
              </a:rPr>
              <a:t> Rectum &amp; </a:t>
            </a:r>
            <a:r>
              <a:rPr lang="en-US" sz="2400" dirty="0" smtClean="0">
                <a:solidFill>
                  <a:schemeClr val="bg1">
                    <a:lumMod val="75000"/>
                    <a:lumOff val="25000"/>
                  </a:schemeClr>
                </a:solidFill>
                <a:latin typeface="Calibri" pitchFamily="34" charset="0"/>
              </a:rPr>
              <a:t>Anal </a:t>
            </a:r>
            <a:r>
              <a:rPr lang="en-US" sz="2400" dirty="0">
                <a:solidFill>
                  <a:schemeClr val="bg1">
                    <a:lumMod val="75000"/>
                    <a:lumOff val="25000"/>
                  </a:schemeClr>
                </a:solidFill>
                <a:latin typeface="Calibri" pitchFamily="34" charset="0"/>
              </a:rPr>
              <a:t>C</a:t>
            </a:r>
            <a:r>
              <a:rPr lang="en-US" sz="2400" dirty="0" smtClean="0">
                <a:solidFill>
                  <a:schemeClr val="bg1">
                    <a:lumMod val="75000"/>
                    <a:lumOff val="25000"/>
                  </a:schemeClr>
                </a:solidFill>
                <a:latin typeface="Calibri" pitchFamily="34" charset="0"/>
              </a:rPr>
              <a:t>anal</a:t>
            </a:r>
            <a:endParaRPr lang="en-US" sz="2400" dirty="0">
              <a:solidFill>
                <a:schemeClr val="bg1">
                  <a:lumMod val="75000"/>
                  <a:lumOff val="25000"/>
                </a:schemeClr>
              </a:solidFill>
              <a:latin typeface="Calibri" pitchFamily="34" charset="0"/>
            </a:endParaRPr>
          </a:p>
          <a:p>
            <a:pPr lvl="1">
              <a:buFont typeface="Wingdings" pitchFamily="2" charset="2"/>
              <a:buChar char="Ø"/>
            </a:pPr>
            <a:r>
              <a:rPr lang="en-US" sz="2400" dirty="0">
                <a:solidFill>
                  <a:schemeClr val="bg1">
                    <a:lumMod val="75000"/>
                    <a:lumOff val="25000"/>
                  </a:schemeClr>
                </a:solidFill>
                <a:latin typeface="Calibri" pitchFamily="34" charset="0"/>
              </a:rPr>
              <a:t> Urinary </a:t>
            </a:r>
            <a:r>
              <a:rPr lang="en-US" sz="2400" dirty="0" smtClean="0">
                <a:solidFill>
                  <a:schemeClr val="bg1">
                    <a:lumMod val="75000"/>
                    <a:lumOff val="25000"/>
                  </a:schemeClr>
                </a:solidFill>
                <a:latin typeface="Calibri" pitchFamily="34" charset="0"/>
              </a:rPr>
              <a:t>Bladder </a:t>
            </a:r>
            <a:endParaRPr lang="en-US" sz="2400" dirty="0">
              <a:solidFill>
                <a:schemeClr val="bg1">
                  <a:lumMod val="75000"/>
                  <a:lumOff val="25000"/>
                </a:schemeClr>
              </a:solidFill>
              <a:latin typeface="Calibri" pitchFamily="34" charset="0"/>
            </a:endParaRPr>
          </a:p>
          <a:p>
            <a:pPr lvl="1">
              <a:buFont typeface="Wingdings" pitchFamily="2" charset="2"/>
              <a:buChar char="v"/>
            </a:pPr>
            <a:endParaRPr lang="en-US" sz="2400" dirty="0">
              <a:solidFill>
                <a:schemeClr val="bg1">
                  <a:lumMod val="75000"/>
                  <a:lumOff val="25000"/>
                </a:schemeClr>
              </a:solidFill>
              <a:latin typeface="Calibri" pitchFamily="34" charset="0"/>
            </a:endParaRPr>
          </a:p>
        </p:txBody>
      </p:sp>
      <p:pic>
        <p:nvPicPr>
          <p:cNvPr id="26628" name="Picture 6" descr="E:\dad\Student Gray\5. Pelvis and perineum\F66122-005-f064.jpg"/>
          <p:cNvPicPr>
            <a:picLocks noChangeAspect="1" noChangeArrowheads="1"/>
          </p:cNvPicPr>
          <p:nvPr/>
        </p:nvPicPr>
        <p:blipFill>
          <a:blip r:embed="rId3" cstate="print"/>
          <a:srcRect t="4483" b="3104"/>
          <a:stretch>
            <a:fillRect/>
          </a:stretch>
        </p:blipFill>
        <p:spPr bwMode="auto">
          <a:xfrm>
            <a:off x="4343400" y="1219200"/>
            <a:ext cx="4343400" cy="3903562"/>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Internal Iliac Artery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28600" y="1227137"/>
            <a:ext cx="8763000" cy="830263"/>
          </a:xfrm>
          <a:prstGeom prst="rect">
            <a:avLst/>
          </a:prstGeom>
          <a:solidFill>
            <a:schemeClr val="tx1"/>
          </a:solidFill>
          <a:ln>
            <a:solidFill>
              <a:schemeClr val="tx1"/>
            </a:solidFill>
          </a:ln>
        </p:spPr>
        <p:txBody>
          <a:bodyPr>
            <a:spAutoFit/>
          </a:bodyPr>
          <a:lstStyle/>
          <a:p>
            <a:pPr>
              <a:buFont typeface="Wingdings" pitchFamily="2" charset="2"/>
              <a:buChar char="v"/>
              <a:defRPr/>
            </a:pPr>
            <a:r>
              <a:rPr lang="en-US" sz="2400" dirty="0" smtClean="0">
                <a:solidFill>
                  <a:schemeClr val="bg1">
                    <a:lumMod val="75000"/>
                    <a:lumOff val="25000"/>
                  </a:schemeClr>
                </a:solidFill>
                <a:latin typeface="Calibri" pitchFamily="34" charset="0"/>
                <a:cs typeface="Arial" charset="0"/>
              </a:rPr>
              <a:t> The </a:t>
            </a:r>
            <a:r>
              <a:rPr lang="en-US" sz="2400" dirty="0">
                <a:solidFill>
                  <a:schemeClr val="bg1">
                    <a:lumMod val="75000"/>
                    <a:lumOff val="25000"/>
                  </a:schemeClr>
                </a:solidFill>
                <a:latin typeface="Calibri" pitchFamily="34" charset="0"/>
                <a:cs typeface="Arial" charset="0"/>
              </a:rPr>
              <a:t>Source of arterial supply to the lower limb </a:t>
            </a:r>
          </a:p>
          <a:p>
            <a:pPr>
              <a:buFont typeface="Wingdings" pitchFamily="2" charset="2"/>
              <a:buChar char="v"/>
              <a:defRPr/>
            </a:pPr>
            <a:r>
              <a:rPr lang="en-US" sz="2400" dirty="0">
                <a:solidFill>
                  <a:schemeClr val="bg1">
                    <a:lumMod val="75000"/>
                    <a:lumOff val="25000"/>
                  </a:schemeClr>
                </a:solidFill>
                <a:latin typeface="Calibri" pitchFamily="34" charset="0"/>
                <a:cs typeface="Arial" charset="0"/>
              </a:rPr>
              <a:t> Deep to the Inguinal Ligament it become the femoral artery</a:t>
            </a:r>
          </a:p>
        </p:txBody>
      </p:sp>
      <p:pic>
        <p:nvPicPr>
          <p:cNvPr id="27652" name="Picture 7" descr="E:\dad\Student Gray\6. Lower limb\F66122-006-f036.jpg"/>
          <p:cNvPicPr>
            <a:picLocks noChangeAspect="1" noChangeArrowheads="1"/>
          </p:cNvPicPr>
          <p:nvPr/>
        </p:nvPicPr>
        <p:blipFill>
          <a:blip r:embed="rId3" cstate="print"/>
          <a:srcRect t="4459" b="7875"/>
          <a:stretch>
            <a:fillRect/>
          </a:stretch>
        </p:blipFill>
        <p:spPr bwMode="auto">
          <a:xfrm>
            <a:off x="1143000" y="2303575"/>
            <a:ext cx="6280150" cy="4021025"/>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External Iliac Artery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76200" y="1273076"/>
            <a:ext cx="4572000" cy="2308324"/>
          </a:xfrm>
          <a:prstGeom prst="rect">
            <a:avLst/>
          </a:prstGeom>
          <a:solidFill>
            <a:schemeClr val="tx1"/>
          </a:solidFill>
          <a:ln w="9525">
            <a:solidFill>
              <a:schemeClr val="tx1"/>
            </a:solidFill>
            <a:miter lim="800000"/>
            <a:headEnd/>
            <a:tailEnd/>
          </a:ln>
        </p:spPr>
        <p:txBody>
          <a:bodyPr wrap="square">
            <a:spAutoFit/>
          </a:bodyPr>
          <a:lstStyle/>
          <a:p>
            <a:pPr>
              <a:buFont typeface="Wingdings" pitchFamily="2" charset="2"/>
              <a:buChar char="v"/>
            </a:pPr>
            <a:r>
              <a:rPr lang="en-US" sz="2400" dirty="0">
                <a:solidFill>
                  <a:schemeClr val="bg1">
                    <a:lumMod val="75000"/>
                    <a:lumOff val="25000"/>
                  </a:schemeClr>
                </a:solidFill>
                <a:latin typeface="Calibri" pitchFamily="34" charset="0"/>
              </a:rPr>
              <a:t> Femoral artery</a:t>
            </a:r>
          </a:p>
          <a:p>
            <a:pPr>
              <a:buFont typeface="Wingdings" pitchFamily="2" charset="2"/>
              <a:buChar char="v"/>
            </a:pPr>
            <a:r>
              <a:rPr lang="en-US" sz="2400" dirty="0">
                <a:solidFill>
                  <a:schemeClr val="bg1">
                    <a:lumMod val="75000"/>
                    <a:lumOff val="25000"/>
                  </a:schemeClr>
                </a:solidFill>
                <a:latin typeface="Calibri" pitchFamily="34" charset="0"/>
              </a:rPr>
              <a:t> Popliteal artery</a:t>
            </a:r>
          </a:p>
          <a:p>
            <a:pPr>
              <a:buFont typeface="Wingdings" pitchFamily="2" charset="2"/>
              <a:buChar char="v"/>
            </a:pPr>
            <a:r>
              <a:rPr lang="en-US" sz="2400" dirty="0">
                <a:solidFill>
                  <a:schemeClr val="bg1">
                    <a:lumMod val="75000"/>
                    <a:lumOff val="25000"/>
                  </a:schemeClr>
                </a:solidFill>
                <a:latin typeface="Calibri" pitchFamily="34" charset="0"/>
              </a:rPr>
              <a:t> Anterior tibial artery</a:t>
            </a:r>
          </a:p>
          <a:p>
            <a:pPr>
              <a:buFont typeface="Wingdings" pitchFamily="2" charset="2"/>
              <a:buChar char="v"/>
            </a:pPr>
            <a:r>
              <a:rPr lang="en-US" sz="2400" dirty="0">
                <a:solidFill>
                  <a:schemeClr val="bg1">
                    <a:lumMod val="75000"/>
                    <a:lumOff val="25000"/>
                  </a:schemeClr>
                </a:solidFill>
                <a:latin typeface="Calibri" pitchFamily="34" charset="0"/>
              </a:rPr>
              <a:t> Posterior tibial artery</a:t>
            </a:r>
          </a:p>
          <a:p>
            <a:pPr>
              <a:buFont typeface="Wingdings" pitchFamily="2" charset="2"/>
              <a:buChar char="v"/>
            </a:pPr>
            <a:r>
              <a:rPr lang="en-US" sz="2400" dirty="0" smtClean="0">
                <a:solidFill>
                  <a:schemeClr val="bg1">
                    <a:lumMod val="75000"/>
                    <a:lumOff val="25000"/>
                  </a:schemeClr>
                </a:solidFill>
                <a:latin typeface="Calibri" pitchFamily="34" charset="0"/>
              </a:rPr>
              <a:t> Dorsalis </a:t>
            </a:r>
            <a:r>
              <a:rPr lang="en-US" sz="2400" dirty="0">
                <a:solidFill>
                  <a:schemeClr val="bg1">
                    <a:lumMod val="75000"/>
                    <a:lumOff val="25000"/>
                  </a:schemeClr>
                </a:solidFill>
                <a:latin typeface="Calibri" pitchFamily="34" charset="0"/>
              </a:rPr>
              <a:t>pedis artery</a:t>
            </a:r>
          </a:p>
          <a:p>
            <a:pPr>
              <a:buFont typeface="Wingdings" pitchFamily="2" charset="2"/>
              <a:buChar char="v"/>
            </a:pPr>
            <a:r>
              <a:rPr lang="en-US" sz="2400" dirty="0" smtClean="0">
                <a:solidFill>
                  <a:schemeClr val="bg1">
                    <a:lumMod val="75000"/>
                    <a:lumOff val="25000"/>
                  </a:schemeClr>
                </a:solidFill>
                <a:latin typeface="Calibri" pitchFamily="34" charset="0"/>
              </a:rPr>
              <a:t> Medial </a:t>
            </a:r>
            <a:r>
              <a:rPr lang="en-US" sz="2400" dirty="0">
                <a:solidFill>
                  <a:schemeClr val="bg1">
                    <a:lumMod val="75000"/>
                    <a:lumOff val="25000"/>
                  </a:schemeClr>
                </a:solidFill>
                <a:latin typeface="Calibri" pitchFamily="34" charset="0"/>
              </a:rPr>
              <a:t>&amp; </a:t>
            </a:r>
            <a:r>
              <a:rPr lang="en-US" sz="2400" dirty="0" smtClean="0">
                <a:solidFill>
                  <a:schemeClr val="bg1">
                    <a:lumMod val="75000"/>
                    <a:lumOff val="25000"/>
                  </a:schemeClr>
                </a:solidFill>
                <a:latin typeface="Calibri" pitchFamily="34" charset="0"/>
              </a:rPr>
              <a:t>Lateral </a:t>
            </a:r>
            <a:r>
              <a:rPr lang="en-US" sz="2400" dirty="0">
                <a:solidFill>
                  <a:schemeClr val="bg1">
                    <a:lumMod val="75000"/>
                    <a:lumOff val="25000"/>
                  </a:schemeClr>
                </a:solidFill>
                <a:latin typeface="Calibri" pitchFamily="34" charset="0"/>
              </a:rPr>
              <a:t>planter arteries</a:t>
            </a:r>
          </a:p>
        </p:txBody>
      </p:sp>
      <p:sp>
        <p:nvSpPr>
          <p:cNvPr id="9" name="TextBox 8"/>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Arteries of Lower Limb</a:t>
            </a:r>
            <a:endParaRPr lang="ar-SA" sz="4000" b="1" dirty="0">
              <a:solidFill>
                <a:srgbClr val="0000FF"/>
              </a:solidFill>
              <a:latin typeface="Calibri" pitchFamily="34" charset="0"/>
            </a:endParaRPr>
          </a:p>
        </p:txBody>
      </p:sp>
      <p:grpSp>
        <p:nvGrpSpPr>
          <p:cNvPr id="11" name="Group 10"/>
          <p:cNvGrpSpPr/>
          <p:nvPr/>
        </p:nvGrpSpPr>
        <p:grpSpPr>
          <a:xfrm>
            <a:off x="4607116" y="457200"/>
            <a:ext cx="4460684" cy="5590403"/>
            <a:chOff x="4607116" y="457200"/>
            <a:chExt cx="4460684" cy="5590403"/>
          </a:xfrm>
        </p:grpSpPr>
        <p:pic>
          <p:nvPicPr>
            <p:cNvPr id="25604" name="Picture 4" descr="http://g-ecx.images-amazon.com/images/G/01/books/promos/Lower_Leg_Arteries_lg.jpg"/>
            <p:cNvPicPr>
              <a:picLocks noChangeAspect="1" noChangeArrowheads="1"/>
            </p:cNvPicPr>
            <p:nvPr/>
          </p:nvPicPr>
          <p:blipFill>
            <a:blip r:embed="rId3" cstate="print"/>
            <a:srcRect/>
            <a:stretch>
              <a:fillRect/>
            </a:stretch>
          </p:blipFill>
          <p:spPr bwMode="auto">
            <a:xfrm>
              <a:off x="4607116" y="609600"/>
              <a:ext cx="4460684" cy="5438003"/>
            </a:xfrm>
            <a:prstGeom prst="rect">
              <a:avLst/>
            </a:prstGeom>
            <a:noFill/>
          </p:spPr>
        </p:pic>
        <p:sp>
          <p:nvSpPr>
            <p:cNvPr id="10" name="TextBox 9"/>
            <p:cNvSpPr txBox="1"/>
            <p:nvPr/>
          </p:nvSpPr>
          <p:spPr>
            <a:xfrm>
              <a:off x="5638800" y="457200"/>
              <a:ext cx="3352800" cy="646331"/>
            </a:xfrm>
            <a:prstGeom prst="rect">
              <a:avLst/>
            </a:prstGeom>
            <a:solidFill>
              <a:schemeClr val="tx1"/>
            </a:solidFill>
            <a:ln>
              <a:solidFill>
                <a:schemeClr val="tx1"/>
              </a:solidFill>
            </a:ln>
          </p:spPr>
          <p:txBody>
            <a:bodyPr wrap="square" rtlCol="1">
              <a:spAutoFit/>
            </a:bodyPr>
            <a:lstStyle/>
            <a:p>
              <a:endParaRPr lang="en-US" dirty="0" smtClean="0"/>
            </a:p>
            <a:p>
              <a:endParaRPr lang="ar-SA" dirty="0"/>
            </a:p>
          </p:txBody>
        </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76200" y="995398"/>
            <a:ext cx="5334000" cy="5176802"/>
          </a:xfrm>
          <a:prstGeom prst="rect">
            <a:avLst/>
          </a:prstGeom>
          <a:solidFill>
            <a:schemeClr val="tx1"/>
          </a:solidFill>
          <a:ln w="9525">
            <a:solidFill>
              <a:schemeClr val="tx1"/>
            </a:solidFill>
            <a:miter lim="800000"/>
            <a:headEnd/>
            <a:tailEnd/>
          </a:ln>
        </p:spPr>
        <p:txBody>
          <a:bodyPr wrap="square">
            <a:spAutoFit/>
          </a:bodyPr>
          <a:lstStyle/>
          <a:p>
            <a:pPr algn="just">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Femoral Artery</a:t>
            </a:r>
          </a:p>
          <a:p>
            <a:pPr lvl="1" algn="just">
              <a:lnSpc>
                <a:spcPct val="90000"/>
              </a:lnSpc>
              <a:buFont typeface="Wingdings" pitchFamily="2" charset="2"/>
              <a:buChar char="Ø"/>
            </a:pPr>
            <a:r>
              <a:rPr lang="en-US" dirty="0" smtClean="0">
                <a:solidFill>
                  <a:schemeClr val="bg1">
                    <a:lumMod val="75000"/>
                    <a:lumOff val="25000"/>
                  </a:schemeClr>
                </a:solidFill>
                <a:latin typeface="Calibri" pitchFamily="34" charset="0"/>
              </a:rPr>
              <a:t> Is </a:t>
            </a:r>
            <a:r>
              <a:rPr lang="en-US" dirty="0">
                <a:solidFill>
                  <a:schemeClr val="bg1">
                    <a:lumMod val="75000"/>
                    <a:lumOff val="25000"/>
                  </a:schemeClr>
                </a:solidFill>
                <a:latin typeface="Calibri" pitchFamily="34" charset="0"/>
              </a:rPr>
              <a:t>main arterial supply to lower limb</a:t>
            </a:r>
          </a:p>
          <a:p>
            <a:pPr lvl="1" algn="just">
              <a:lnSpc>
                <a:spcPct val="90000"/>
              </a:lnSpc>
              <a:buFont typeface="Wingdings" pitchFamily="2" charset="2"/>
              <a:buChar char="Ø"/>
            </a:pPr>
            <a:r>
              <a:rPr lang="en-US" dirty="0">
                <a:solidFill>
                  <a:schemeClr val="bg1">
                    <a:lumMod val="75000"/>
                    <a:lumOff val="25000"/>
                  </a:schemeClr>
                </a:solidFill>
                <a:latin typeface="Calibri" pitchFamily="34" charset="0"/>
              </a:rPr>
              <a:t> Enters the thigh behind the inguinal ligament</a:t>
            </a:r>
          </a:p>
          <a:p>
            <a:pPr lvl="1" algn="just">
              <a:lnSpc>
                <a:spcPct val="90000"/>
              </a:lnSpc>
              <a:buFont typeface="Wingdings" pitchFamily="2" charset="2"/>
              <a:buChar char="Ø"/>
            </a:pPr>
            <a:r>
              <a:rPr lang="en-US" dirty="0">
                <a:solidFill>
                  <a:schemeClr val="bg1">
                    <a:lumMod val="75000"/>
                    <a:lumOff val="25000"/>
                  </a:schemeClr>
                </a:solidFill>
                <a:latin typeface="Calibri" pitchFamily="34" charset="0"/>
              </a:rPr>
              <a:t> It lies in a sheath with the femoral vein in the anterior components</a:t>
            </a:r>
          </a:p>
          <a:p>
            <a:pPr lvl="1" algn="just">
              <a:lnSpc>
                <a:spcPct val="90000"/>
              </a:lnSpc>
              <a:buFont typeface="Wingdings" pitchFamily="2" charset="2"/>
              <a:buChar char="Ø"/>
            </a:pPr>
            <a:r>
              <a:rPr lang="en-US" dirty="0">
                <a:solidFill>
                  <a:schemeClr val="bg1">
                    <a:lumMod val="75000"/>
                    <a:lumOff val="25000"/>
                  </a:schemeClr>
                </a:solidFill>
                <a:latin typeface="Calibri" pitchFamily="34" charset="0"/>
              </a:rPr>
              <a:t> Ends at the lower end of the femur by entering the popliteal fossa.</a:t>
            </a:r>
          </a:p>
          <a:p>
            <a:pPr algn="just">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Popliteal Artery</a:t>
            </a:r>
          </a:p>
          <a:p>
            <a:pPr lvl="1" algn="just">
              <a:buFont typeface="Wingdings" pitchFamily="2" charset="2"/>
              <a:buChar char="Ø"/>
            </a:pPr>
            <a:r>
              <a:rPr lang="en-US" dirty="0">
                <a:solidFill>
                  <a:schemeClr val="bg1">
                    <a:lumMod val="75000"/>
                    <a:lumOff val="25000"/>
                  </a:schemeClr>
                </a:solidFill>
                <a:latin typeface="Calibri" pitchFamily="34" charset="0"/>
              </a:rPr>
              <a:t> Deeply placed in the Popliteal Fossa.</a:t>
            </a:r>
          </a:p>
          <a:p>
            <a:pPr lvl="1" algn="just">
              <a:buFont typeface="Wingdings" pitchFamily="2" charset="2"/>
              <a:buChar char="Ø"/>
            </a:pPr>
            <a:r>
              <a:rPr lang="en-US" dirty="0">
                <a:solidFill>
                  <a:schemeClr val="bg1">
                    <a:lumMod val="75000"/>
                    <a:lumOff val="25000"/>
                  </a:schemeClr>
                </a:solidFill>
                <a:latin typeface="Calibri" pitchFamily="34" charset="0"/>
              </a:rPr>
              <a:t> It divides into Anterior &amp; posterior tibial arteries.</a:t>
            </a:r>
          </a:p>
          <a:p>
            <a:pPr algn="just">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Anterior Tibial Artery</a:t>
            </a:r>
          </a:p>
          <a:p>
            <a:pPr lvl="1" algn="just">
              <a:buFont typeface="Wingdings" pitchFamily="2" charset="2"/>
              <a:buChar char="Ø"/>
            </a:pPr>
            <a:r>
              <a:rPr lang="en-US" sz="2000"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It is the smaller terminal branch</a:t>
            </a:r>
          </a:p>
          <a:p>
            <a:pPr lvl="1" algn="just">
              <a:buFont typeface="Wingdings" pitchFamily="2" charset="2"/>
              <a:buChar char="Ø"/>
            </a:pPr>
            <a:r>
              <a:rPr lang="en-US" dirty="0">
                <a:solidFill>
                  <a:schemeClr val="bg1">
                    <a:lumMod val="75000"/>
                    <a:lumOff val="25000"/>
                  </a:schemeClr>
                </a:solidFill>
                <a:latin typeface="Calibri" pitchFamily="34" charset="0"/>
              </a:rPr>
              <a:t> It continues to the dorsum of foot as the Dorsalis Pedis artery</a:t>
            </a:r>
          </a:p>
          <a:p>
            <a:pPr algn="just">
              <a:buFont typeface="Wingdings" pitchFamily="2" charset="2"/>
              <a:buChar char="v"/>
            </a:pPr>
            <a:r>
              <a:rPr lang="en-US" sz="2000" dirty="0">
                <a:solidFill>
                  <a:schemeClr val="bg1">
                    <a:lumMod val="75000"/>
                    <a:lumOff val="25000"/>
                  </a:schemeClr>
                </a:solidFill>
                <a:latin typeface="Calibri" pitchFamily="34" charset="0"/>
              </a:rPr>
              <a:t> </a:t>
            </a:r>
            <a:r>
              <a:rPr lang="en-US" sz="2000" b="1" dirty="0">
                <a:solidFill>
                  <a:schemeClr val="bg1">
                    <a:lumMod val="75000"/>
                    <a:lumOff val="25000"/>
                  </a:schemeClr>
                </a:solidFill>
                <a:latin typeface="Calibri" pitchFamily="34" charset="0"/>
              </a:rPr>
              <a:t>Posterior Tibial Artery</a:t>
            </a:r>
          </a:p>
          <a:p>
            <a:pPr lvl="1" algn="just">
              <a:buFont typeface="Wingdings" pitchFamily="2" charset="2"/>
              <a:buChar char="Ø"/>
            </a:pPr>
            <a:r>
              <a:rPr lang="en-US" dirty="0">
                <a:solidFill>
                  <a:schemeClr val="bg1">
                    <a:lumMod val="75000"/>
                    <a:lumOff val="25000"/>
                  </a:schemeClr>
                </a:solidFill>
                <a:latin typeface="Calibri" pitchFamily="34" charset="0"/>
              </a:rPr>
              <a:t> It terminates by dividing into Medial &amp; Lateral Planter arteries to supply the sole of the foot. </a:t>
            </a:r>
          </a:p>
        </p:txBody>
      </p:sp>
      <p:pic>
        <p:nvPicPr>
          <p:cNvPr id="29700" name="Picture 5" descr="E:\dad\Student Gray\6. Lower limb\F66122-006-f049.jpg"/>
          <p:cNvPicPr>
            <a:picLocks noChangeAspect="1" noChangeArrowheads="1"/>
          </p:cNvPicPr>
          <p:nvPr/>
        </p:nvPicPr>
        <p:blipFill>
          <a:blip r:embed="rId3" cstate="print"/>
          <a:srcRect l="14546" r="14545" b="7059"/>
          <a:stretch>
            <a:fillRect/>
          </a:stretch>
        </p:blipFill>
        <p:spPr bwMode="auto">
          <a:xfrm>
            <a:off x="5410200" y="838200"/>
            <a:ext cx="3621024" cy="5029200"/>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solidFill>
            <a:schemeClr val="tx1"/>
          </a:solidFill>
          <a:ln>
            <a:solidFill>
              <a:schemeClr val="tx1"/>
            </a:solidFill>
          </a:ln>
        </p:spPr>
        <p:txBody>
          <a:bodyPr wrap="square" rtlCol="1">
            <a:spAutoFit/>
          </a:bodyPr>
          <a:lstStyle/>
          <a:p>
            <a:r>
              <a:rPr lang="en-US" sz="4000" b="1" dirty="0" smtClean="0">
                <a:solidFill>
                  <a:srgbClr val="0000FF"/>
                </a:solidFill>
                <a:latin typeface="Calibri" pitchFamily="34" charset="0"/>
              </a:rPr>
              <a:t>Arteries of Lower Limb</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52400" y="920889"/>
            <a:ext cx="4419600" cy="5324535"/>
          </a:xfrm>
          <a:prstGeom prst="rect">
            <a:avLst/>
          </a:prstGeom>
          <a:solidFill>
            <a:schemeClr val="tx1"/>
          </a:solidFill>
          <a:ln>
            <a:solidFill>
              <a:schemeClr val="tx1"/>
            </a:solidFill>
          </a:ln>
        </p:spPr>
        <p:txBody>
          <a:bodyPr wrap="square">
            <a:spAutoFit/>
          </a:bodyPr>
          <a:lstStyle/>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Superficial Temporal Pulse in front of the ear.</a:t>
            </a: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Facial Pulse at the lower border of the mandible.</a:t>
            </a: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Carotid Pulse at the upper border of thyroid </a:t>
            </a:r>
            <a:r>
              <a:rPr lang="en-US" sz="2000" dirty="0" smtClean="0">
                <a:solidFill>
                  <a:schemeClr val="bg1">
                    <a:lumMod val="75000"/>
                    <a:lumOff val="25000"/>
                  </a:schemeClr>
                </a:solidFill>
                <a:latin typeface="Calibri" pitchFamily="34" charset="0"/>
                <a:cs typeface="Arial" charset="0"/>
              </a:rPr>
              <a:t>cartilage</a:t>
            </a:r>
            <a:endParaRPr lang="en-US" sz="2000" dirty="0">
              <a:solidFill>
                <a:schemeClr val="bg1">
                  <a:lumMod val="75000"/>
                  <a:lumOff val="25000"/>
                </a:schemeClr>
              </a:solidFill>
              <a:latin typeface="Calibri" pitchFamily="34" charset="0"/>
              <a:cs typeface="Arial" charset="0"/>
            </a:endParaRP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Subclavian Pulse as it crosses the 1</a:t>
            </a:r>
            <a:r>
              <a:rPr lang="en-US" sz="2000" baseline="30000" dirty="0">
                <a:solidFill>
                  <a:schemeClr val="bg1">
                    <a:lumMod val="75000"/>
                    <a:lumOff val="25000"/>
                  </a:schemeClr>
                </a:solidFill>
                <a:latin typeface="Calibri" pitchFamily="34" charset="0"/>
                <a:cs typeface="Arial" charset="0"/>
              </a:rPr>
              <a:t>st</a:t>
            </a:r>
            <a:r>
              <a:rPr lang="en-US" sz="2000" dirty="0">
                <a:solidFill>
                  <a:schemeClr val="bg1">
                    <a:lumMod val="75000"/>
                    <a:lumOff val="25000"/>
                  </a:schemeClr>
                </a:solidFill>
                <a:latin typeface="Calibri" pitchFamily="34" charset="0"/>
                <a:cs typeface="Arial" charset="0"/>
              </a:rPr>
              <a:t> rib</a:t>
            </a: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Radial Pulse in front of the distal end of the </a:t>
            </a:r>
            <a:r>
              <a:rPr lang="en-US" sz="2000" dirty="0" smtClean="0">
                <a:solidFill>
                  <a:schemeClr val="bg1">
                    <a:lumMod val="75000"/>
                    <a:lumOff val="25000"/>
                  </a:schemeClr>
                </a:solidFill>
                <a:latin typeface="Calibri" pitchFamily="34" charset="0"/>
                <a:cs typeface="Arial" charset="0"/>
              </a:rPr>
              <a:t>radius</a:t>
            </a:r>
            <a:endParaRPr lang="en-US" sz="2000" dirty="0">
              <a:solidFill>
                <a:schemeClr val="bg1">
                  <a:lumMod val="75000"/>
                  <a:lumOff val="25000"/>
                </a:schemeClr>
              </a:solidFill>
              <a:latin typeface="Calibri" pitchFamily="34" charset="0"/>
              <a:cs typeface="Arial" charset="0"/>
            </a:endParaRP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Femoral artery midway between </a:t>
            </a:r>
            <a:r>
              <a:rPr lang="en-US" sz="2000" dirty="0" smtClean="0">
                <a:solidFill>
                  <a:schemeClr val="bg1">
                    <a:lumMod val="75000"/>
                    <a:lumOff val="25000"/>
                  </a:schemeClr>
                </a:solidFill>
                <a:latin typeface="Calibri" pitchFamily="34" charset="0"/>
                <a:cs typeface="Arial" charset="0"/>
              </a:rPr>
              <a:t>Anterior Superior Iliac </a:t>
            </a:r>
            <a:r>
              <a:rPr lang="en-US" sz="2000" dirty="0">
                <a:solidFill>
                  <a:schemeClr val="bg1">
                    <a:lumMod val="75000"/>
                    <a:lumOff val="25000"/>
                  </a:schemeClr>
                </a:solidFill>
                <a:latin typeface="Calibri" pitchFamily="34" charset="0"/>
                <a:cs typeface="Arial" charset="0"/>
              </a:rPr>
              <a:t>spine &amp; symphysis pubis</a:t>
            </a: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Popliteal artery in the depths of popliteal fossa</a:t>
            </a:r>
          </a:p>
          <a:p>
            <a:pPr algn="just">
              <a:buFont typeface="Wingdings" pitchFamily="2" charset="2"/>
              <a:buChar char="v"/>
              <a:defRPr/>
            </a:pPr>
            <a:r>
              <a:rPr lang="en-US" sz="2000" dirty="0">
                <a:solidFill>
                  <a:schemeClr val="bg1">
                    <a:lumMod val="75000"/>
                    <a:lumOff val="25000"/>
                  </a:schemeClr>
                </a:solidFill>
                <a:latin typeface="Calibri" pitchFamily="34" charset="0"/>
                <a:cs typeface="Arial" charset="0"/>
              </a:rPr>
              <a:t> Dorsalis Pedis artery in front of ankle (between the 2 malleoli)</a:t>
            </a:r>
            <a:endParaRPr lang="en-US" sz="2000" b="1" dirty="0">
              <a:solidFill>
                <a:schemeClr val="bg1">
                  <a:lumMod val="75000"/>
                  <a:lumOff val="25000"/>
                </a:schemeClr>
              </a:solidFill>
              <a:latin typeface="Calibri" pitchFamily="34" charset="0"/>
              <a:cs typeface="Arial" charset="0"/>
            </a:endParaRPr>
          </a:p>
        </p:txBody>
      </p:sp>
      <p:sp>
        <p:nvSpPr>
          <p:cNvPr id="9" name="TextBox 8"/>
          <p:cNvSpPr txBox="1"/>
          <p:nvPr/>
        </p:nvSpPr>
        <p:spPr>
          <a:xfrm>
            <a:off x="76200" y="76200"/>
            <a:ext cx="8991600" cy="707886"/>
          </a:xfrm>
          <a:prstGeom prst="rect">
            <a:avLst/>
          </a:prstGeom>
          <a:solidFill>
            <a:schemeClr val="tx1"/>
          </a:solidFill>
          <a:ln>
            <a:solidFill>
              <a:schemeClr val="tx1"/>
            </a:solidFill>
          </a:ln>
        </p:spPr>
        <p:txBody>
          <a:bodyPr wrap="square" rtlCol="1">
            <a:spAutoFit/>
          </a:bodyPr>
          <a:lstStyle/>
          <a:p>
            <a:r>
              <a:rPr lang="en-US" sz="4000" b="1" dirty="0" smtClean="0">
                <a:solidFill>
                  <a:srgbClr val="0000FF"/>
                </a:solidFill>
                <a:latin typeface="Calibri" pitchFamily="34" charset="0"/>
              </a:rPr>
              <a:t>Sites for Arterial Pulsation </a:t>
            </a:r>
            <a:endParaRPr lang="ar-SA" sz="4000" b="1" dirty="0">
              <a:solidFill>
                <a:srgbClr val="0000FF"/>
              </a:solidFill>
              <a:latin typeface="Calibri" pitchFamily="34" charset="0"/>
            </a:endParaRPr>
          </a:p>
        </p:txBody>
      </p:sp>
      <p:pic>
        <p:nvPicPr>
          <p:cNvPr id="10" name="Picture 9" descr="pusles.jpg"/>
          <p:cNvPicPr>
            <a:picLocks noChangeAspect="1"/>
          </p:cNvPicPr>
          <p:nvPr/>
        </p:nvPicPr>
        <p:blipFill>
          <a:blip r:embed="rId3" cstate="print"/>
          <a:stretch>
            <a:fillRect/>
          </a:stretch>
        </p:blipFill>
        <p:spPr>
          <a:xfrm>
            <a:off x="5257800" y="914400"/>
            <a:ext cx="3486716" cy="5562600"/>
          </a:xfrm>
          <a:prstGeom prst="rect">
            <a:avLst/>
          </a:prstGeom>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76200" y="1039773"/>
            <a:ext cx="4495800" cy="4370427"/>
          </a:xfrm>
          <a:prstGeom prst="rect">
            <a:avLst/>
          </a:prstGeom>
          <a:solidFill>
            <a:schemeClr val="tx1"/>
          </a:solidFill>
          <a:ln w="9525">
            <a:solidFill>
              <a:schemeClr val="tx1"/>
            </a:solidFill>
            <a:miter lim="800000"/>
            <a:headEnd/>
            <a:tailEnd/>
          </a:ln>
        </p:spPr>
        <p:txBody>
          <a:bodyPr wrap="square">
            <a:spAutoFit/>
          </a:bodyPr>
          <a:lstStyle/>
          <a:p>
            <a:pPr algn="just">
              <a:buFont typeface="Wingdings" pitchFamily="2" charset="2"/>
              <a:buChar char="v"/>
            </a:pPr>
            <a:r>
              <a:rPr lang="en-US" sz="2000" dirty="0">
                <a:solidFill>
                  <a:schemeClr val="bg1">
                    <a:lumMod val="75000"/>
                    <a:lumOff val="25000"/>
                  </a:schemeClr>
                </a:solidFill>
                <a:latin typeface="Calibri" pitchFamily="34" charset="0"/>
              </a:rPr>
              <a:t> Anastomosis is the connection of two structures.</a:t>
            </a:r>
          </a:p>
          <a:p>
            <a:pPr algn="just">
              <a:buFont typeface="Wingdings" pitchFamily="2" charset="2"/>
              <a:buChar char="v"/>
            </a:pPr>
            <a:r>
              <a:rPr lang="en-US" sz="2000" dirty="0" smtClean="0">
                <a:solidFill>
                  <a:schemeClr val="bg1">
                    <a:lumMod val="75000"/>
                    <a:lumOff val="25000"/>
                  </a:schemeClr>
                </a:solidFill>
                <a:latin typeface="Calibri" pitchFamily="34" charset="0"/>
              </a:rPr>
              <a:t> Arterial </a:t>
            </a:r>
            <a:r>
              <a:rPr lang="en-US" sz="2000" dirty="0">
                <a:solidFill>
                  <a:schemeClr val="bg1">
                    <a:lumMod val="75000"/>
                    <a:lumOff val="25000"/>
                  </a:schemeClr>
                </a:solidFill>
                <a:latin typeface="Calibri" pitchFamily="34" charset="0"/>
              </a:rPr>
              <a:t>anastomosis is the joining of branches of arteries supplying adjacent areas </a:t>
            </a:r>
          </a:p>
          <a:p>
            <a:pPr algn="just">
              <a:buFont typeface="Wingdings" pitchFamily="2" charset="2"/>
              <a:buChar char="v"/>
            </a:pPr>
            <a:r>
              <a:rPr lang="en-US" sz="2000" dirty="0" smtClean="0">
                <a:solidFill>
                  <a:schemeClr val="bg1">
                    <a:lumMod val="75000"/>
                    <a:lumOff val="25000"/>
                  </a:schemeClr>
                </a:solidFill>
                <a:latin typeface="Calibri" pitchFamily="34" charset="0"/>
              </a:rPr>
              <a:t> What </a:t>
            </a:r>
            <a:r>
              <a:rPr lang="en-US" sz="2000" dirty="0">
                <a:solidFill>
                  <a:schemeClr val="bg1">
                    <a:lumMod val="75000"/>
                    <a:lumOff val="25000"/>
                  </a:schemeClr>
                </a:solidFill>
                <a:latin typeface="Calibri" pitchFamily="34" charset="0"/>
              </a:rPr>
              <a:t>is the main reason for having an arterial </a:t>
            </a:r>
            <a:r>
              <a:rPr lang="en-US" sz="2000" dirty="0" smtClean="0">
                <a:solidFill>
                  <a:schemeClr val="bg1">
                    <a:lumMod val="75000"/>
                    <a:lumOff val="25000"/>
                  </a:schemeClr>
                </a:solidFill>
                <a:latin typeface="Calibri" pitchFamily="34" charset="0"/>
              </a:rPr>
              <a:t>anastomosis? </a:t>
            </a:r>
          </a:p>
          <a:p>
            <a:pPr lvl="1" algn="just">
              <a:buFont typeface="Wingdings" pitchFamily="2" charset="2"/>
              <a:buChar char="v"/>
            </a:pPr>
            <a:r>
              <a:rPr lang="en-US" sz="2000" dirty="0" smtClean="0">
                <a:solidFill>
                  <a:schemeClr val="bg1">
                    <a:lumMod val="75000"/>
                    <a:lumOff val="25000"/>
                  </a:schemeClr>
                </a:solidFill>
                <a:latin typeface="Calibri" pitchFamily="34" charset="0"/>
              </a:rPr>
              <a:t> </a:t>
            </a:r>
            <a:r>
              <a:rPr lang="en-US" dirty="0" smtClean="0">
                <a:solidFill>
                  <a:schemeClr val="bg1">
                    <a:lumMod val="75000"/>
                    <a:lumOff val="25000"/>
                  </a:schemeClr>
                </a:solidFill>
                <a:latin typeface="Calibri" pitchFamily="34" charset="0"/>
              </a:rPr>
              <a:t>To </a:t>
            </a:r>
            <a:r>
              <a:rPr lang="en-US" dirty="0">
                <a:solidFill>
                  <a:schemeClr val="bg1">
                    <a:lumMod val="75000"/>
                    <a:lumOff val="25000"/>
                  </a:schemeClr>
                </a:solidFill>
                <a:latin typeface="Calibri" pitchFamily="34" charset="0"/>
              </a:rPr>
              <a:t>have multiple supply to a region (so in case one artery is blocked, the distal region is still perfused</a:t>
            </a:r>
            <a:r>
              <a:rPr lang="en-US" dirty="0" smtClean="0">
                <a:solidFill>
                  <a:schemeClr val="bg1">
                    <a:lumMod val="75000"/>
                    <a:lumOff val="25000"/>
                  </a:schemeClr>
                </a:solidFill>
                <a:latin typeface="Calibri" pitchFamily="34" charset="0"/>
              </a:rPr>
              <a:t>) </a:t>
            </a:r>
            <a:endParaRPr lang="en-US" sz="2000" dirty="0">
              <a:solidFill>
                <a:schemeClr val="bg1">
                  <a:lumMod val="75000"/>
                  <a:lumOff val="25000"/>
                </a:schemeClr>
              </a:solidFill>
              <a:latin typeface="Calibri" pitchFamily="34" charset="0"/>
            </a:endParaRPr>
          </a:p>
          <a:p>
            <a:pPr algn="just">
              <a:buFont typeface="Wingdings" pitchFamily="2" charset="2"/>
              <a:buChar char="v"/>
            </a:pPr>
            <a:r>
              <a:rPr lang="en-US" sz="2000" dirty="0">
                <a:solidFill>
                  <a:schemeClr val="bg1">
                    <a:lumMod val="75000"/>
                    <a:lumOff val="25000"/>
                  </a:schemeClr>
                </a:solidFill>
                <a:latin typeface="Calibri" pitchFamily="34" charset="0"/>
              </a:rPr>
              <a:t> Anatomic end arteries</a:t>
            </a:r>
          </a:p>
          <a:p>
            <a:pPr lvl="1" algn="just">
              <a:buFont typeface="Wingdings" pitchFamily="2" charset="2"/>
              <a:buChar char="Ø"/>
            </a:pPr>
            <a:r>
              <a:rPr lang="en-US" sz="2000" i="1" dirty="0">
                <a:solidFill>
                  <a:schemeClr val="bg1">
                    <a:lumMod val="75000"/>
                    <a:lumOff val="25000"/>
                  </a:schemeClr>
                </a:solidFill>
                <a:latin typeface="Calibri" pitchFamily="34" charset="0"/>
              </a:rPr>
              <a:t> </a:t>
            </a:r>
            <a:r>
              <a:rPr lang="en-US" dirty="0">
                <a:solidFill>
                  <a:schemeClr val="bg1">
                    <a:lumMod val="75000"/>
                    <a:lumOff val="25000"/>
                  </a:schemeClr>
                </a:solidFill>
                <a:latin typeface="Calibri" pitchFamily="34" charset="0"/>
              </a:rPr>
              <a:t>Their terminal branches do not anastomose with branches of adjacent arteries</a:t>
            </a:r>
          </a:p>
        </p:txBody>
      </p:sp>
      <p:pic>
        <p:nvPicPr>
          <p:cNvPr id="31748" name="Picture 6" descr="E:\dad\Student Gray\7. Upper limb\F66122-007-f038.jpg"/>
          <p:cNvPicPr>
            <a:picLocks noChangeAspect="1" noChangeArrowheads="1"/>
          </p:cNvPicPr>
          <p:nvPr/>
        </p:nvPicPr>
        <p:blipFill>
          <a:blip r:embed="rId3" cstate="print"/>
          <a:srcRect b="4323"/>
          <a:stretch>
            <a:fillRect/>
          </a:stretch>
        </p:blipFill>
        <p:spPr bwMode="auto">
          <a:xfrm>
            <a:off x="4772527" y="1066800"/>
            <a:ext cx="4295273" cy="5181600"/>
          </a:xfrm>
          <a:prstGeom prst="rect">
            <a:avLst/>
          </a:prstGeom>
          <a:noFill/>
          <a:ln w="9525">
            <a:noFill/>
            <a:miter lim="800000"/>
            <a:headEnd/>
            <a:tailEnd/>
          </a:ln>
        </p:spPr>
      </p:pic>
      <p:sp>
        <p:nvSpPr>
          <p:cNvPr id="6" name="TextBox 5"/>
          <p:cNvSpPr txBox="1"/>
          <p:nvPr/>
        </p:nvSpPr>
        <p:spPr>
          <a:xfrm>
            <a:off x="76200" y="76200"/>
            <a:ext cx="8991600" cy="707886"/>
          </a:xfrm>
          <a:prstGeom prst="rect">
            <a:avLst/>
          </a:prstGeom>
          <a:solidFill>
            <a:schemeClr val="tx1"/>
          </a:solidFill>
          <a:ln>
            <a:solidFill>
              <a:schemeClr val="tx1"/>
            </a:solidFill>
          </a:ln>
        </p:spPr>
        <p:txBody>
          <a:bodyPr wrap="square" rtlCol="1">
            <a:spAutoFit/>
          </a:bodyPr>
          <a:lstStyle/>
          <a:p>
            <a:r>
              <a:rPr lang="en-US" sz="4000" b="1" dirty="0" smtClean="0">
                <a:solidFill>
                  <a:srgbClr val="0000FF"/>
                </a:solidFill>
                <a:latin typeface="Calibri" pitchFamily="34" charset="0"/>
              </a:rPr>
              <a:t>Arterial Anastomosis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152400" y="1113776"/>
            <a:ext cx="5943600" cy="2391424"/>
          </a:xfrm>
          <a:prstGeom prst="rect">
            <a:avLst/>
          </a:prstGeom>
          <a:solidFill>
            <a:schemeClr val="tx1"/>
          </a:solidFill>
          <a:ln w="9525">
            <a:solidFill>
              <a:schemeClr val="tx1"/>
            </a:solidFill>
            <a:miter lim="800000"/>
            <a:headEnd/>
            <a:tailEnd/>
          </a:ln>
        </p:spPr>
        <p:txBody>
          <a:bodyPr wrap="square">
            <a:spAutoFit/>
          </a:bodyPr>
          <a:lstStyle/>
          <a:p>
            <a:pPr algn="just">
              <a:lnSpc>
                <a:spcPct val="90000"/>
              </a:lnSpc>
              <a:buFont typeface="Wingdings" pitchFamily="2" charset="2"/>
              <a:buChar char="v"/>
            </a:pPr>
            <a:r>
              <a:rPr lang="en-US" sz="2400" dirty="0">
                <a:solidFill>
                  <a:schemeClr val="bg1">
                    <a:lumMod val="75000"/>
                    <a:lumOff val="25000"/>
                  </a:schemeClr>
                </a:solidFill>
                <a:latin typeface="Calibri" pitchFamily="34" charset="0"/>
              </a:rPr>
              <a:t> </a:t>
            </a:r>
            <a:r>
              <a:rPr lang="en-US" sz="2400" b="1" dirty="0">
                <a:solidFill>
                  <a:schemeClr val="bg1">
                    <a:lumMod val="75000"/>
                    <a:lumOff val="25000"/>
                  </a:schemeClr>
                </a:solidFill>
                <a:latin typeface="Calibri" pitchFamily="34" charset="0"/>
              </a:rPr>
              <a:t>In the upper limb</a:t>
            </a:r>
          </a:p>
          <a:p>
            <a:pPr lvl="1" algn="just">
              <a:lnSpc>
                <a:spcPct val="90000"/>
              </a:lnSpc>
              <a:buFont typeface="Wingdings" pitchFamily="2" charset="2"/>
              <a:buChar char="Ø"/>
            </a:pPr>
            <a:r>
              <a:rPr lang="en-US" sz="2400" dirty="0">
                <a:solidFill>
                  <a:schemeClr val="bg1">
                    <a:lumMod val="75000"/>
                    <a:lumOff val="25000"/>
                  </a:schemeClr>
                </a:solidFill>
                <a:latin typeface="Calibri" pitchFamily="34" charset="0"/>
              </a:rPr>
              <a:t> </a:t>
            </a:r>
            <a:r>
              <a:rPr lang="en-US" sz="2200" dirty="0">
                <a:solidFill>
                  <a:schemeClr val="bg1">
                    <a:lumMod val="75000"/>
                    <a:lumOff val="25000"/>
                  </a:schemeClr>
                </a:solidFill>
                <a:latin typeface="Calibri" pitchFamily="34" charset="0"/>
              </a:rPr>
              <a:t>Scapular Anastomosis between branches of Subclavian &amp; Axillary</a:t>
            </a:r>
          </a:p>
          <a:p>
            <a:pPr lvl="1" algn="just">
              <a:lnSpc>
                <a:spcPct val="90000"/>
              </a:lnSpc>
            </a:pPr>
            <a:r>
              <a:rPr lang="en-US" sz="2400" dirty="0">
                <a:solidFill>
                  <a:schemeClr val="bg1">
                    <a:lumMod val="75000"/>
                    <a:lumOff val="25000"/>
                  </a:schemeClr>
                </a:solidFill>
                <a:latin typeface="Calibri" pitchFamily="34" charset="0"/>
              </a:rPr>
              <a:t> </a:t>
            </a:r>
          </a:p>
          <a:p>
            <a:pPr algn="just">
              <a:lnSpc>
                <a:spcPct val="90000"/>
              </a:lnSpc>
              <a:buFont typeface="Wingdings" pitchFamily="2" charset="2"/>
              <a:buChar char="v"/>
            </a:pPr>
            <a:r>
              <a:rPr lang="en-US" sz="2400" b="1" dirty="0">
                <a:solidFill>
                  <a:schemeClr val="bg1">
                    <a:lumMod val="75000"/>
                    <a:lumOff val="25000"/>
                  </a:schemeClr>
                </a:solidFill>
                <a:latin typeface="Calibri" pitchFamily="34" charset="0"/>
              </a:rPr>
              <a:t>Around the elbow</a:t>
            </a:r>
          </a:p>
          <a:p>
            <a:pPr lvl="1" algn="just">
              <a:lnSpc>
                <a:spcPct val="90000"/>
              </a:lnSpc>
              <a:buFont typeface="Wingdings" pitchFamily="2" charset="2"/>
              <a:buChar char="Ø"/>
            </a:pPr>
            <a:r>
              <a:rPr lang="en-US" sz="2400" dirty="0">
                <a:solidFill>
                  <a:schemeClr val="bg1">
                    <a:lumMod val="75000"/>
                    <a:lumOff val="25000"/>
                  </a:schemeClr>
                </a:solidFill>
                <a:latin typeface="Calibri" pitchFamily="34" charset="0"/>
              </a:rPr>
              <a:t> </a:t>
            </a:r>
            <a:r>
              <a:rPr lang="en-US" sz="2200" dirty="0">
                <a:solidFill>
                  <a:schemeClr val="bg1">
                    <a:lumMod val="75000"/>
                    <a:lumOff val="25000"/>
                  </a:schemeClr>
                </a:solidFill>
                <a:latin typeface="Calibri" pitchFamily="34" charset="0"/>
              </a:rPr>
              <a:t>Brachial, Radial &amp; Ulnar</a:t>
            </a:r>
          </a:p>
          <a:p>
            <a:pPr lvl="1" algn="just">
              <a:lnSpc>
                <a:spcPct val="90000"/>
              </a:lnSpc>
            </a:pPr>
            <a:endParaRPr lang="en-US" sz="2400" dirty="0">
              <a:solidFill>
                <a:schemeClr val="bg1">
                  <a:lumMod val="75000"/>
                  <a:lumOff val="25000"/>
                </a:schemeClr>
              </a:solidFill>
              <a:latin typeface="Calibri" pitchFamily="34" charset="0"/>
            </a:endParaRPr>
          </a:p>
        </p:txBody>
      </p:sp>
      <p:pic>
        <p:nvPicPr>
          <p:cNvPr id="5" name="Picture 4" descr="Untitled-20"/>
          <p:cNvPicPr>
            <a:picLocks noChangeAspect="1" noChangeArrowheads="1"/>
          </p:cNvPicPr>
          <p:nvPr/>
        </p:nvPicPr>
        <p:blipFill>
          <a:blip r:embed="rId3" cstate="print"/>
          <a:srcRect l="7542" t="3789" r="7378" b="2721"/>
          <a:stretch>
            <a:fillRect/>
          </a:stretch>
        </p:blipFill>
        <p:spPr bwMode="auto">
          <a:xfrm>
            <a:off x="6034024" y="1066800"/>
            <a:ext cx="2957576" cy="5410200"/>
          </a:xfrm>
          <a:prstGeom prst="rect">
            <a:avLst/>
          </a:prstGeom>
          <a:noFill/>
          <a:ln w="9525">
            <a:noFill/>
            <a:miter lim="800000"/>
            <a:headEnd/>
            <a:tailEnd/>
          </a:ln>
        </p:spPr>
      </p:pic>
      <p:sp>
        <p:nvSpPr>
          <p:cNvPr id="7" name="TextBox 6"/>
          <p:cNvSpPr txBox="1"/>
          <p:nvPr/>
        </p:nvSpPr>
        <p:spPr>
          <a:xfrm>
            <a:off x="76200" y="76200"/>
            <a:ext cx="8991600" cy="707886"/>
          </a:xfrm>
          <a:prstGeom prst="rect">
            <a:avLst/>
          </a:prstGeom>
          <a:solidFill>
            <a:schemeClr val="tx1"/>
          </a:solidFill>
          <a:ln>
            <a:solidFill>
              <a:schemeClr val="tx1"/>
            </a:solidFill>
          </a:ln>
        </p:spPr>
        <p:txBody>
          <a:bodyPr wrap="square" rtlCol="1">
            <a:spAutoFit/>
          </a:bodyPr>
          <a:lstStyle/>
          <a:p>
            <a:r>
              <a:rPr lang="en-US" sz="4000" b="1" dirty="0" smtClean="0">
                <a:solidFill>
                  <a:srgbClr val="0000FF"/>
                </a:solidFill>
                <a:latin typeface="Calibri" pitchFamily="34" charset="0"/>
              </a:rPr>
              <a:t>Main sites for Anastomosis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152400" y="838200"/>
            <a:ext cx="5486400" cy="1902059"/>
          </a:xfrm>
          <a:prstGeom prst="rect">
            <a:avLst/>
          </a:prstGeom>
          <a:solidFill>
            <a:schemeClr val="tx1"/>
          </a:solidFill>
          <a:ln w="9525">
            <a:solidFill>
              <a:schemeClr val="tx1"/>
            </a:solidFill>
            <a:miter lim="800000"/>
            <a:headEnd/>
            <a:tailEnd/>
          </a:ln>
        </p:spPr>
        <p:txBody>
          <a:bodyPr wrap="square">
            <a:spAutoFit/>
          </a:bodyPr>
          <a:lstStyle/>
          <a:p>
            <a:pPr lvl="1" algn="just">
              <a:lnSpc>
                <a:spcPct val="90000"/>
              </a:lnSpc>
            </a:pPr>
            <a:endParaRPr lang="en-US" sz="2400" dirty="0">
              <a:solidFill>
                <a:schemeClr val="bg1">
                  <a:lumMod val="75000"/>
                  <a:lumOff val="25000"/>
                </a:schemeClr>
              </a:solidFill>
              <a:latin typeface="Calibri" pitchFamily="34" charset="0"/>
            </a:endParaRPr>
          </a:p>
          <a:p>
            <a:pPr algn="just">
              <a:buFont typeface="Wingdings" pitchFamily="2" charset="2"/>
              <a:buChar char="v"/>
            </a:pPr>
            <a:r>
              <a:rPr lang="en-US" sz="2400" b="1" dirty="0" smtClean="0">
                <a:solidFill>
                  <a:schemeClr val="bg1">
                    <a:lumMod val="75000"/>
                    <a:lumOff val="25000"/>
                  </a:schemeClr>
                </a:solidFill>
                <a:latin typeface="Calibri" pitchFamily="34" charset="0"/>
              </a:rPr>
              <a:t> In </a:t>
            </a:r>
            <a:r>
              <a:rPr lang="en-US" sz="2400" b="1" dirty="0">
                <a:solidFill>
                  <a:schemeClr val="bg1">
                    <a:lumMod val="75000"/>
                    <a:lumOff val="25000"/>
                  </a:schemeClr>
                </a:solidFill>
                <a:latin typeface="Calibri" pitchFamily="34" charset="0"/>
              </a:rPr>
              <a:t>the lower limb</a:t>
            </a:r>
          </a:p>
          <a:p>
            <a:pPr lvl="1" algn="just">
              <a:buFont typeface="Wingdings" pitchFamily="2" charset="2"/>
              <a:buChar char="Ø"/>
            </a:pPr>
            <a:r>
              <a:rPr lang="en-US" sz="2400" dirty="0">
                <a:solidFill>
                  <a:schemeClr val="bg1">
                    <a:lumMod val="75000"/>
                    <a:lumOff val="25000"/>
                  </a:schemeClr>
                </a:solidFill>
                <a:latin typeface="Calibri" pitchFamily="34" charset="0"/>
              </a:rPr>
              <a:t> </a:t>
            </a:r>
            <a:r>
              <a:rPr lang="en-US" sz="2200" dirty="0">
                <a:solidFill>
                  <a:schemeClr val="bg1">
                    <a:lumMod val="75000"/>
                    <a:lumOff val="25000"/>
                  </a:schemeClr>
                </a:solidFill>
                <a:latin typeface="Calibri" pitchFamily="34" charset="0"/>
              </a:rPr>
              <a:t>Trochanteric &amp; Cruciate</a:t>
            </a:r>
          </a:p>
          <a:p>
            <a:pPr lvl="2" algn="just">
              <a:buFont typeface="Wingdings" pitchFamily="2" charset="2"/>
              <a:buChar char="ü"/>
            </a:pPr>
            <a:r>
              <a:rPr lang="en-US" sz="2400" dirty="0">
                <a:solidFill>
                  <a:schemeClr val="bg1">
                    <a:lumMod val="75000"/>
                    <a:lumOff val="25000"/>
                  </a:schemeClr>
                </a:solidFill>
                <a:latin typeface="Calibri" pitchFamily="34" charset="0"/>
              </a:rPr>
              <a:t> </a:t>
            </a:r>
            <a:r>
              <a:rPr lang="en-US" sz="2000" dirty="0">
                <a:solidFill>
                  <a:schemeClr val="bg1">
                    <a:lumMod val="75000"/>
                    <a:lumOff val="25000"/>
                  </a:schemeClr>
                </a:solidFill>
                <a:latin typeface="Calibri" pitchFamily="34" charset="0"/>
              </a:rPr>
              <a:t>Provide anastomosis between Internal iliac &amp; Femoral</a:t>
            </a:r>
          </a:p>
        </p:txBody>
      </p:sp>
      <p:pic>
        <p:nvPicPr>
          <p:cNvPr id="32772" name="Picture 4" descr="File0760test"/>
          <p:cNvPicPr>
            <a:picLocks noChangeAspect="1" noChangeArrowheads="1"/>
          </p:cNvPicPr>
          <p:nvPr/>
        </p:nvPicPr>
        <p:blipFill>
          <a:blip r:embed="rId3" cstate="print"/>
          <a:srcRect l="18169" t="11533" r="3709" b="10304"/>
          <a:stretch>
            <a:fillRect/>
          </a:stretch>
        </p:blipFill>
        <p:spPr bwMode="auto">
          <a:xfrm>
            <a:off x="5943600" y="914400"/>
            <a:ext cx="3124200" cy="5715000"/>
          </a:xfrm>
          <a:prstGeom prst="rect">
            <a:avLst/>
          </a:prstGeom>
          <a:noFill/>
          <a:ln w="9525">
            <a:noFill/>
            <a:miter lim="800000"/>
            <a:headEnd/>
            <a:tailEnd/>
          </a:ln>
        </p:spPr>
      </p:pic>
      <p:sp>
        <p:nvSpPr>
          <p:cNvPr id="7" name="TextBox 6"/>
          <p:cNvSpPr txBox="1"/>
          <p:nvPr/>
        </p:nvSpPr>
        <p:spPr>
          <a:xfrm>
            <a:off x="76200" y="76200"/>
            <a:ext cx="8991600" cy="707886"/>
          </a:xfrm>
          <a:prstGeom prst="rect">
            <a:avLst/>
          </a:prstGeom>
          <a:solidFill>
            <a:schemeClr val="tx1"/>
          </a:solidFill>
          <a:ln>
            <a:solidFill>
              <a:schemeClr val="tx1"/>
            </a:solidFill>
          </a:ln>
        </p:spPr>
        <p:txBody>
          <a:bodyPr wrap="square" rtlCol="1">
            <a:spAutoFit/>
          </a:bodyPr>
          <a:lstStyle/>
          <a:p>
            <a:r>
              <a:rPr lang="en-US" sz="4000" b="1" dirty="0" smtClean="0">
                <a:solidFill>
                  <a:srgbClr val="0000FF"/>
                </a:solidFill>
                <a:latin typeface="Calibri" pitchFamily="34" charset="0"/>
              </a:rPr>
              <a:t>Main sites for Anastomosis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152400" y="838200"/>
            <a:ext cx="8305800" cy="5293757"/>
          </a:xfrm>
          <a:prstGeom prst="rect">
            <a:avLst/>
          </a:prstGeom>
          <a:solidFill>
            <a:schemeClr val="tx1"/>
          </a:solidFill>
          <a:ln w="9525">
            <a:solidFill>
              <a:schemeClr val="tx1"/>
            </a:solidFill>
            <a:miter lim="800000"/>
            <a:headEnd/>
            <a:tailEnd/>
          </a:ln>
        </p:spPr>
        <p:txBody>
          <a:bodyPr wrap="square">
            <a:spAutoFit/>
          </a:bodyPr>
          <a:lstStyle/>
          <a:p>
            <a:pPr algn="just" eaLnBrk="1" fontAlgn="auto" hangingPunct="1">
              <a:spcAft>
                <a:spcPts val="0"/>
              </a:spcAft>
              <a:buFont typeface="Wingdings" pitchFamily="2" charset="2"/>
              <a:buChar char="v"/>
              <a:defRPr/>
            </a:pPr>
            <a:r>
              <a:rPr lang="en-US" sz="2400" b="1" dirty="0" smtClean="0">
                <a:solidFill>
                  <a:schemeClr val="bg1">
                    <a:lumMod val="75000"/>
                    <a:lumOff val="25000"/>
                  </a:schemeClr>
                </a:solidFill>
                <a:latin typeface="Calibri" pitchFamily="34" charset="0"/>
              </a:rPr>
              <a:t> </a:t>
            </a:r>
            <a:r>
              <a:rPr lang="en-US" sz="2000" dirty="0" smtClean="0">
                <a:solidFill>
                  <a:schemeClr val="bg1">
                    <a:lumMod val="75000"/>
                    <a:lumOff val="25000"/>
                  </a:schemeClr>
                </a:solidFill>
                <a:latin typeface="Calibri" pitchFamily="34" charset="0"/>
              </a:rPr>
              <a:t>The arteries whose terminal branches do not anastomose with branches of adjacent arteries are called “</a:t>
            </a:r>
            <a:r>
              <a:rPr lang="en-US" i="1" dirty="0" smtClean="0">
                <a:solidFill>
                  <a:srgbClr val="FF0000"/>
                </a:solidFill>
                <a:latin typeface="Calibri" pitchFamily="34" charset="0"/>
              </a:rPr>
              <a:t>end arteries or terminal arteries</a:t>
            </a:r>
            <a:r>
              <a:rPr lang="en-US" sz="2000" dirty="0" smtClean="0">
                <a:solidFill>
                  <a:schemeClr val="bg1">
                    <a:lumMod val="75000"/>
                    <a:lumOff val="25000"/>
                  </a:schemeClr>
                </a:solidFill>
                <a:latin typeface="Calibri" pitchFamily="34" charset="0"/>
              </a:rPr>
              <a:t>”. </a:t>
            </a:r>
          </a:p>
          <a:p>
            <a:pPr algn="just" eaLnBrk="1" fontAlgn="auto" hangingPunct="1">
              <a:spcAft>
                <a:spcPts val="0"/>
              </a:spcAft>
              <a:defRPr/>
            </a:pPr>
            <a:endParaRPr lang="en-US" sz="2000" dirty="0" smtClean="0">
              <a:solidFill>
                <a:schemeClr val="bg1">
                  <a:lumMod val="75000"/>
                  <a:lumOff val="25000"/>
                </a:schemeClr>
              </a:solidFill>
              <a:latin typeface="Calibri" pitchFamily="34" charset="0"/>
            </a:endParaRPr>
          </a:p>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 End arteries are of two types:</a:t>
            </a:r>
          </a:p>
          <a:p>
            <a:pPr lvl="1" algn="just" eaLnBrk="1" fontAlgn="auto" hangingPunct="1">
              <a:spcAft>
                <a:spcPts val="0"/>
              </a:spcAft>
              <a:buFont typeface="Wingdings" pitchFamily="2" charset="2"/>
              <a:buChar char="Ø"/>
              <a:defRPr/>
            </a:pPr>
            <a:r>
              <a:rPr lang="en-US" sz="2000" dirty="0" smtClean="0">
                <a:solidFill>
                  <a:schemeClr val="tx1">
                    <a:lumMod val="50000"/>
                  </a:schemeClr>
                </a:solidFill>
                <a:latin typeface="Calibri" pitchFamily="34" charset="0"/>
              </a:rPr>
              <a:t>Anatomic (True) End Artery: When no anastomosis exists.</a:t>
            </a:r>
          </a:p>
          <a:p>
            <a:pPr lvl="2" algn="just" fontAlgn="auto">
              <a:spcAft>
                <a:spcPts val="0"/>
              </a:spcAft>
              <a:buFont typeface="Wingdings" pitchFamily="2" charset="2"/>
              <a:buChar char="ü"/>
              <a:defRPr/>
            </a:pPr>
            <a:r>
              <a:rPr lang="en-US" dirty="0" smtClean="0">
                <a:solidFill>
                  <a:schemeClr val="tx1">
                    <a:lumMod val="50000"/>
                  </a:schemeClr>
                </a:solidFill>
                <a:latin typeface="Calibri" pitchFamily="34" charset="0"/>
              </a:rPr>
              <a:t>e.g. artery of the retina </a:t>
            </a:r>
          </a:p>
          <a:p>
            <a:pPr lvl="1" algn="just" eaLnBrk="1" fontAlgn="auto" hangingPunct="1">
              <a:spcAft>
                <a:spcPts val="0"/>
              </a:spcAft>
              <a:buFont typeface="Wingdings" pitchFamily="2" charset="2"/>
              <a:buChar char="Ø"/>
              <a:defRPr/>
            </a:pPr>
            <a:r>
              <a:rPr lang="en-US" sz="2000" dirty="0" smtClean="0">
                <a:solidFill>
                  <a:schemeClr val="tx1">
                    <a:lumMod val="50000"/>
                  </a:schemeClr>
                </a:solidFill>
                <a:latin typeface="Calibri" pitchFamily="34" charset="0"/>
              </a:rPr>
              <a:t> Functional End Artery: When an anastomosis exists but is incapable of providing a sufficient supply of blood.</a:t>
            </a:r>
          </a:p>
          <a:p>
            <a:pPr lvl="2" algn="just" eaLnBrk="1" fontAlgn="auto" hangingPunct="1">
              <a:spcAft>
                <a:spcPts val="0"/>
              </a:spcAft>
              <a:buFont typeface="Wingdings" pitchFamily="2" charset="2"/>
              <a:buChar char="ü"/>
              <a:defRPr/>
            </a:pPr>
            <a:r>
              <a:rPr lang="en-US" dirty="0" smtClean="0">
                <a:solidFill>
                  <a:schemeClr val="tx1">
                    <a:lumMod val="50000"/>
                  </a:schemeClr>
                </a:solidFill>
                <a:latin typeface="Calibri" pitchFamily="34" charset="0"/>
              </a:rPr>
              <a:t>e.g. splenic artery, renal artery</a:t>
            </a:r>
          </a:p>
          <a:p>
            <a:pPr algn="just" eaLnBrk="1" fontAlgn="auto" hangingPunct="1">
              <a:spcAft>
                <a:spcPts val="0"/>
              </a:spcAft>
              <a:defRPr/>
            </a:pPr>
            <a:endParaRPr lang="en-US" sz="2000" dirty="0" smtClean="0">
              <a:solidFill>
                <a:schemeClr val="bg1">
                  <a:lumMod val="75000"/>
                  <a:lumOff val="25000"/>
                </a:schemeClr>
              </a:solidFill>
              <a:latin typeface="Calibri" pitchFamily="34" charset="0"/>
            </a:endParaRPr>
          </a:p>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 Importance of end arteries:</a:t>
            </a:r>
          </a:p>
          <a:p>
            <a:pPr lvl="1" algn="just" fontAlgn="auto">
              <a:spcAft>
                <a:spcPts val="0"/>
              </a:spcAft>
              <a:buFont typeface="Wingdings" pitchFamily="2" charset="2"/>
              <a:buChar char="Ø"/>
              <a:defRPr/>
            </a:pPr>
            <a:r>
              <a:rPr lang="en-US" sz="2000" dirty="0" smtClean="0">
                <a:solidFill>
                  <a:schemeClr val="bg1">
                    <a:lumMod val="75000"/>
                    <a:lumOff val="25000"/>
                  </a:schemeClr>
                </a:solidFill>
                <a:latin typeface="Calibri" pitchFamily="34" charset="0"/>
              </a:rPr>
              <a:t> </a:t>
            </a:r>
            <a:r>
              <a:rPr lang="en-US" sz="2000" dirty="0" smtClean="0">
                <a:solidFill>
                  <a:schemeClr val="tx1">
                    <a:lumMod val="50000"/>
                  </a:schemeClr>
                </a:solidFill>
                <a:latin typeface="Calibri" pitchFamily="34" charset="0"/>
              </a:rPr>
              <a:t>Occlusion of an end-artery causes serious nutritional disturbances resulting in death of the tissue supplied by it. For example, occlusion of central artery of retina results in blindness. The results are severe because the blood flow to that region is completely stopped since there is no collateral circulation.</a:t>
            </a:r>
            <a:endParaRPr lang="en-US" dirty="0" smtClean="0">
              <a:solidFill>
                <a:schemeClr val="tx1">
                  <a:lumMod val="50000"/>
                </a:schemeClr>
              </a:solidFill>
              <a:latin typeface="Calibri" pitchFamily="34" charset="0"/>
            </a:endParaRPr>
          </a:p>
          <a:p>
            <a:pPr lvl="2" algn="just" eaLnBrk="1" fontAlgn="auto" hangingPunct="1">
              <a:spcAft>
                <a:spcPts val="0"/>
              </a:spcAft>
              <a:buFont typeface="Wingdings" pitchFamily="2" charset="2"/>
              <a:buChar char="ü"/>
              <a:defRPr/>
            </a:pPr>
            <a:endParaRPr lang="en-US" dirty="0">
              <a:solidFill>
                <a:schemeClr val="bg1">
                  <a:lumMod val="75000"/>
                  <a:lumOff val="25000"/>
                </a:schemeClr>
              </a:solidFill>
              <a:latin typeface="Calibri" pitchFamily="34" charset="0"/>
            </a:endParaRPr>
          </a:p>
        </p:txBody>
      </p:sp>
      <p:sp>
        <p:nvSpPr>
          <p:cNvPr id="7" name="TextBox 6"/>
          <p:cNvSpPr txBox="1"/>
          <p:nvPr/>
        </p:nvSpPr>
        <p:spPr>
          <a:xfrm>
            <a:off x="76200" y="76200"/>
            <a:ext cx="8991600" cy="707886"/>
          </a:xfrm>
          <a:prstGeom prst="rect">
            <a:avLst/>
          </a:prstGeom>
          <a:solidFill>
            <a:schemeClr val="tx1"/>
          </a:solidFill>
          <a:ln>
            <a:solidFill>
              <a:schemeClr val="tx1"/>
            </a:solidFill>
          </a:ln>
        </p:spPr>
        <p:txBody>
          <a:bodyPr wrap="square" rtlCol="1">
            <a:spAutoFit/>
          </a:bodyPr>
          <a:lstStyle/>
          <a:p>
            <a:r>
              <a:rPr lang="en-US" sz="4000" b="1" dirty="0" smtClean="0">
                <a:solidFill>
                  <a:srgbClr val="0000FF"/>
                </a:solidFill>
                <a:latin typeface="Calibri" pitchFamily="34" charset="0"/>
              </a:rPr>
              <a:t>End Arteries </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How We Are Doing!</a:t>
            </a:r>
          </a:p>
        </p:txBody>
      </p:sp>
      <p:sp>
        <p:nvSpPr>
          <p:cNvPr id="8195" name="Content Placeholder 2"/>
          <p:cNvSpPr>
            <a:spLocks noGrp="1"/>
          </p:cNvSpPr>
          <p:nvPr>
            <p:ph idx="1"/>
          </p:nvPr>
        </p:nvSpPr>
        <p:spPr>
          <a:xfrm>
            <a:off x="152400" y="1295400"/>
            <a:ext cx="8839200" cy="3657600"/>
          </a:xfrm>
          <a:ln w="28575">
            <a:solidFill>
              <a:schemeClr val="tx1"/>
            </a:solidFill>
          </a:ln>
        </p:spPr>
        <p:txBody>
          <a:bodyPr/>
          <a:lstStyle/>
          <a:p>
            <a:pPr algn="just" eaLnBrk="1" hangingPunct="1">
              <a:buFont typeface="Wingdings" pitchFamily="2" charset="2"/>
              <a:buChar char="v"/>
            </a:pPr>
            <a:r>
              <a:rPr lang="en-US" sz="2200" b="1" dirty="0" smtClean="0">
                <a:solidFill>
                  <a:schemeClr val="bg1">
                    <a:lumMod val="75000"/>
                    <a:lumOff val="25000"/>
                  </a:schemeClr>
                </a:solidFill>
                <a:latin typeface="Calibri" pitchFamily="34" charset="0"/>
                <a:cs typeface="Tahoma" pitchFamily="34" charset="0"/>
              </a:rPr>
              <a:t>Which statement is NOT true?</a:t>
            </a:r>
          </a:p>
          <a:p>
            <a:pPr algn="just" eaLnBrk="1" hangingPunct="1">
              <a:buNone/>
            </a:pPr>
            <a:endParaRPr lang="en-US" sz="2200" b="1" dirty="0" smtClean="0">
              <a:solidFill>
                <a:schemeClr val="bg1">
                  <a:lumMod val="75000"/>
                  <a:lumOff val="25000"/>
                </a:schemeClr>
              </a:solidFill>
              <a:latin typeface="Calibri" pitchFamily="34" charset="0"/>
              <a:cs typeface="Tahoma" pitchFamily="34" charset="0"/>
            </a:endParaRP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Arial" charset="0"/>
              </a:rPr>
              <a:t>Celiac trunk is considered single artery.</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rPr>
              <a:t>External iliac is the main supply of the pelvis</a:t>
            </a:r>
            <a:r>
              <a:rPr lang="en-US" sz="2000" dirty="0" smtClean="0">
                <a:solidFill>
                  <a:schemeClr val="bg1">
                    <a:lumMod val="75000"/>
                    <a:lumOff val="25000"/>
                  </a:schemeClr>
                </a:solidFill>
                <a:latin typeface="Calibri" pitchFamily="34" charset="0"/>
                <a:cs typeface="Tahoma" pitchFamily="34" charset="0"/>
              </a:rPr>
              <a:t>.</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Arial" charset="0"/>
              </a:rPr>
              <a:t>Abdominal aorta terminates at the level of L4 into two main branches</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Arial" charset="0"/>
              </a:rPr>
              <a:t>Renal artery is considered paired.</a:t>
            </a:r>
            <a:endParaRPr lang="en-US" sz="2000" dirty="0" smtClean="0">
              <a:solidFill>
                <a:schemeClr val="bg1">
                  <a:lumMod val="75000"/>
                  <a:lumOff val="25000"/>
                </a:schemeClr>
              </a:solidFill>
              <a:latin typeface="Calibri" pitchFamily="34" charset="0"/>
              <a:cs typeface="Tahoma" pitchFamily="34" charset="0"/>
            </a:endParaRP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Tahoma" pitchFamily="34" charset="0"/>
              </a:rPr>
              <a:t>Superior mesenteric artery supplies Spleen.</a:t>
            </a:r>
          </a:p>
          <a:p>
            <a:pPr algn="just" eaLnBrk="1" hangingPunct="1">
              <a:buClr>
                <a:schemeClr val="bg1">
                  <a:lumMod val="85000"/>
                  <a:lumOff val="15000"/>
                </a:schemeClr>
              </a:buClr>
              <a:buFont typeface="Wingdings" pitchFamily="2" charset="2"/>
              <a:buChar char="Ø"/>
            </a:pPr>
            <a:r>
              <a:rPr lang="en-US" sz="2000" dirty="0" smtClean="0">
                <a:solidFill>
                  <a:schemeClr val="bg1">
                    <a:lumMod val="75000"/>
                    <a:lumOff val="25000"/>
                  </a:schemeClr>
                </a:solidFill>
                <a:latin typeface="Calibri" pitchFamily="34" charset="0"/>
                <a:cs typeface="Tahoma" pitchFamily="34" charset="0"/>
              </a:rPr>
              <a:t>Inferior mesenteric artery </a:t>
            </a:r>
            <a:r>
              <a:rPr lang="en-US" sz="2000" dirty="0" smtClean="0">
                <a:solidFill>
                  <a:schemeClr val="bg1">
                    <a:lumMod val="75000"/>
                    <a:lumOff val="25000"/>
                  </a:schemeClr>
                </a:solidFill>
                <a:latin typeface="Calibri" pitchFamily="34" charset="0"/>
              </a:rPr>
              <a:t>supplies rectum and anal canal</a:t>
            </a:r>
            <a:r>
              <a:rPr lang="en-US" sz="2000" dirty="0" smtClean="0">
                <a:solidFill>
                  <a:schemeClr val="bg1">
                    <a:lumMod val="75000"/>
                    <a:lumOff val="25000"/>
                  </a:schemeClr>
                </a:solidFill>
                <a:latin typeface="Calibri" pitchFamily="34" charset="0"/>
                <a:cs typeface="Tahoma" pitchFamily="34" charset="0"/>
              </a:rPr>
              <a:t>.  </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6038"/>
            <a:ext cx="8382000" cy="715962"/>
          </a:xfrm>
          <a:ln w="28575">
            <a:solidFill>
              <a:schemeClr val="tx1"/>
            </a:solidFill>
          </a:ln>
        </p:spPr>
        <p:txBody>
          <a:bodyPr/>
          <a:lstStyle/>
          <a:p>
            <a:pPr algn="ctr" eaLnBrk="1" hangingPunct="1"/>
            <a:r>
              <a:rPr lang="en-US" sz="4000" b="1" dirty="0" smtClean="0">
                <a:solidFill>
                  <a:srgbClr val="0000FF"/>
                </a:solidFill>
                <a:latin typeface="Calibri" pitchFamily="34" charset="0"/>
                <a:cs typeface="Tahoma" pitchFamily="34" charset="0"/>
              </a:rPr>
              <a:t>General Principles of Arterial Supply</a:t>
            </a:r>
          </a:p>
        </p:txBody>
      </p:sp>
      <p:sp>
        <p:nvSpPr>
          <p:cNvPr id="3" name="Content Placeholder 2"/>
          <p:cNvSpPr>
            <a:spLocks noGrp="1"/>
          </p:cNvSpPr>
          <p:nvPr>
            <p:ph idx="1"/>
          </p:nvPr>
        </p:nvSpPr>
        <p:spPr>
          <a:xfrm>
            <a:off x="152400" y="1219200"/>
            <a:ext cx="8763000" cy="3581400"/>
          </a:xfrm>
          <a:ln w="28575">
            <a:solidFill>
              <a:schemeClr val="tx1"/>
            </a:solidFill>
          </a:ln>
        </p:spPr>
        <p:txBody>
          <a:bodyPr rtlCol="0">
            <a:noAutofit/>
          </a:bodyPr>
          <a:lstStyle/>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Arteries carry blood away from the heart.</a:t>
            </a:r>
          </a:p>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 All arteries, carry oxygenated blood</a:t>
            </a:r>
          </a:p>
          <a:p>
            <a:pPr lvl="1" algn="just" eaLnBrk="1" fontAlgn="auto" hangingPunct="1">
              <a:spcAft>
                <a:spcPts val="0"/>
              </a:spcAft>
              <a:buFont typeface="Wingdings" pitchFamily="2" charset="2"/>
              <a:buChar char="Ø"/>
              <a:defRPr/>
            </a:pPr>
            <a:r>
              <a:rPr lang="en-US" sz="1800" dirty="0" smtClean="0">
                <a:solidFill>
                  <a:schemeClr val="tx1">
                    <a:lumMod val="50000"/>
                  </a:schemeClr>
                </a:solidFill>
                <a:latin typeface="Calibri" pitchFamily="34" charset="0"/>
              </a:rPr>
              <a:t>except the pulmonary and umbilical arteries, which carry deoxygenated blood to the lungs and to the placenta respectively</a:t>
            </a:r>
          </a:p>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The flow of blood depends on the pumping action of the heart</a:t>
            </a:r>
          </a:p>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There are no valves in the arteries.</a:t>
            </a:r>
          </a:p>
          <a:p>
            <a:pPr algn="just" eaLnBrk="1" fontAlgn="auto" hangingPunct="1">
              <a:spcAft>
                <a:spcPts val="0"/>
              </a:spcAft>
              <a:buFont typeface="Wingdings" pitchFamily="2" charset="2"/>
              <a:buChar char="v"/>
              <a:defRPr/>
            </a:pPr>
            <a:r>
              <a:rPr lang="en-US" sz="2000" dirty="0" smtClean="0">
                <a:solidFill>
                  <a:schemeClr val="bg1">
                    <a:lumMod val="75000"/>
                    <a:lumOff val="25000"/>
                  </a:schemeClr>
                </a:solidFill>
                <a:latin typeface="Calibri" pitchFamily="34" charset="0"/>
              </a:rPr>
              <a:t> The branches of arteries supplying adjacent areas  normally </a:t>
            </a:r>
          </a:p>
          <a:p>
            <a:pPr lvl="1" algn="just" eaLnBrk="1" fontAlgn="auto" hangingPunct="1">
              <a:spcAft>
                <a:spcPts val="0"/>
              </a:spcAft>
              <a:buFont typeface="Wingdings" pitchFamily="2" charset="2"/>
              <a:buChar char="Ø"/>
              <a:defRPr/>
            </a:pPr>
            <a:r>
              <a:rPr lang="en-US" sz="1800" dirty="0" smtClean="0">
                <a:solidFill>
                  <a:schemeClr val="tx1">
                    <a:lumMod val="50000"/>
                  </a:schemeClr>
                </a:solidFill>
                <a:latin typeface="Calibri" pitchFamily="34" charset="0"/>
              </a:rPr>
              <a:t>anastomose with one another freely providing backup routes for blood to flow if one link is blocked.</a:t>
            </a:r>
          </a:p>
          <a:p>
            <a:pPr algn="just" eaLnBrk="1" fontAlgn="auto" hangingPunct="1">
              <a:spcAft>
                <a:spcPts val="0"/>
              </a:spcAft>
              <a:buFont typeface="Wingdings" pitchFamily="2" charset="2"/>
              <a:buChar char="v"/>
              <a:defRPr/>
            </a:pPr>
            <a:endParaRPr lang="en-US" sz="1600" dirty="0" smtClean="0">
              <a:solidFill>
                <a:schemeClr val="tx1">
                  <a:lumMod val="50000"/>
                </a:schemeClr>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http://www.healthcareersinteraction.com/images/faq_questionmark.jpg"/>
          <p:cNvPicPr>
            <a:picLocks noChangeAspect="1" noChangeArrowheads="1"/>
          </p:cNvPicPr>
          <p:nvPr/>
        </p:nvPicPr>
        <p:blipFill>
          <a:blip r:embed="rId3" cstate="print"/>
          <a:srcRect/>
          <a:stretch>
            <a:fillRect/>
          </a:stretch>
        </p:blipFill>
        <p:spPr bwMode="auto">
          <a:xfrm>
            <a:off x="3086100" y="2073548"/>
            <a:ext cx="3135420" cy="357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3"/>
          <p:cNvSpPr>
            <a:spLocks noChangeArrowheads="1"/>
          </p:cNvSpPr>
          <p:nvPr/>
        </p:nvSpPr>
        <p:spPr bwMode="auto">
          <a:xfrm>
            <a:off x="0" y="1340768"/>
            <a:ext cx="9144000" cy="769441"/>
          </a:xfrm>
          <a:prstGeom prst="rect">
            <a:avLst/>
          </a:prstGeom>
          <a:noFill/>
          <a:ln w="9525">
            <a:noFill/>
            <a:miter lim="800000"/>
            <a:headEnd/>
            <a:tailEnd/>
          </a:ln>
        </p:spPr>
        <p:txBody>
          <a:bodyPr wrap="square">
            <a:spAutoFit/>
          </a:bodyPr>
          <a:lstStyle/>
          <a:p>
            <a:pPr algn="ctr"/>
            <a:r>
              <a:rPr lang="en-US" sz="4400" b="1" dirty="0" smtClean="0">
                <a:solidFill>
                  <a:srgbClr val="0000FF"/>
                </a:solidFill>
                <a:latin typeface="Calibri" pitchFamily="34" charset="0"/>
              </a:rPr>
              <a:t>QUESTION</a:t>
            </a:r>
            <a:r>
              <a:rPr lang="en-US" sz="4400" b="1" dirty="0">
                <a:solidFill>
                  <a:srgbClr val="0000FF"/>
                </a:solidFill>
                <a:latin typeface="Calibri" pitchFamily="34" charset="0"/>
              </a:rPr>
              <a:t>?</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76200" y="1066800"/>
            <a:ext cx="5029200" cy="2554545"/>
          </a:xfrm>
          <a:prstGeom prst="rect">
            <a:avLst/>
          </a:prstGeom>
          <a:solidFill>
            <a:schemeClr val="tx1"/>
          </a:solidFill>
          <a:ln w="28575">
            <a:solidFill>
              <a:schemeClr val="tx1"/>
            </a:solidFill>
            <a:miter lim="800000"/>
            <a:headEnd/>
            <a:tailEnd/>
          </a:ln>
        </p:spPr>
        <p:txBody>
          <a:bodyPr wrap="square">
            <a:spAutoFit/>
          </a:bodyPr>
          <a:lstStyle/>
          <a:p>
            <a:pPr algn="just">
              <a:buClr>
                <a:schemeClr val="bg1"/>
              </a:buClr>
              <a:buFont typeface="Wingdings" pitchFamily="2" charset="2"/>
              <a:buChar char="v"/>
              <a:defRPr/>
            </a:pPr>
            <a:r>
              <a:rPr lang="en-US" sz="2000" dirty="0">
                <a:solidFill>
                  <a:srgbClr val="FF0000"/>
                </a:solidFill>
                <a:latin typeface="Calibri" pitchFamily="34" charset="0"/>
                <a:cs typeface="Arial" charset="0"/>
              </a:rPr>
              <a:t> </a:t>
            </a:r>
            <a:r>
              <a:rPr lang="en-US" sz="2000" dirty="0">
                <a:solidFill>
                  <a:schemeClr val="bg1"/>
                </a:solidFill>
                <a:latin typeface="Calibri" pitchFamily="34" charset="0"/>
                <a:cs typeface="Arial" charset="0"/>
              </a:rPr>
              <a:t>It is the largest artery in the body.</a:t>
            </a:r>
          </a:p>
          <a:p>
            <a:pPr algn="just">
              <a:buClr>
                <a:schemeClr val="bg1"/>
              </a:buClr>
              <a:buFont typeface="Wingdings" pitchFamily="2" charset="2"/>
              <a:buChar char="v"/>
              <a:defRPr/>
            </a:pPr>
            <a:endParaRPr lang="en-US" sz="2000" dirty="0">
              <a:solidFill>
                <a:schemeClr val="bg1"/>
              </a:solidFill>
              <a:latin typeface="Calibri" pitchFamily="34" charset="0"/>
              <a:cs typeface="Arial" charset="0"/>
            </a:endParaRPr>
          </a:p>
          <a:p>
            <a:pPr algn="just">
              <a:buClr>
                <a:schemeClr val="bg1"/>
              </a:buClr>
              <a:buFont typeface="Wingdings" pitchFamily="2" charset="2"/>
              <a:buChar char="v"/>
              <a:defRPr/>
            </a:pPr>
            <a:r>
              <a:rPr lang="en-US" sz="2000" dirty="0">
                <a:solidFill>
                  <a:schemeClr val="bg1"/>
                </a:solidFill>
                <a:latin typeface="Calibri" pitchFamily="34" charset="0"/>
                <a:cs typeface="Arial" charset="0"/>
              </a:rPr>
              <a:t> Originates from the left ventricle.</a:t>
            </a:r>
          </a:p>
          <a:p>
            <a:pPr algn="just">
              <a:buClr>
                <a:schemeClr val="bg1"/>
              </a:buClr>
              <a:buFont typeface="Wingdings" pitchFamily="2" charset="2"/>
              <a:buChar char="v"/>
              <a:defRPr/>
            </a:pPr>
            <a:endParaRPr lang="en-US" sz="2000" dirty="0">
              <a:solidFill>
                <a:schemeClr val="bg1"/>
              </a:solidFill>
              <a:latin typeface="Calibri" pitchFamily="34" charset="0"/>
              <a:cs typeface="Arial" charset="0"/>
            </a:endParaRPr>
          </a:p>
          <a:p>
            <a:pPr algn="just">
              <a:buClr>
                <a:schemeClr val="bg1"/>
              </a:buClr>
              <a:buFont typeface="Wingdings" pitchFamily="2" charset="2"/>
              <a:buChar char="v"/>
              <a:defRPr/>
            </a:pPr>
            <a:r>
              <a:rPr lang="en-US" sz="2000" dirty="0">
                <a:solidFill>
                  <a:schemeClr val="bg1"/>
                </a:solidFill>
                <a:latin typeface="Calibri" pitchFamily="34" charset="0"/>
                <a:cs typeface="Arial" charset="0"/>
              </a:rPr>
              <a:t> It is divided  into 4 parts.</a:t>
            </a:r>
          </a:p>
          <a:p>
            <a:pPr algn="just">
              <a:buClr>
                <a:schemeClr val="bg1"/>
              </a:buClr>
              <a:buFont typeface="Wingdings" pitchFamily="2" charset="2"/>
              <a:buChar char="v"/>
              <a:defRPr/>
            </a:pPr>
            <a:endParaRPr lang="en-US" sz="2000" dirty="0">
              <a:solidFill>
                <a:schemeClr val="bg1"/>
              </a:solidFill>
              <a:latin typeface="Calibri" pitchFamily="34" charset="0"/>
              <a:cs typeface="Arial" charset="0"/>
            </a:endParaRPr>
          </a:p>
          <a:p>
            <a:pPr algn="just">
              <a:buClr>
                <a:schemeClr val="bg1"/>
              </a:buClr>
              <a:buFont typeface="Wingdings" pitchFamily="2" charset="2"/>
              <a:buChar char="v"/>
              <a:defRPr/>
            </a:pPr>
            <a:r>
              <a:rPr lang="en-US" sz="2000" dirty="0">
                <a:solidFill>
                  <a:schemeClr val="bg1"/>
                </a:solidFill>
                <a:latin typeface="Calibri" pitchFamily="34" charset="0"/>
                <a:cs typeface="Arial" charset="0"/>
              </a:rPr>
              <a:t> It </a:t>
            </a:r>
            <a:r>
              <a:rPr lang="en-US" sz="2000" dirty="0" smtClean="0">
                <a:solidFill>
                  <a:schemeClr val="bg1"/>
                </a:solidFill>
                <a:latin typeface="Calibri" pitchFamily="34" charset="0"/>
                <a:cs typeface="Arial" charset="0"/>
              </a:rPr>
              <a:t>carries </a:t>
            </a:r>
            <a:r>
              <a:rPr lang="en-US" sz="2000" dirty="0">
                <a:solidFill>
                  <a:schemeClr val="bg1"/>
                </a:solidFill>
                <a:latin typeface="Calibri" pitchFamily="34" charset="0"/>
                <a:cs typeface="Arial" charset="0"/>
              </a:rPr>
              <a:t>oxygenated blood to all parts of the body.</a:t>
            </a:r>
          </a:p>
        </p:txBody>
      </p:sp>
      <p:pic>
        <p:nvPicPr>
          <p:cNvPr id="10244" name="Picture 5" descr="E:\dad\Student Gray\3. Thorax\F66122-003-f005.jpg"/>
          <p:cNvPicPr>
            <a:picLocks noChangeAspect="1" noChangeArrowheads="1"/>
          </p:cNvPicPr>
          <p:nvPr/>
        </p:nvPicPr>
        <p:blipFill>
          <a:blip r:embed="rId3" cstate="print"/>
          <a:srcRect l="27779" r="27779" b="6772"/>
          <a:stretch>
            <a:fillRect/>
          </a:stretch>
        </p:blipFill>
        <p:spPr bwMode="auto">
          <a:xfrm>
            <a:off x="5257800" y="914400"/>
            <a:ext cx="3810000" cy="4221892"/>
          </a:xfrm>
          <a:prstGeom prst="rect">
            <a:avLst/>
          </a:prstGeom>
          <a:noFill/>
          <a:ln w="9525">
            <a:noFill/>
            <a:miter lim="800000"/>
            <a:headEnd/>
            <a:tailEnd/>
          </a:ln>
        </p:spPr>
      </p:pic>
      <p:sp>
        <p:nvSpPr>
          <p:cNvPr id="8" name="TextBox 7"/>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Aorta</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1295400"/>
            <a:ext cx="5029200" cy="2923877"/>
          </a:xfrm>
          <a:prstGeom prst="rect">
            <a:avLst/>
          </a:prstGeom>
          <a:solidFill>
            <a:schemeClr val="tx1"/>
          </a:solidFill>
          <a:ln w="28575">
            <a:solidFill>
              <a:schemeClr val="tx1"/>
            </a:solidFill>
            <a:miter lim="800000"/>
            <a:headEnd/>
            <a:tailEnd/>
          </a:ln>
        </p:spPr>
        <p:txBody>
          <a:bodyPr wrap="square">
            <a:spAutoFit/>
          </a:bodyPr>
          <a:lstStyle/>
          <a:p>
            <a:pPr algn="just">
              <a:buClr>
                <a:schemeClr val="bg1"/>
              </a:buClr>
              <a:buFont typeface="Wingdings" pitchFamily="2" charset="2"/>
              <a:buChar char="v"/>
              <a:defRPr/>
            </a:pPr>
            <a:r>
              <a:rPr lang="en-US" sz="3200" b="1" dirty="0">
                <a:solidFill>
                  <a:schemeClr val="bg1"/>
                </a:solidFill>
                <a:latin typeface="Calibri" pitchFamily="34" charset="0"/>
                <a:cs typeface="Arial" charset="0"/>
              </a:rPr>
              <a:t> </a:t>
            </a:r>
            <a:r>
              <a:rPr lang="en-US" sz="3200" b="1" dirty="0" smtClean="0">
                <a:solidFill>
                  <a:schemeClr val="bg1">
                    <a:lumMod val="75000"/>
                    <a:lumOff val="25000"/>
                  </a:schemeClr>
                </a:solidFill>
                <a:latin typeface="Calibri" pitchFamily="34" charset="0"/>
                <a:cs typeface="Arial" charset="0"/>
              </a:rPr>
              <a:t>Ascending Aorta</a:t>
            </a:r>
          </a:p>
          <a:p>
            <a:pPr algn="just">
              <a:buClr>
                <a:schemeClr val="bg1"/>
              </a:buClr>
              <a:buFont typeface="Wingdings" pitchFamily="2" charset="2"/>
              <a:buChar char="v"/>
              <a:defRPr/>
            </a:pPr>
            <a:r>
              <a:rPr lang="en-US" sz="3200" b="1" dirty="0" smtClean="0">
                <a:solidFill>
                  <a:schemeClr val="bg1">
                    <a:lumMod val="75000"/>
                    <a:lumOff val="25000"/>
                  </a:schemeClr>
                </a:solidFill>
                <a:latin typeface="Calibri" pitchFamily="34" charset="0"/>
                <a:cs typeface="Arial" charset="0"/>
              </a:rPr>
              <a:t> Arch of Aorta</a:t>
            </a:r>
          </a:p>
          <a:p>
            <a:pPr algn="just">
              <a:buClr>
                <a:schemeClr val="bg1"/>
              </a:buClr>
              <a:buFont typeface="Wingdings" pitchFamily="2" charset="2"/>
              <a:buChar char="v"/>
              <a:defRPr/>
            </a:pPr>
            <a:r>
              <a:rPr lang="en-US" sz="3200" b="1" dirty="0" smtClean="0">
                <a:solidFill>
                  <a:schemeClr val="bg1">
                    <a:lumMod val="75000"/>
                    <a:lumOff val="25000"/>
                  </a:schemeClr>
                </a:solidFill>
                <a:latin typeface="Calibri" pitchFamily="34" charset="0"/>
                <a:cs typeface="Arial" charset="0"/>
              </a:rPr>
              <a:t> Descending  </a:t>
            </a:r>
          </a:p>
          <a:p>
            <a:pPr lvl="1" algn="just">
              <a:buClr>
                <a:schemeClr val="bg1"/>
              </a:buClr>
              <a:buFont typeface="Wingdings" pitchFamily="2" charset="2"/>
              <a:buChar char="Ø"/>
              <a:defRPr/>
            </a:pPr>
            <a:r>
              <a:rPr lang="en-US" sz="3200" b="1" dirty="0" smtClean="0">
                <a:solidFill>
                  <a:schemeClr val="bg1">
                    <a:lumMod val="75000"/>
                    <a:lumOff val="25000"/>
                  </a:schemeClr>
                </a:solidFill>
                <a:latin typeface="Calibri" pitchFamily="34" charset="0"/>
                <a:cs typeface="Arial" charset="0"/>
              </a:rPr>
              <a:t> </a:t>
            </a:r>
            <a:r>
              <a:rPr lang="en-US" sz="2800" b="1" dirty="0" smtClean="0">
                <a:solidFill>
                  <a:schemeClr val="bg1">
                    <a:lumMod val="75000"/>
                    <a:lumOff val="25000"/>
                  </a:schemeClr>
                </a:solidFill>
                <a:latin typeface="Calibri" pitchFamily="34" charset="0"/>
                <a:cs typeface="Arial" charset="0"/>
              </a:rPr>
              <a:t>Thoracic Aorta</a:t>
            </a:r>
          </a:p>
          <a:p>
            <a:pPr lvl="1" algn="just">
              <a:buClr>
                <a:schemeClr val="bg1"/>
              </a:buClr>
              <a:buFont typeface="Wingdings" pitchFamily="2" charset="2"/>
              <a:buChar char="Ø"/>
              <a:defRPr/>
            </a:pPr>
            <a:r>
              <a:rPr lang="en-US" sz="2800" b="1" dirty="0" smtClean="0">
                <a:solidFill>
                  <a:schemeClr val="bg1">
                    <a:lumMod val="75000"/>
                    <a:lumOff val="25000"/>
                  </a:schemeClr>
                </a:solidFill>
                <a:latin typeface="Calibri" pitchFamily="34" charset="0"/>
                <a:cs typeface="Arial" charset="0"/>
              </a:rPr>
              <a:t> Abdominal Aorta</a:t>
            </a:r>
          </a:p>
          <a:p>
            <a:pPr lvl="1" algn="just">
              <a:buClr>
                <a:schemeClr val="bg1"/>
              </a:buClr>
              <a:buFont typeface="Wingdings" pitchFamily="2" charset="2"/>
              <a:buChar char="Ø"/>
              <a:defRPr/>
            </a:pPr>
            <a:endParaRPr lang="en-US" sz="2800" dirty="0" smtClean="0">
              <a:solidFill>
                <a:schemeClr val="bg1">
                  <a:lumMod val="75000"/>
                  <a:lumOff val="25000"/>
                </a:schemeClr>
              </a:solidFill>
              <a:latin typeface="Calibri" pitchFamily="34" charset="0"/>
              <a:cs typeface="Arial" charset="0"/>
            </a:endParaRPr>
          </a:p>
        </p:txBody>
      </p:sp>
      <p:sp>
        <p:nvSpPr>
          <p:cNvPr id="8" name="TextBox 7"/>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Division of Aorta</a:t>
            </a:r>
            <a:endParaRPr lang="ar-SA" sz="4000" b="1" dirty="0">
              <a:solidFill>
                <a:srgbClr val="0000FF"/>
              </a:solidFill>
              <a:latin typeface="Calibri" pitchFamily="34" charset="0"/>
            </a:endParaRPr>
          </a:p>
        </p:txBody>
      </p:sp>
      <p:pic>
        <p:nvPicPr>
          <p:cNvPr id="5" name="Picture 2" descr="https://www.clevelandclinic.org/heartcenter/images/guide/heartworks/thoracoabdominal_aorta.jpg"/>
          <p:cNvPicPr>
            <a:picLocks noChangeAspect="1" noChangeArrowheads="1"/>
          </p:cNvPicPr>
          <p:nvPr/>
        </p:nvPicPr>
        <p:blipFill>
          <a:blip r:embed="rId3" cstate="print"/>
          <a:srcRect/>
          <a:stretch>
            <a:fillRect/>
          </a:stretch>
        </p:blipFill>
        <p:spPr bwMode="auto">
          <a:xfrm>
            <a:off x="4724400" y="1066800"/>
            <a:ext cx="3886200" cy="5269424"/>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1295400"/>
            <a:ext cx="5334000" cy="2492990"/>
          </a:xfrm>
          <a:prstGeom prst="rect">
            <a:avLst/>
          </a:prstGeom>
          <a:solidFill>
            <a:schemeClr val="tx1"/>
          </a:solidFill>
          <a:ln w="28575">
            <a:solidFill>
              <a:schemeClr val="tx1"/>
            </a:solidFill>
            <a:miter lim="800000"/>
            <a:headEnd/>
            <a:tailEnd/>
          </a:ln>
        </p:spPr>
        <p:txBody>
          <a:bodyPr wrap="square">
            <a:spAutoFit/>
          </a:bodyPr>
          <a:lstStyle/>
          <a:p>
            <a:pPr algn="just">
              <a:buFont typeface="Wingdings" pitchFamily="2" charset="2"/>
              <a:buChar char="v"/>
              <a:defRPr/>
            </a:pPr>
            <a:r>
              <a:rPr lang="en-US" sz="2800" dirty="0">
                <a:solidFill>
                  <a:schemeClr val="bg1">
                    <a:lumMod val="75000"/>
                    <a:lumOff val="25000"/>
                  </a:schemeClr>
                </a:solidFill>
                <a:latin typeface="Calibri" pitchFamily="34" charset="0"/>
                <a:cs typeface="Arial" charset="0"/>
              </a:rPr>
              <a:t> </a:t>
            </a:r>
            <a:r>
              <a:rPr lang="en-US" sz="2400" dirty="0" smtClean="0">
                <a:solidFill>
                  <a:schemeClr val="bg1">
                    <a:lumMod val="75000"/>
                    <a:lumOff val="25000"/>
                  </a:schemeClr>
                </a:solidFill>
                <a:latin typeface="Calibri" pitchFamily="34" charset="0"/>
                <a:cs typeface="Arial" charset="0"/>
              </a:rPr>
              <a:t>Originates from left ventricle.</a:t>
            </a:r>
          </a:p>
          <a:p>
            <a:pPr algn="just">
              <a:buFont typeface="Wingdings" pitchFamily="2" charset="2"/>
              <a:buChar char="v"/>
              <a:defRPr/>
            </a:pPr>
            <a:r>
              <a:rPr lang="en-US" sz="2400" dirty="0" smtClean="0">
                <a:solidFill>
                  <a:schemeClr val="bg1">
                    <a:lumMod val="75000"/>
                    <a:lumOff val="25000"/>
                  </a:schemeClr>
                </a:solidFill>
                <a:latin typeface="Calibri" pitchFamily="34" charset="0"/>
                <a:cs typeface="Arial" charset="0"/>
              </a:rPr>
              <a:t> Continuous as aortic arch.</a:t>
            </a:r>
          </a:p>
          <a:p>
            <a:pPr algn="just">
              <a:buFont typeface="Wingdings" pitchFamily="2" charset="2"/>
              <a:buChar char="v"/>
              <a:defRPr/>
            </a:pPr>
            <a:r>
              <a:rPr lang="en-US" sz="2400" dirty="0" smtClean="0">
                <a:solidFill>
                  <a:schemeClr val="bg1">
                    <a:lumMod val="75000"/>
                    <a:lumOff val="25000"/>
                  </a:schemeClr>
                </a:solidFill>
                <a:latin typeface="Calibri" pitchFamily="34" charset="0"/>
                <a:cs typeface="Arial" charset="0"/>
              </a:rPr>
              <a:t> Branches:</a:t>
            </a:r>
          </a:p>
          <a:p>
            <a:pPr lvl="1">
              <a:buFont typeface="Wingdings" pitchFamily="2" charset="2"/>
              <a:buChar char="Ø"/>
              <a:defRPr/>
            </a:pPr>
            <a:r>
              <a:rPr lang="en-US" sz="2800" dirty="0" smtClean="0">
                <a:solidFill>
                  <a:schemeClr val="bg1">
                    <a:lumMod val="75000"/>
                    <a:lumOff val="25000"/>
                  </a:schemeClr>
                </a:solidFill>
                <a:latin typeface="Calibri" pitchFamily="34" charset="0"/>
                <a:cs typeface="Arial" charset="0"/>
              </a:rPr>
              <a:t> </a:t>
            </a:r>
            <a:r>
              <a:rPr lang="en-US" sz="2200" dirty="0" smtClean="0">
                <a:solidFill>
                  <a:schemeClr val="bg1">
                    <a:lumMod val="75000"/>
                    <a:lumOff val="25000"/>
                  </a:schemeClr>
                </a:solidFill>
                <a:latin typeface="Calibri" pitchFamily="34" charset="0"/>
                <a:cs typeface="Arial" charset="0"/>
              </a:rPr>
              <a:t>Right &amp; Left coronary arteries</a:t>
            </a:r>
          </a:p>
          <a:p>
            <a:pPr lvl="2" algn="just">
              <a:buFont typeface="Wingdings" pitchFamily="2" charset="2"/>
              <a:buChar char="ü"/>
              <a:defRPr/>
            </a:pPr>
            <a:r>
              <a:rPr lang="en-US" sz="2400" dirty="0" smtClean="0">
                <a:solidFill>
                  <a:schemeClr val="bg1">
                    <a:lumMod val="75000"/>
                    <a:lumOff val="25000"/>
                  </a:schemeClr>
                </a:solidFill>
                <a:latin typeface="Calibri" pitchFamily="34" charset="0"/>
                <a:cs typeface="Arial" charset="0"/>
              </a:rPr>
              <a:t> </a:t>
            </a:r>
            <a:r>
              <a:rPr lang="en-US" sz="2000" dirty="0" smtClean="0">
                <a:solidFill>
                  <a:schemeClr val="bg1">
                    <a:lumMod val="75000"/>
                    <a:lumOff val="25000"/>
                  </a:schemeClr>
                </a:solidFill>
                <a:latin typeface="Calibri" pitchFamily="34" charset="0"/>
                <a:cs typeface="Arial" charset="0"/>
              </a:rPr>
              <a:t>arise from aortic sinuses</a:t>
            </a:r>
          </a:p>
          <a:p>
            <a:pPr lvl="1" algn="just">
              <a:buClr>
                <a:schemeClr val="bg1"/>
              </a:buClr>
              <a:buFont typeface="Wingdings" pitchFamily="2" charset="2"/>
              <a:buChar char="Ø"/>
              <a:defRPr/>
            </a:pPr>
            <a:endParaRPr lang="en-US" sz="2800" dirty="0" smtClean="0">
              <a:solidFill>
                <a:schemeClr val="bg1">
                  <a:lumMod val="75000"/>
                  <a:lumOff val="25000"/>
                </a:schemeClr>
              </a:solidFill>
              <a:latin typeface="Calibri" pitchFamily="34" charset="0"/>
              <a:cs typeface="Arial" charset="0"/>
            </a:endParaRPr>
          </a:p>
        </p:txBody>
      </p:sp>
      <p:sp>
        <p:nvSpPr>
          <p:cNvPr id="8" name="TextBox 7"/>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Ascending Aorta</a:t>
            </a:r>
            <a:endParaRPr lang="ar-SA" sz="4000" b="1" dirty="0">
              <a:solidFill>
                <a:srgbClr val="0000FF"/>
              </a:solidFill>
              <a:latin typeface="Calibri" pitchFamily="34" charset="0"/>
            </a:endParaRPr>
          </a:p>
        </p:txBody>
      </p:sp>
      <p:grpSp>
        <p:nvGrpSpPr>
          <p:cNvPr id="6" name="Group 5"/>
          <p:cNvGrpSpPr/>
          <p:nvPr/>
        </p:nvGrpSpPr>
        <p:grpSpPr>
          <a:xfrm>
            <a:off x="5181600" y="990600"/>
            <a:ext cx="3657600" cy="4724400"/>
            <a:chOff x="4648200" y="1136650"/>
            <a:chExt cx="4191000" cy="5340350"/>
          </a:xfrm>
        </p:grpSpPr>
        <p:pic>
          <p:nvPicPr>
            <p:cNvPr id="7" name="Picture 6" descr="E:\dad\Student Gray\3. Thorax\F66122-003-f061a.jpg"/>
            <p:cNvPicPr>
              <a:picLocks noChangeAspect="1" noChangeArrowheads="1"/>
            </p:cNvPicPr>
            <p:nvPr/>
          </p:nvPicPr>
          <p:blipFill>
            <a:blip r:embed="rId3" cstate="print"/>
            <a:srcRect l="19231" r="29121" b="5125"/>
            <a:stretch>
              <a:fillRect/>
            </a:stretch>
          </p:blipFill>
          <p:spPr bwMode="auto">
            <a:xfrm>
              <a:off x="4648200" y="1136650"/>
              <a:ext cx="4191000" cy="5340350"/>
            </a:xfrm>
            <a:prstGeom prst="rect">
              <a:avLst/>
            </a:prstGeom>
            <a:noFill/>
            <a:ln w="9525">
              <a:noFill/>
              <a:miter lim="800000"/>
              <a:headEnd/>
              <a:tailEnd/>
            </a:ln>
          </p:spPr>
        </p:pic>
        <p:cxnSp>
          <p:nvCxnSpPr>
            <p:cNvPr id="9" name="Straight Arrow Connector 8"/>
            <p:cNvCxnSpPr/>
            <p:nvPr/>
          </p:nvCxnSpPr>
          <p:spPr>
            <a:xfrm rot="5400000">
              <a:off x="7048500" y="2400300"/>
              <a:ext cx="1295400" cy="1066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981700" y="2019300"/>
              <a:ext cx="1828800" cy="1447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990600"/>
            <a:ext cx="5029200" cy="4524315"/>
          </a:xfrm>
          <a:prstGeom prst="rect">
            <a:avLst/>
          </a:prstGeom>
          <a:solidFill>
            <a:schemeClr val="tx1"/>
          </a:solidFill>
          <a:ln w="28575">
            <a:solidFill>
              <a:schemeClr val="tx1"/>
            </a:solidFill>
            <a:miter lim="800000"/>
            <a:headEnd/>
            <a:tailEnd/>
          </a:ln>
        </p:spPr>
        <p:txBody>
          <a:bodyPr wrap="square">
            <a:spAutoFit/>
          </a:bodyPr>
          <a:lstStyle/>
          <a:p>
            <a:pPr algn="just">
              <a:buFont typeface="Wingdings" pitchFamily="2" charset="2"/>
              <a:buChar char="v"/>
              <a:defRPr/>
            </a:pPr>
            <a:r>
              <a:rPr lang="en-US" sz="2400" dirty="0">
                <a:solidFill>
                  <a:schemeClr val="bg1">
                    <a:lumMod val="75000"/>
                    <a:lumOff val="25000"/>
                  </a:schemeClr>
                </a:solidFill>
                <a:latin typeface="Calibri" pitchFamily="34" charset="0"/>
                <a:cs typeface="Arial" charset="0"/>
              </a:rPr>
              <a:t> </a:t>
            </a:r>
            <a:r>
              <a:rPr lang="en-US" sz="2400" dirty="0" smtClean="0">
                <a:solidFill>
                  <a:schemeClr val="bg1">
                    <a:lumMod val="75000"/>
                    <a:lumOff val="25000"/>
                  </a:schemeClr>
                </a:solidFill>
                <a:latin typeface="Calibri" pitchFamily="34" charset="0"/>
                <a:cs typeface="Arial" charset="0"/>
              </a:rPr>
              <a:t> Continuation of the ascending aorta.</a:t>
            </a:r>
          </a:p>
          <a:p>
            <a:pPr algn="just">
              <a:buFont typeface="Wingdings" pitchFamily="2" charset="2"/>
              <a:buChar char="v"/>
              <a:defRPr/>
            </a:pPr>
            <a:r>
              <a:rPr lang="en-US" sz="2400" dirty="0" smtClean="0">
                <a:solidFill>
                  <a:schemeClr val="bg1">
                    <a:lumMod val="75000"/>
                    <a:lumOff val="25000"/>
                  </a:schemeClr>
                </a:solidFill>
                <a:latin typeface="Calibri" pitchFamily="34" charset="0"/>
                <a:cs typeface="Arial" charset="0"/>
              </a:rPr>
              <a:t> Leads to descending thoracic aorta.</a:t>
            </a:r>
          </a:p>
          <a:p>
            <a:pPr algn="just">
              <a:buFont typeface="Wingdings" pitchFamily="2" charset="2"/>
              <a:buChar char="v"/>
              <a:defRPr/>
            </a:pPr>
            <a:r>
              <a:rPr lang="en-US" sz="2400" dirty="0" smtClean="0">
                <a:solidFill>
                  <a:schemeClr val="bg1">
                    <a:lumMod val="75000"/>
                    <a:lumOff val="25000"/>
                  </a:schemeClr>
                </a:solidFill>
                <a:latin typeface="Calibri" pitchFamily="34" charset="0"/>
                <a:cs typeface="Arial" charset="0"/>
              </a:rPr>
              <a:t> Located behind the lower part of  manubrium </a:t>
            </a:r>
            <a:r>
              <a:rPr lang="en-US" sz="2400" dirty="0" err="1" smtClean="0">
                <a:solidFill>
                  <a:schemeClr val="bg1">
                    <a:lumMod val="75000"/>
                    <a:lumOff val="25000"/>
                  </a:schemeClr>
                </a:solidFill>
                <a:latin typeface="Calibri" pitchFamily="34" charset="0"/>
                <a:cs typeface="Arial" charset="0"/>
              </a:rPr>
              <a:t>sterni</a:t>
            </a:r>
            <a:r>
              <a:rPr lang="en-US" sz="2400" dirty="0" smtClean="0">
                <a:solidFill>
                  <a:schemeClr val="bg1">
                    <a:lumMod val="75000"/>
                    <a:lumOff val="25000"/>
                  </a:schemeClr>
                </a:solidFill>
                <a:latin typeface="Calibri" pitchFamily="34" charset="0"/>
                <a:cs typeface="Arial" charset="0"/>
              </a:rPr>
              <a:t>  and on the left side of trachea.</a:t>
            </a:r>
          </a:p>
          <a:p>
            <a:pPr algn="just">
              <a:buFont typeface="Wingdings" pitchFamily="2" charset="2"/>
              <a:buChar char="v"/>
              <a:defRPr/>
            </a:pPr>
            <a:r>
              <a:rPr lang="en-US" sz="2400" dirty="0" smtClean="0">
                <a:solidFill>
                  <a:schemeClr val="bg1">
                    <a:lumMod val="75000"/>
                    <a:lumOff val="25000"/>
                  </a:schemeClr>
                </a:solidFill>
                <a:latin typeface="Calibri" pitchFamily="34" charset="0"/>
                <a:cs typeface="Arial" charset="0"/>
              </a:rPr>
              <a:t> Branches: </a:t>
            </a:r>
          </a:p>
          <a:p>
            <a:pPr marL="914400" lvl="1" indent="-457200" algn="just">
              <a:buFont typeface="Wingdings" pitchFamily="2" charset="2"/>
              <a:buChar char="Ø"/>
              <a:defRPr/>
            </a:pPr>
            <a:r>
              <a:rPr lang="en-US" sz="2400" dirty="0" smtClean="0">
                <a:solidFill>
                  <a:schemeClr val="bg1">
                    <a:lumMod val="75000"/>
                    <a:lumOff val="25000"/>
                  </a:schemeClr>
                </a:solidFill>
                <a:latin typeface="Calibri" pitchFamily="34" charset="0"/>
                <a:cs typeface="Arial" charset="0"/>
              </a:rPr>
              <a:t> </a:t>
            </a:r>
            <a:r>
              <a:rPr lang="en-US" sz="2200" dirty="0" smtClean="0">
                <a:solidFill>
                  <a:schemeClr val="bg1">
                    <a:lumMod val="75000"/>
                    <a:lumOff val="25000"/>
                  </a:schemeClr>
                </a:solidFill>
                <a:latin typeface="Calibri" pitchFamily="34" charset="0"/>
                <a:cs typeface="Arial" charset="0"/>
              </a:rPr>
              <a:t>Left Subclavian artery </a:t>
            </a:r>
          </a:p>
          <a:p>
            <a:pPr marL="914400" lvl="1" indent="-457200" algn="just">
              <a:buFont typeface="Wingdings" pitchFamily="2" charset="2"/>
              <a:buChar char="Ø"/>
              <a:defRPr/>
            </a:pPr>
            <a:r>
              <a:rPr lang="en-US" sz="2200" dirty="0" smtClean="0">
                <a:solidFill>
                  <a:schemeClr val="bg1">
                    <a:lumMod val="75000"/>
                    <a:lumOff val="25000"/>
                  </a:schemeClr>
                </a:solidFill>
                <a:latin typeface="Calibri" pitchFamily="34" charset="0"/>
                <a:cs typeface="Arial" charset="0"/>
              </a:rPr>
              <a:t> Left Common Carotid artery</a:t>
            </a:r>
          </a:p>
          <a:p>
            <a:pPr marL="914400" lvl="1" indent="-457200" algn="just">
              <a:buFont typeface="Wingdings" pitchFamily="2" charset="2"/>
              <a:buChar char="Ø"/>
              <a:defRPr/>
            </a:pPr>
            <a:r>
              <a:rPr lang="en-US" sz="2200" dirty="0" smtClean="0">
                <a:solidFill>
                  <a:schemeClr val="bg1">
                    <a:lumMod val="75000"/>
                    <a:lumOff val="25000"/>
                  </a:schemeClr>
                </a:solidFill>
                <a:latin typeface="Calibri" pitchFamily="34" charset="0"/>
                <a:cs typeface="Arial" charset="0"/>
              </a:rPr>
              <a:t> Brachiocephalic trunk</a:t>
            </a:r>
          </a:p>
          <a:p>
            <a:pPr lvl="2" algn="just">
              <a:buFont typeface="Wingdings" pitchFamily="2" charset="2"/>
              <a:buChar char="ü"/>
              <a:defRPr/>
            </a:pPr>
            <a:endParaRPr lang="en-US" sz="2400" dirty="0" smtClean="0">
              <a:solidFill>
                <a:schemeClr val="bg1">
                  <a:lumMod val="75000"/>
                  <a:lumOff val="25000"/>
                </a:schemeClr>
              </a:solidFill>
              <a:latin typeface="Calibri" pitchFamily="34" charset="0"/>
              <a:cs typeface="Arial" charset="0"/>
            </a:endParaRPr>
          </a:p>
          <a:p>
            <a:pPr lvl="1" algn="just">
              <a:buClr>
                <a:schemeClr val="bg1"/>
              </a:buClr>
              <a:buFont typeface="Wingdings" pitchFamily="2" charset="2"/>
              <a:buChar char="Ø"/>
              <a:defRPr/>
            </a:pPr>
            <a:endParaRPr lang="en-US" sz="2400" dirty="0" smtClean="0">
              <a:solidFill>
                <a:schemeClr val="bg1">
                  <a:lumMod val="75000"/>
                  <a:lumOff val="25000"/>
                </a:schemeClr>
              </a:solidFill>
              <a:latin typeface="Calibri" pitchFamily="34" charset="0"/>
              <a:cs typeface="Arial" charset="0"/>
            </a:endParaRPr>
          </a:p>
        </p:txBody>
      </p:sp>
      <p:sp>
        <p:nvSpPr>
          <p:cNvPr id="8" name="TextBox 7"/>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Arch of Aorta</a:t>
            </a:r>
            <a:endParaRPr lang="ar-SA" sz="4000" b="1" dirty="0">
              <a:solidFill>
                <a:srgbClr val="0000FF"/>
              </a:solidFill>
              <a:latin typeface="Calibri" pitchFamily="34" charset="0"/>
            </a:endParaRPr>
          </a:p>
        </p:txBody>
      </p:sp>
      <p:pic>
        <p:nvPicPr>
          <p:cNvPr id="11" name="Picture 7" descr="E:\dad\Student Gray\8. Head and neck\F66122-008-f215.jpg"/>
          <p:cNvPicPr>
            <a:picLocks noChangeAspect="1" noChangeArrowheads="1"/>
          </p:cNvPicPr>
          <p:nvPr/>
        </p:nvPicPr>
        <p:blipFill>
          <a:blip r:embed="rId3" cstate="print"/>
          <a:srcRect b="5042"/>
          <a:stretch>
            <a:fillRect/>
          </a:stretch>
        </p:blipFill>
        <p:spPr bwMode="auto">
          <a:xfrm>
            <a:off x="5105400" y="990600"/>
            <a:ext cx="3911600" cy="5029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76200" y="1243548"/>
            <a:ext cx="5029200" cy="3785652"/>
          </a:xfrm>
          <a:prstGeom prst="rect">
            <a:avLst/>
          </a:prstGeom>
          <a:solidFill>
            <a:schemeClr val="tx1"/>
          </a:solidFill>
          <a:ln w="28575">
            <a:solidFill>
              <a:schemeClr val="tx1"/>
            </a:solidFill>
            <a:miter lim="800000"/>
            <a:headEnd/>
            <a:tailEnd/>
          </a:ln>
        </p:spPr>
        <p:txBody>
          <a:bodyPr wrap="square">
            <a:spAutoFit/>
          </a:bodyPr>
          <a:lstStyle/>
          <a:p>
            <a:pPr algn="just">
              <a:buFont typeface="Wingdings" pitchFamily="2" charset="2"/>
              <a:buChar char="v"/>
            </a:pPr>
            <a:r>
              <a:rPr lang="en-US" sz="2400" dirty="0">
                <a:solidFill>
                  <a:schemeClr val="bg1">
                    <a:lumMod val="75000"/>
                    <a:lumOff val="25000"/>
                  </a:schemeClr>
                </a:solidFill>
                <a:latin typeface="Calibri" pitchFamily="34" charset="0"/>
                <a:cs typeface="Arial" charset="0"/>
              </a:rPr>
              <a:t> </a:t>
            </a:r>
            <a:r>
              <a:rPr lang="en-US" sz="2400" dirty="0" smtClean="0">
                <a:solidFill>
                  <a:schemeClr val="bg1">
                    <a:lumMod val="75000"/>
                    <a:lumOff val="25000"/>
                  </a:schemeClr>
                </a:solidFill>
                <a:latin typeface="Calibri" pitchFamily="34" charset="0"/>
                <a:cs typeface="Arial" charset="0"/>
              </a:rPr>
              <a:t> </a:t>
            </a:r>
            <a:r>
              <a:rPr lang="en-US" sz="2400" dirty="0" smtClean="0">
                <a:solidFill>
                  <a:schemeClr val="bg1">
                    <a:lumMod val="75000"/>
                    <a:lumOff val="25000"/>
                  </a:schemeClr>
                </a:solidFill>
                <a:latin typeface="Calibri" pitchFamily="34" charset="0"/>
              </a:rPr>
              <a:t>The left common carotid arises from aortic arch.</a:t>
            </a:r>
          </a:p>
          <a:p>
            <a:pPr algn="just">
              <a:buFont typeface="Wingdings" pitchFamily="2" charset="2"/>
              <a:buChar char="v"/>
            </a:pPr>
            <a:r>
              <a:rPr lang="en-US" sz="2400" dirty="0" smtClean="0">
                <a:solidFill>
                  <a:schemeClr val="bg1">
                    <a:lumMod val="75000"/>
                    <a:lumOff val="25000"/>
                  </a:schemeClr>
                </a:solidFill>
                <a:latin typeface="Calibri" pitchFamily="34" charset="0"/>
              </a:rPr>
              <a:t> The right common carotid arises from </a:t>
            </a:r>
            <a:r>
              <a:rPr lang="en-US" sz="2400" dirty="0" err="1" smtClean="0">
                <a:solidFill>
                  <a:schemeClr val="bg1">
                    <a:lumMod val="75000"/>
                    <a:lumOff val="25000"/>
                  </a:schemeClr>
                </a:solidFill>
                <a:latin typeface="Calibri" pitchFamily="34" charset="0"/>
              </a:rPr>
              <a:t>brachiocephalic</a:t>
            </a:r>
            <a:r>
              <a:rPr lang="en-US" sz="2400" dirty="0" smtClean="0">
                <a:solidFill>
                  <a:schemeClr val="bg1">
                    <a:lumMod val="75000"/>
                    <a:lumOff val="25000"/>
                  </a:schemeClr>
                </a:solidFill>
                <a:latin typeface="Calibri" pitchFamily="34" charset="0"/>
              </a:rPr>
              <a:t> trunk.</a:t>
            </a:r>
          </a:p>
          <a:p>
            <a:pPr algn="just">
              <a:buFont typeface="Wingdings" pitchFamily="2" charset="2"/>
              <a:buChar char="v"/>
            </a:pPr>
            <a:r>
              <a:rPr lang="en-US" sz="2400" dirty="0" smtClean="0">
                <a:solidFill>
                  <a:schemeClr val="bg1">
                    <a:lumMod val="75000"/>
                    <a:lumOff val="25000"/>
                  </a:schemeClr>
                </a:solidFill>
                <a:latin typeface="Calibri" pitchFamily="34" charset="0"/>
              </a:rPr>
              <a:t> Each common carotid gives two branches: </a:t>
            </a:r>
          </a:p>
          <a:p>
            <a:pPr lvl="1" algn="just">
              <a:buFont typeface="Wingdings" pitchFamily="2" charset="2"/>
              <a:buChar char="Ø"/>
            </a:pPr>
            <a:r>
              <a:rPr lang="en-US" sz="2400" dirty="0" smtClean="0">
                <a:solidFill>
                  <a:schemeClr val="bg1">
                    <a:lumMod val="75000"/>
                    <a:lumOff val="25000"/>
                  </a:schemeClr>
                </a:solidFill>
                <a:latin typeface="Calibri" pitchFamily="34" charset="0"/>
              </a:rPr>
              <a:t> </a:t>
            </a:r>
            <a:r>
              <a:rPr lang="en-US" sz="2200" dirty="0" smtClean="0">
                <a:solidFill>
                  <a:schemeClr val="bg1">
                    <a:lumMod val="75000"/>
                    <a:lumOff val="25000"/>
                  </a:schemeClr>
                </a:solidFill>
                <a:latin typeface="Calibri" pitchFamily="34" charset="0"/>
              </a:rPr>
              <a:t>Internal carotid </a:t>
            </a:r>
          </a:p>
          <a:p>
            <a:pPr lvl="1" algn="just">
              <a:buFont typeface="Wingdings" pitchFamily="2" charset="2"/>
              <a:buChar char="Ø"/>
            </a:pPr>
            <a:r>
              <a:rPr lang="en-US" sz="2200" dirty="0" smtClean="0">
                <a:solidFill>
                  <a:schemeClr val="bg1">
                    <a:lumMod val="75000"/>
                    <a:lumOff val="25000"/>
                  </a:schemeClr>
                </a:solidFill>
                <a:latin typeface="Calibri" pitchFamily="34" charset="0"/>
              </a:rPr>
              <a:t> External carotid</a:t>
            </a:r>
            <a:endParaRPr lang="en-US" sz="2400" dirty="0" smtClean="0">
              <a:solidFill>
                <a:schemeClr val="bg1">
                  <a:lumMod val="75000"/>
                  <a:lumOff val="25000"/>
                </a:schemeClr>
              </a:solidFill>
              <a:latin typeface="Calibri" pitchFamily="34" charset="0"/>
            </a:endParaRPr>
          </a:p>
          <a:p>
            <a:pPr lvl="2" algn="just">
              <a:buFont typeface="Wingdings" pitchFamily="2" charset="2"/>
              <a:buChar char="ü"/>
              <a:defRPr/>
            </a:pPr>
            <a:endParaRPr lang="en-US" sz="2400" dirty="0" smtClean="0">
              <a:solidFill>
                <a:schemeClr val="bg1">
                  <a:lumMod val="75000"/>
                  <a:lumOff val="25000"/>
                </a:schemeClr>
              </a:solidFill>
              <a:latin typeface="Calibri" pitchFamily="34" charset="0"/>
              <a:cs typeface="Arial" charset="0"/>
            </a:endParaRPr>
          </a:p>
          <a:p>
            <a:pPr lvl="1" algn="just">
              <a:buClr>
                <a:schemeClr val="bg1"/>
              </a:buClr>
              <a:buFont typeface="Wingdings" pitchFamily="2" charset="2"/>
              <a:buChar char="Ø"/>
              <a:defRPr/>
            </a:pPr>
            <a:endParaRPr lang="en-US" sz="2400" dirty="0" smtClean="0">
              <a:solidFill>
                <a:schemeClr val="bg1">
                  <a:lumMod val="75000"/>
                  <a:lumOff val="25000"/>
                </a:schemeClr>
              </a:solidFill>
              <a:latin typeface="Calibri" pitchFamily="34" charset="0"/>
              <a:cs typeface="Arial" charset="0"/>
            </a:endParaRPr>
          </a:p>
        </p:txBody>
      </p:sp>
      <p:sp>
        <p:nvSpPr>
          <p:cNvPr id="8" name="TextBox 7"/>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Common Carotid Arteries</a:t>
            </a:r>
            <a:endParaRPr lang="ar-SA" sz="4000" b="1" dirty="0">
              <a:solidFill>
                <a:srgbClr val="0000FF"/>
              </a:solidFill>
              <a:latin typeface="Calibri" pitchFamily="34" charset="0"/>
            </a:endParaRPr>
          </a:p>
        </p:txBody>
      </p:sp>
      <p:pic>
        <p:nvPicPr>
          <p:cNvPr id="6" name="Picture 7" descr="E:\dad\Student Gray\8. Head and neck\F66122-008-f037a.jpg"/>
          <p:cNvPicPr>
            <a:picLocks noChangeAspect="1" noChangeArrowheads="1"/>
          </p:cNvPicPr>
          <p:nvPr/>
        </p:nvPicPr>
        <p:blipFill>
          <a:blip r:embed="rId3" cstate="print"/>
          <a:srcRect l="13182" t="4762" r="14545" b="4762"/>
          <a:stretch>
            <a:fillRect/>
          </a:stretch>
        </p:blipFill>
        <p:spPr bwMode="auto">
          <a:xfrm>
            <a:off x="5029200" y="1219200"/>
            <a:ext cx="4016375" cy="4191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6"/>
          <p:cNvSpPr>
            <a:spLocks noChangeArrowheads="1"/>
          </p:cNvSpPr>
          <p:nvPr/>
        </p:nvSpPr>
        <p:spPr bwMode="auto">
          <a:xfrm>
            <a:off x="76200" y="1066800"/>
            <a:ext cx="4953000" cy="3970318"/>
          </a:xfrm>
          <a:prstGeom prst="rect">
            <a:avLst/>
          </a:prstGeom>
          <a:solidFill>
            <a:schemeClr val="tx1"/>
          </a:solidFill>
          <a:ln w="28575">
            <a:solidFill>
              <a:schemeClr val="tx1"/>
            </a:solidFill>
            <a:miter lim="800000"/>
            <a:headEnd/>
            <a:tailEnd/>
          </a:ln>
        </p:spPr>
        <p:txBody>
          <a:bodyPr wrap="square">
            <a:spAutoFit/>
          </a:bodyPr>
          <a:lstStyle/>
          <a:p>
            <a:pPr>
              <a:buFont typeface="Wingdings" pitchFamily="2" charset="2"/>
              <a:buChar char="v"/>
              <a:defRPr/>
            </a:pPr>
            <a:r>
              <a:rPr lang="en-US" sz="2400" dirty="0">
                <a:solidFill>
                  <a:schemeClr val="bg1">
                    <a:lumMod val="75000"/>
                    <a:lumOff val="25000"/>
                  </a:schemeClr>
                </a:solidFill>
                <a:latin typeface="Calibri" pitchFamily="34" charset="0"/>
                <a:cs typeface="Arial" charset="0"/>
              </a:rPr>
              <a:t> It divides behind neck of the mandible into two 2 terminal branches:</a:t>
            </a:r>
          </a:p>
          <a:p>
            <a:pPr lvl="1">
              <a:buFont typeface="Wingdings" pitchFamily="2" charset="2"/>
              <a:buChar char="Ø"/>
              <a:defRPr/>
            </a:pPr>
            <a:r>
              <a:rPr lang="en-US" sz="2400" dirty="0">
                <a:solidFill>
                  <a:schemeClr val="bg1">
                    <a:lumMod val="75000"/>
                    <a:lumOff val="25000"/>
                  </a:schemeClr>
                </a:solidFill>
                <a:latin typeface="Calibri" pitchFamily="34" charset="0"/>
                <a:cs typeface="Arial" charset="0"/>
              </a:rPr>
              <a:t> </a:t>
            </a:r>
            <a:r>
              <a:rPr lang="en-US" sz="2200" dirty="0">
                <a:solidFill>
                  <a:schemeClr val="bg1">
                    <a:lumMod val="75000"/>
                    <a:lumOff val="25000"/>
                  </a:schemeClr>
                </a:solidFill>
                <a:latin typeface="Calibri" pitchFamily="34" charset="0"/>
                <a:cs typeface="Arial" charset="0"/>
              </a:rPr>
              <a:t>Superficial temporal </a:t>
            </a:r>
          </a:p>
          <a:p>
            <a:pPr lvl="1">
              <a:buFont typeface="Wingdings" pitchFamily="2" charset="2"/>
              <a:buChar char="Ø"/>
              <a:defRPr/>
            </a:pPr>
            <a:r>
              <a:rPr lang="en-US" sz="2200" dirty="0">
                <a:solidFill>
                  <a:schemeClr val="bg1">
                    <a:lumMod val="75000"/>
                    <a:lumOff val="25000"/>
                  </a:schemeClr>
                </a:solidFill>
                <a:latin typeface="Calibri" pitchFamily="34" charset="0"/>
                <a:cs typeface="Arial" charset="0"/>
              </a:rPr>
              <a:t> Maxillary artery</a:t>
            </a:r>
          </a:p>
          <a:p>
            <a:pPr>
              <a:buFont typeface="Wingdings" pitchFamily="2" charset="2"/>
              <a:buChar char="v"/>
              <a:defRPr/>
            </a:pPr>
            <a:r>
              <a:rPr lang="en-US" sz="2400" dirty="0">
                <a:solidFill>
                  <a:schemeClr val="bg1">
                    <a:lumMod val="75000"/>
                    <a:lumOff val="25000"/>
                  </a:schemeClr>
                </a:solidFill>
                <a:latin typeface="Calibri" pitchFamily="34" charset="0"/>
                <a:cs typeface="Arial" charset="0"/>
              </a:rPr>
              <a:t> It supplies:</a:t>
            </a:r>
          </a:p>
          <a:p>
            <a:pPr marL="914400" lvl="1" indent="-457200">
              <a:buFont typeface="Wingdings" pitchFamily="2" charset="2"/>
              <a:buChar char="Ø"/>
              <a:defRPr/>
            </a:pPr>
            <a:r>
              <a:rPr lang="en-US" sz="2200" dirty="0">
                <a:solidFill>
                  <a:schemeClr val="bg1">
                    <a:lumMod val="75000"/>
                    <a:lumOff val="25000"/>
                  </a:schemeClr>
                </a:solidFill>
                <a:latin typeface="Calibri" pitchFamily="34" charset="0"/>
                <a:cs typeface="Arial" charset="0"/>
              </a:rPr>
              <a:t> Scalp: Superficial temporal artery</a:t>
            </a:r>
          </a:p>
          <a:p>
            <a:pPr marL="914400" lvl="1" indent="-457200">
              <a:buFont typeface="Wingdings" pitchFamily="2" charset="2"/>
              <a:buChar char="Ø"/>
              <a:defRPr/>
            </a:pPr>
            <a:r>
              <a:rPr lang="en-US" sz="2200" dirty="0">
                <a:solidFill>
                  <a:schemeClr val="bg1">
                    <a:lumMod val="75000"/>
                    <a:lumOff val="25000"/>
                  </a:schemeClr>
                </a:solidFill>
                <a:latin typeface="Calibri" pitchFamily="34" charset="0"/>
                <a:cs typeface="Arial" charset="0"/>
              </a:rPr>
              <a:t> Face: Facial artery</a:t>
            </a:r>
          </a:p>
          <a:p>
            <a:pPr marL="914400" lvl="1" indent="-457200">
              <a:buFont typeface="Wingdings" pitchFamily="2" charset="2"/>
              <a:buChar char="Ø"/>
              <a:defRPr/>
            </a:pPr>
            <a:r>
              <a:rPr lang="en-US" sz="2200" dirty="0">
                <a:solidFill>
                  <a:schemeClr val="bg1">
                    <a:lumMod val="75000"/>
                    <a:lumOff val="25000"/>
                  </a:schemeClr>
                </a:solidFill>
                <a:latin typeface="Calibri" pitchFamily="34" charset="0"/>
                <a:cs typeface="Arial" charset="0"/>
              </a:rPr>
              <a:t> Maxilla: Maxillary artery</a:t>
            </a:r>
          </a:p>
          <a:p>
            <a:pPr marL="914400" lvl="1" indent="-457200">
              <a:buFont typeface="Wingdings" pitchFamily="2" charset="2"/>
              <a:buChar char="Ø"/>
              <a:defRPr/>
            </a:pPr>
            <a:r>
              <a:rPr lang="en-US" sz="2200" dirty="0">
                <a:solidFill>
                  <a:schemeClr val="bg1">
                    <a:lumMod val="75000"/>
                    <a:lumOff val="25000"/>
                  </a:schemeClr>
                </a:solidFill>
                <a:latin typeface="Calibri" pitchFamily="34" charset="0"/>
                <a:cs typeface="Arial" charset="0"/>
              </a:rPr>
              <a:t> Tongue: Lingual artery</a:t>
            </a:r>
          </a:p>
          <a:p>
            <a:pPr marL="914400" lvl="1" indent="-457200">
              <a:buFont typeface="Wingdings" pitchFamily="2" charset="2"/>
              <a:buChar char="Ø"/>
              <a:defRPr/>
            </a:pPr>
            <a:r>
              <a:rPr lang="en-US" sz="2200" dirty="0">
                <a:solidFill>
                  <a:schemeClr val="bg1">
                    <a:lumMod val="75000"/>
                    <a:lumOff val="25000"/>
                  </a:schemeClr>
                </a:solidFill>
                <a:latin typeface="Calibri" pitchFamily="34" charset="0"/>
                <a:cs typeface="Arial" charset="0"/>
              </a:rPr>
              <a:t> Glands: Superior thyroid artery</a:t>
            </a:r>
          </a:p>
        </p:txBody>
      </p:sp>
      <p:grpSp>
        <p:nvGrpSpPr>
          <p:cNvPr id="8" name="Group 7"/>
          <p:cNvGrpSpPr/>
          <p:nvPr/>
        </p:nvGrpSpPr>
        <p:grpSpPr>
          <a:xfrm>
            <a:off x="4953000" y="1143000"/>
            <a:ext cx="3962400" cy="4495800"/>
            <a:chOff x="3581400" y="990600"/>
            <a:chExt cx="5410200" cy="5715000"/>
          </a:xfrm>
        </p:grpSpPr>
        <p:pic>
          <p:nvPicPr>
            <p:cNvPr id="15364" name="Picture 5" descr="E:\dad\Student Gray\8. Head and neck\F66122-008-f193.jpg"/>
            <p:cNvPicPr>
              <a:picLocks noChangeAspect="1" noChangeArrowheads="1"/>
            </p:cNvPicPr>
            <p:nvPr/>
          </p:nvPicPr>
          <p:blipFill>
            <a:blip r:embed="rId3" cstate="print"/>
            <a:srcRect b="6850"/>
            <a:stretch>
              <a:fillRect/>
            </a:stretch>
          </p:blipFill>
          <p:spPr bwMode="auto">
            <a:xfrm>
              <a:off x="3581400" y="990600"/>
              <a:ext cx="5410200" cy="5715000"/>
            </a:xfrm>
            <a:prstGeom prst="rect">
              <a:avLst/>
            </a:prstGeom>
            <a:noFill/>
            <a:ln w="9525">
              <a:noFill/>
              <a:miter lim="800000"/>
              <a:headEnd/>
              <a:tailEnd/>
            </a:ln>
          </p:spPr>
        </p:pic>
        <p:sp>
          <p:nvSpPr>
            <p:cNvPr id="5" name="Rectangle 4"/>
            <p:cNvSpPr/>
            <p:nvPr/>
          </p:nvSpPr>
          <p:spPr>
            <a:xfrm>
              <a:off x="7086600" y="1524000"/>
              <a:ext cx="1295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657600" y="2362200"/>
              <a:ext cx="762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114800" y="4038600"/>
              <a:ext cx="990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TextBox 9"/>
          <p:cNvSpPr txBox="1"/>
          <p:nvPr/>
        </p:nvSpPr>
        <p:spPr>
          <a:xfrm>
            <a:off x="76200" y="76200"/>
            <a:ext cx="8991600" cy="707886"/>
          </a:xfrm>
          <a:prstGeom prst="rect">
            <a:avLst/>
          </a:prstGeom>
          <a:noFill/>
        </p:spPr>
        <p:txBody>
          <a:bodyPr wrap="square" rtlCol="1">
            <a:spAutoFit/>
          </a:bodyPr>
          <a:lstStyle/>
          <a:p>
            <a:r>
              <a:rPr lang="en-US" sz="4000" b="1" dirty="0" smtClean="0">
                <a:solidFill>
                  <a:srgbClr val="0000FF"/>
                </a:solidFill>
                <a:latin typeface="Calibri" pitchFamily="34" charset="0"/>
              </a:rPr>
              <a:t>External Carotid Artery</a:t>
            </a:r>
            <a:endParaRPr lang="ar-SA" sz="4000" b="1" dirty="0">
              <a:solidFill>
                <a:srgbClr val="0000FF"/>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5034</TotalTime>
  <Words>1580</Words>
  <Application>Microsoft Office PowerPoint</Application>
  <PresentationFormat>On-screen Show (4:3)</PresentationFormat>
  <Paragraphs>291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Technic</vt:lpstr>
      <vt:lpstr>Slide 1</vt:lpstr>
      <vt:lpstr>Objectives</vt:lpstr>
      <vt:lpstr>General Principles of Arterial Supply</vt:lpstr>
      <vt:lpstr>Slide 4</vt:lpstr>
      <vt:lpstr>Slide 5</vt:lpstr>
      <vt:lpstr>Slide 6</vt:lpstr>
      <vt:lpstr>Slide 7</vt:lpstr>
      <vt:lpstr>Slide 8</vt:lpstr>
      <vt:lpstr>Slide 9</vt:lpstr>
      <vt:lpstr>Slide 10</vt:lpstr>
      <vt:lpstr>Slide 11</vt:lpstr>
      <vt:lpstr>Slide 12</vt:lpstr>
      <vt:lpstr>Slide 13</vt:lpstr>
      <vt:lpstr>How We Are Doing!</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How We Are Doing!</vt:lpstr>
      <vt:lpstr>Slide 30</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ksupy</cp:lastModifiedBy>
  <cp:revision>445</cp:revision>
  <dcterms:created xsi:type="dcterms:W3CDTF">2008-10-27T09:29:56Z</dcterms:created>
  <dcterms:modified xsi:type="dcterms:W3CDTF">2012-04-07T10:03:19Z</dcterms:modified>
</cp:coreProperties>
</file>