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70" r:id="rId4"/>
    <p:sldId id="271" r:id="rId5"/>
    <p:sldId id="314" r:id="rId6"/>
    <p:sldId id="316" r:id="rId7"/>
    <p:sldId id="304" r:id="rId8"/>
    <p:sldId id="305" r:id="rId9"/>
    <p:sldId id="306" r:id="rId10"/>
    <p:sldId id="307" r:id="rId11"/>
    <p:sldId id="315" r:id="rId12"/>
    <p:sldId id="308" r:id="rId13"/>
    <p:sldId id="309" r:id="rId14"/>
    <p:sldId id="317" r:id="rId15"/>
    <p:sldId id="273" r:id="rId16"/>
    <p:sldId id="274" r:id="rId17"/>
    <p:sldId id="301" r:id="rId18"/>
    <p:sldId id="313" r:id="rId19"/>
    <p:sldId id="275" r:id="rId20"/>
    <p:sldId id="312" r:id="rId21"/>
    <p:sldId id="276" r:id="rId22"/>
    <p:sldId id="303" r:id="rId23"/>
    <p:sldId id="310" r:id="rId24"/>
    <p:sldId id="31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86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ECF3C0-3B38-0945-AC16-E3148A4325F7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8BD75-EC22-CE46-925C-96EBF88835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7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65AFAE-85BC-EC46-BB58-F481D21956CF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2CCCF-FB22-764E-85B7-BE4F763C7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6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4D25D7-5552-3044-8D45-B95D93EBF697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A2C55-1B9B-5341-ADB4-E405A72A9F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74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C437C-A658-5F40-BE80-AFAFE3A88DCD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56BFE-B872-4545-9B50-428801C2F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D1B80-4CBE-A44B-8748-1F253DB8A1F7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BCCBF-272D-FF43-A270-BE86954DA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0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3EAEE4-409B-A844-A0E5-961056A9D037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32119-B2FB-F84B-9CE8-8C9295AE66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34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0D875A-A0C6-034B-8F2D-865E408954A3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D734B-AE16-2D46-9CE8-547679908E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10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F9C3C-13B6-CB46-A427-3C1636E237AE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A77E2-523C-F64E-90A2-F75C0C4A3E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285629-DA07-9441-9B5C-7AB6AE89FD05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FF206-AD19-C141-B013-6A7D383B03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72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569F6-9821-F64D-9F51-C11432996212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360DD-7AB3-974B-9FF6-0108248260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4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98765-0E94-574D-8F58-115BDCABF88B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6BCF6-AD7E-A446-AB36-4EDFEF6F81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A6AF3C-B37B-9C48-9B38-121278ACB48B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39F89-CD38-7447-A3DE-A447495A6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1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56E70-25BC-D24D-B2E1-37F3555D519E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F023-B4A4-B742-B25E-A816DC1908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90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4F7C9E-6006-EB44-88C4-BE6A456A30FD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30CAE-EA52-3546-9EE5-A99416107D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2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4A37D-8CF6-AF40-ABCF-C6F6E36A4D2D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858A3-B857-5B4F-985D-9281FE2F86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5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8611CE-5371-BC44-8E0E-5EA0471E0C90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EAC89-4A9B-B744-87FB-5CF9D2B2A7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6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B825F3-4672-7A43-A521-199AD85D3DA3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DAA6F-1B0C-B041-8793-B0C681A58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1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69777-1C10-7F47-8D3B-EF8150B72A3F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8D665-352E-6042-9761-185F13DF66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4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AAA8A6-E5A6-874E-9253-2E28C83D3CA2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A8667-BC35-C54C-93CE-99CC07FC17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A9DF85-8CA6-994A-BE0F-5B89A3DB1DD4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ECFD6-AC52-FF45-AA27-3CCF080D8A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0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C46142-B52F-6E4A-89B3-DB6773EF39F6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B2A9-5AE7-3C42-B650-D882BBA5D1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5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7F5EF6-4A87-614D-91E2-BAB4DCDD6840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6A8E5-408A-FD40-965D-A6D70A1BC3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1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7A6B2ED-3809-F44B-B9E0-AD88091612AE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07E4D46-15B6-C145-9ED4-F812F1A967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1FE2F62-8831-0D48-8945-6A1691A0050D}" type="datetimeFigureOut">
              <a:rPr lang="en-US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940C5D6-40A6-3148-BC3F-BB89162617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47850"/>
          </a:xfrm>
        </p:spPr>
        <p:txBody>
          <a:bodyPr/>
          <a:lstStyle/>
          <a:p>
            <a:pPr eaLnBrk="1" hangingPunct="1"/>
            <a:r>
              <a:rPr lang="en-US" sz="4800" b="1">
                <a:solidFill>
                  <a:schemeClr val="bg1"/>
                </a:solidFill>
                <a:latin typeface="Calibri" charset="0"/>
              </a:rPr>
              <a:t>Lactic Acidosis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Dr. Sumbul Fatma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1 Lecture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Cardiovascular Block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" b="50713"/>
          <a:stretch>
            <a:fillRect/>
          </a:stretch>
        </p:blipFill>
        <p:spPr bwMode="auto">
          <a:xfrm>
            <a:off x="533400" y="1371600"/>
            <a:ext cx="81153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Metabolic alkalosis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685800" y="1341438"/>
            <a:ext cx="72390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alibri" charset="0"/>
              </a:rPr>
              <a:t>Increase in bicarbonate conc. in ECF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alibri" charset="0"/>
              </a:rPr>
              <a:t>Causes are: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Loss of H</a:t>
            </a:r>
            <a:r>
              <a:rPr lang="en-US" baseline="30000">
                <a:solidFill>
                  <a:schemeClr val="bg1"/>
                </a:solidFill>
                <a:latin typeface="Calibri" charset="0"/>
              </a:rPr>
              <a:t>+</a:t>
            </a:r>
            <a:r>
              <a:rPr lang="en-US">
                <a:solidFill>
                  <a:schemeClr val="bg1"/>
                </a:solidFill>
                <a:latin typeface="Calibri" charset="0"/>
              </a:rPr>
              <a:t> ions in gastric fluid due to vomiting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Ingestion of sodium bicarbonate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Potassium deficiency as a result of diuretic therapy</a:t>
            </a:r>
          </a:p>
          <a:p>
            <a:pPr eaLnBrk="1" hangingPunct="1"/>
            <a:endParaRPr lang="en-US">
              <a:solidFill>
                <a:schemeClr val="bg1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Clinical effects of alkalosis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341438"/>
            <a:ext cx="7239000" cy="4525962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Hypoventilation (depressed breathing)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Increases PCO</a:t>
            </a:r>
            <a:r>
              <a:rPr lang="en-US" baseline="-25000">
                <a:solidFill>
                  <a:schemeClr val="bg1"/>
                </a:solidFill>
                <a:latin typeface="Calibri" charset="0"/>
              </a:rPr>
              <a:t>2</a:t>
            </a:r>
            <a:r>
              <a:rPr lang="en-US">
                <a:solidFill>
                  <a:schemeClr val="bg1"/>
                </a:solidFill>
                <a:latin typeface="Calibri" charset="0"/>
              </a:rPr>
              <a:t> to compensate alkalosis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Respiratory arrest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Confusion, coma, death</a:t>
            </a:r>
          </a:p>
          <a:p>
            <a:pPr eaLnBrk="1" hangingPunct="1"/>
            <a:endParaRPr lang="en-US">
              <a:solidFill>
                <a:schemeClr val="bg1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08" b="5898"/>
          <a:stretch>
            <a:fillRect/>
          </a:stretch>
        </p:blipFill>
        <p:spPr bwMode="auto">
          <a:xfrm>
            <a:off x="571500" y="1752600"/>
            <a:ext cx="81153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Lactic acidosis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Elevated conc. of plasma lactate is called lactic acidosis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Occurs either due to: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Failure of circulatory system (hypoxia)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Disorders of carbohydrate metabolism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Lactate metabolism in tissue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The body tissues produce ~ 1500 mmoles of lactate each day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The lactate enters blood stream and metabolized mainly by the liver (Cori cycle)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All tissues can produce lactate under anaerobic conditions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Pyruvate is converted to lactate by lactate dehydrogenase enzyme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2255838" y="1020763"/>
            <a:ext cx="4449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/>
                </a:solidFill>
              </a:rPr>
              <a:t>Pyruvate + NADH + H</a:t>
            </a:r>
            <a:r>
              <a:rPr lang="en-US" sz="3200" b="1" baseline="3000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18435" name="Line 6"/>
          <p:cNvSpPr>
            <a:spLocks noChangeShapeType="1"/>
          </p:cNvSpPr>
          <p:nvPr/>
        </p:nvSpPr>
        <p:spPr bwMode="auto">
          <a:xfrm>
            <a:off x="4267200" y="2286000"/>
            <a:ext cx="0" cy="990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916238" y="3916363"/>
            <a:ext cx="3103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/>
                </a:solidFill>
              </a:rPr>
              <a:t>Lactate + NAD</a:t>
            </a:r>
            <a:r>
              <a:rPr lang="en-US" sz="3200" b="1" baseline="3000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4572000" y="2514600"/>
            <a:ext cx="358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chemeClr val="accent2"/>
                </a:solidFill>
              </a:rPr>
              <a:t>Lactate dehydrogenase</a:t>
            </a:r>
            <a:endParaRPr lang="en-US" sz="2400" b="1" i="1" baseline="30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glycogen_Cori_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54864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3276600" y="5410200"/>
            <a:ext cx="226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The Cori cycle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Lactate metabolism in tissue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The skeletal muscles produce high amounts of lactate during vigorous exercise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Lactate is metabolized in liver (60%) and kidney (30%) to glucose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Some lactate is metabolized to CO2 and water (Krebs cycle)</a:t>
            </a:r>
          </a:p>
          <a:p>
            <a:pPr eaLnBrk="1" hangingPunct="1"/>
            <a:endParaRPr lang="en-US">
              <a:solidFill>
                <a:schemeClr val="bg1"/>
              </a:solidFill>
              <a:latin typeface="Calibri" charset="0"/>
            </a:endParaRPr>
          </a:p>
          <a:p>
            <a:pPr eaLnBrk="1" hangingPunct="1"/>
            <a:endParaRPr lang="en-US">
              <a:solidFill>
                <a:schemeClr val="bg1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FFFF00"/>
                </a:solidFill>
                <a:latin typeface="Calibri" charset="0"/>
                <a:cs typeface="Arial" charset="0"/>
              </a:rPr>
              <a:t>Mechanisms involved in lactic acidosis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Lactic acidosis can occur due to: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Excessive tissue lactate production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Impaired hepatic metabolism of lactate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89038"/>
            <a:ext cx="8229600" cy="4525962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Introduction to metabolic acid-base disorders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Metabolic acidosis and alkalosis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Lactic acidosis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Definition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Lactate metabolism in tissue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Mechanisms involved in lactic acidosis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Types and causes of lactic acidosis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Diagnosis and treatment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Types and causes of lactic acidosis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ea typeface="+mn-ea"/>
              </a:rPr>
              <a:t>Type A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a typeface="+mn-ea"/>
              </a:rPr>
              <a:t>Due to hypoxia in tissues (most common)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a typeface="+mn-ea"/>
              </a:rPr>
              <a:t>Hypoxia causes impaired oxidative </a:t>
            </a:r>
            <a:r>
              <a:rPr lang="en-US" dirty="0" err="1" smtClean="0">
                <a:solidFill>
                  <a:schemeClr val="bg1"/>
                </a:solidFill>
                <a:ea typeface="+mn-ea"/>
              </a:rPr>
              <a:t>phosphorylation</a:t>
            </a:r>
            <a:r>
              <a:rPr lang="en-US" dirty="0" smtClean="0">
                <a:solidFill>
                  <a:schemeClr val="bg1"/>
                </a:solidFill>
                <a:ea typeface="+mn-ea"/>
              </a:rPr>
              <a:t> and decreased ATP synthesis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a typeface="+mn-ea"/>
              </a:rPr>
              <a:t>To survive, the cells switch to anaerobic </a:t>
            </a:r>
            <a:r>
              <a:rPr lang="en-US" dirty="0" err="1" smtClean="0">
                <a:solidFill>
                  <a:schemeClr val="bg1"/>
                </a:solidFill>
                <a:ea typeface="+mn-ea"/>
              </a:rPr>
              <a:t>glycolysis</a:t>
            </a:r>
            <a:r>
              <a:rPr lang="en-US" dirty="0" smtClean="0">
                <a:solidFill>
                  <a:schemeClr val="bg1"/>
                </a:solidFill>
                <a:ea typeface="+mn-ea"/>
              </a:rPr>
              <a:t> for ATP synthesis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a typeface="+mn-ea"/>
              </a:rPr>
              <a:t>This produces lactate as a final product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a typeface="+mn-ea"/>
              </a:rPr>
              <a:t>The amount of oxygen required to recover from oxygen deficiency is called </a:t>
            </a:r>
            <a:r>
              <a:rPr lang="en-US" dirty="0" smtClean="0">
                <a:solidFill>
                  <a:schemeClr val="accent6"/>
                </a:solidFill>
                <a:ea typeface="+mn-ea"/>
              </a:rPr>
              <a:t>oxygen debt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Types and causes of lactic acidosis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Type A is due to inadequate supply of oxygen to tissues in: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Myocardial infarction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Pulmonary embolism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Uncontrolled hemorrhage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Tissue hypoperfusion (shock, cardiac arrest, acute heart failure, etc.)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Anaerobic muscular exercise</a:t>
            </a:r>
          </a:p>
          <a:p>
            <a:pPr lvl="1" eaLnBrk="1" hangingPunct="1"/>
            <a:endParaRPr lang="en-US">
              <a:solidFill>
                <a:schemeClr val="bg1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  <a:cs typeface="Arial" charset="0"/>
              </a:rPr>
              <a:t>Types and causes of lactic acidosis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Type B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Due to disorders in carbohydrate metabolism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Congenital lactic acidosis is due to deficiency of pyruvate dehydrogenase enzyme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Chronic hepatic disease accompanied by shock or bleeding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Liver failure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Drug intoxication</a:t>
            </a:r>
          </a:p>
          <a:p>
            <a:pPr eaLnBrk="1" hangingPunct="1"/>
            <a:endParaRPr lang="en-US">
              <a:solidFill>
                <a:schemeClr val="bg1"/>
              </a:solidFill>
              <a:latin typeface="Calibri" charset="0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  <a:cs typeface="Arial" charset="0"/>
              </a:rPr>
              <a:t>Diagnosis and treatment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Diagnosis done by measuring blood lactate levels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Hyperlactemia: 		2 – 5 mmols/L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Severe lactic acidosis: 	&gt; 5 mmols/L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Treatment: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Correcting the underlying conditions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Restoring adequate tissue oxygen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  <a:cs typeface="Arial" charset="0"/>
              </a:rPr>
              <a:t>Avoiding sodium bicarbonate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Metabolic acid-base disorders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alibri" charset="0"/>
              </a:rPr>
              <a:t>Changes in bicarbonate conc. in the extracellular fluid (ECF) cause acid-base disorders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Occur due to high conc. or loss of H</a:t>
            </a:r>
            <a:r>
              <a:rPr lang="en-US" baseline="30000">
                <a:solidFill>
                  <a:schemeClr val="bg1"/>
                </a:solidFill>
                <a:latin typeface="Calibri" charset="0"/>
              </a:rPr>
              <a:t>+</a:t>
            </a:r>
            <a:r>
              <a:rPr lang="en-US">
                <a:solidFill>
                  <a:schemeClr val="bg1"/>
                </a:solidFill>
                <a:latin typeface="Calibri" charset="0"/>
              </a:rPr>
              <a:t> ions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Can lead to: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Metabolic acidosis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Metabolic alkalosis</a:t>
            </a:r>
          </a:p>
          <a:p>
            <a:pPr eaLnBrk="1" hangingPunct="1"/>
            <a:endParaRPr lang="en-US">
              <a:solidFill>
                <a:schemeClr val="bg1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7" t="3171" b="3458"/>
          <a:stretch>
            <a:fillRect/>
          </a:stretch>
        </p:blipFill>
        <p:spPr bwMode="auto">
          <a:xfrm>
            <a:off x="1981200" y="228600"/>
            <a:ext cx="4452938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Pictur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8" t="7127" r="6131" b="5568"/>
          <a:stretch>
            <a:fillRect/>
          </a:stretch>
        </p:blipFill>
        <p:spPr bwMode="auto">
          <a:xfrm>
            <a:off x="685800" y="1077913"/>
            <a:ext cx="746760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Metabolic acidosis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2390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alibri" charset="0"/>
              </a:rPr>
              <a:t>Reduction in bicarbonate conc. of ECF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alibri" charset="0"/>
              </a:rPr>
              <a:t>Causes are: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Increased production of H</a:t>
            </a:r>
            <a:r>
              <a:rPr lang="en-US" baseline="30000">
                <a:solidFill>
                  <a:schemeClr val="bg1"/>
                </a:solidFill>
                <a:latin typeface="Calibri" charset="0"/>
              </a:rPr>
              <a:t>+</a:t>
            </a:r>
            <a:r>
              <a:rPr lang="en-US">
                <a:solidFill>
                  <a:schemeClr val="bg1"/>
                </a:solidFill>
                <a:latin typeface="Calibri" charset="0"/>
              </a:rPr>
              <a:t> ions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Ingestion of H</a:t>
            </a:r>
            <a:r>
              <a:rPr lang="en-US" baseline="30000">
                <a:solidFill>
                  <a:schemeClr val="bg1"/>
                </a:solidFill>
                <a:latin typeface="Calibri" charset="0"/>
              </a:rPr>
              <a:t>+</a:t>
            </a:r>
            <a:r>
              <a:rPr lang="en-US">
                <a:solidFill>
                  <a:schemeClr val="bg1"/>
                </a:solidFill>
                <a:latin typeface="Calibri" charset="0"/>
              </a:rPr>
              <a:t> or drugs metabolized to acids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Impaired excretion of H</a:t>
            </a:r>
            <a:r>
              <a:rPr lang="en-US" baseline="30000">
                <a:solidFill>
                  <a:schemeClr val="bg1"/>
                </a:solidFill>
                <a:latin typeface="Calibri" charset="0"/>
              </a:rPr>
              <a:t>+</a:t>
            </a:r>
            <a:endParaRPr lang="en-US">
              <a:solidFill>
                <a:schemeClr val="bg1"/>
              </a:solidFill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endParaRPr lang="en-US">
              <a:solidFill>
                <a:schemeClr val="bg1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Anion gap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239000" cy="4525963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It is the difference between the sum of: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Na</a:t>
            </a:r>
            <a:r>
              <a:rPr lang="en-US" baseline="30000">
                <a:solidFill>
                  <a:schemeClr val="bg1"/>
                </a:solidFill>
                <a:latin typeface="Calibri" charset="0"/>
              </a:rPr>
              <a:t>+</a:t>
            </a:r>
            <a:r>
              <a:rPr lang="en-US">
                <a:solidFill>
                  <a:schemeClr val="bg1"/>
                </a:solidFill>
                <a:latin typeface="Calibri" charset="0"/>
              </a:rPr>
              <a:t> and K</a:t>
            </a:r>
            <a:r>
              <a:rPr lang="en-US" baseline="30000">
                <a:solidFill>
                  <a:schemeClr val="bg1"/>
                </a:solidFill>
                <a:latin typeface="Calibri" charset="0"/>
              </a:rPr>
              <a:t>+</a:t>
            </a:r>
            <a:r>
              <a:rPr lang="en-US">
                <a:solidFill>
                  <a:schemeClr val="bg1"/>
                </a:solidFill>
                <a:latin typeface="Calibri" charset="0"/>
              </a:rPr>
              <a:t> (cations) and 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the sum of Cl </a:t>
            </a:r>
            <a:r>
              <a:rPr lang="en-US" baseline="30000">
                <a:solidFill>
                  <a:schemeClr val="bg1"/>
                </a:solidFill>
                <a:latin typeface="Calibri" charset="0"/>
              </a:rPr>
              <a:t>–</a:t>
            </a:r>
            <a:r>
              <a:rPr lang="en-US">
                <a:solidFill>
                  <a:schemeClr val="bg1"/>
                </a:solidFill>
                <a:latin typeface="Calibri" charset="0"/>
              </a:rPr>
              <a:t> and HCO</a:t>
            </a:r>
            <a:r>
              <a:rPr lang="en-US" baseline="-25000">
                <a:solidFill>
                  <a:schemeClr val="bg1"/>
                </a:solidFill>
                <a:latin typeface="Calibri" charset="0"/>
              </a:rPr>
              <a:t>3</a:t>
            </a:r>
            <a:r>
              <a:rPr lang="en-US" baseline="30000">
                <a:solidFill>
                  <a:schemeClr val="bg1"/>
                </a:solidFill>
                <a:latin typeface="Calibri" charset="0"/>
              </a:rPr>
              <a:t>–</a:t>
            </a:r>
            <a:r>
              <a:rPr lang="en-US">
                <a:solidFill>
                  <a:schemeClr val="bg1"/>
                </a:solidFill>
                <a:latin typeface="Calibri" charset="0"/>
              </a:rPr>
              <a:t> (anions)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Helps in assessing acid-base problems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Normal anion gap: 3-11 mEq/L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High anion gap: &gt;11 mEq/L (acidosis)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Low anion gap: &lt;3 mEq/L (alkalosis)</a:t>
            </a:r>
          </a:p>
          <a:p>
            <a:pPr lvl="1" eaLnBrk="1" hangingPunct="1"/>
            <a:endParaRPr lang="en-US">
              <a:solidFill>
                <a:schemeClr val="bg1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Metabolic acidosis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2390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alibri" charset="0"/>
              </a:rPr>
              <a:t>High anion gap occurs in: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Renal disease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Diabetic ketoacidosis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Lactic acidosis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Chronic diarrhea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Poisoning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</a:rPr>
              <a:t>Renal tubular acidosis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Clinical effects of acidosis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4294967295"/>
          </p:nvPr>
        </p:nvSpPr>
        <p:spPr>
          <a:xfrm>
            <a:off x="685800" y="1341438"/>
            <a:ext cx="75438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solidFill>
                  <a:schemeClr val="accent6"/>
                </a:solidFill>
                <a:ea typeface="+mn-ea"/>
              </a:rPr>
              <a:t>Hyperventilation</a:t>
            </a:r>
            <a:r>
              <a:rPr lang="en-US" dirty="0" smtClean="0">
                <a:solidFill>
                  <a:schemeClr val="bg1"/>
                </a:solidFill>
                <a:ea typeface="+mn-ea"/>
              </a:rPr>
              <a:t> is the compensatory physiological response to acidosis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  <a:ea typeface="+mn-ea"/>
              </a:rPr>
              <a:t>Increased H</a:t>
            </a:r>
            <a:r>
              <a:rPr lang="en-US" baseline="30000" dirty="0" smtClean="0">
                <a:solidFill>
                  <a:schemeClr val="bg1"/>
                </a:solidFill>
                <a:ea typeface="+mn-ea"/>
              </a:rPr>
              <a:t>+</a:t>
            </a:r>
            <a:r>
              <a:rPr lang="en-US" dirty="0" smtClean="0">
                <a:solidFill>
                  <a:schemeClr val="bg1"/>
                </a:solidFill>
                <a:ea typeface="+mn-ea"/>
              </a:rPr>
              <a:t> conc. stimulates respiratory response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ea typeface="+mn-ea"/>
              </a:rPr>
              <a:t>(Hyperventilation: deep, rapid, and gasping respiratory pattern)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a typeface="+mn-ea"/>
              </a:rPr>
              <a:t>Arrhythmia, cardiac arrest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a typeface="+mn-ea"/>
              </a:rPr>
              <a:t>Loss of consciousness, coma, death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bg1"/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614</Words>
  <Application>Microsoft Macintosh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Office Theme</vt:lpstr>
      <vt:lpstr>1_Office Theme</vt:lpstr>
      <vt:lpstr>Lactic Acidosis</vt:lpstr>
      <vt:lpstr>Overview</vt:lpstr>
      <vt:lpstr>Metabolic acid-base disorders</vt:lpstr>
      <vt:lpstr>PowerPoint Presentation</vt:lpstr>
      <vt:lpstr>PowerPoint Presentation</vt:lpstr>
      <vt:lpstr>Metabolic acidosis</vt:lpstr>
      <vt:lpstr>Anion gap</vt:lpstr>
      <vt:lpstr>Metabolic acidosis</vt:lpstr>
      <vt:lpstr>Clinical effects of acidosis</vt:lpstr>
      <vt:lpstr>PowerPoint Presentation</vt:lpstr>
      <vt:lpstr>Metabolic alkalosis</vt:lpstr>
      <vt:lpstr>Clinical effects of alkalosis</vt:lpstr>
      <vt:lpstr>PowerPoint Presentation</vt:lpstr>
      <vt:lpstr>Lactic acidosis</vt:lpstr>
      <vt:lpstr>Lactate metabolism in tissue</vt:lpstr>
      <vt:lpstr>PowerPoint Presentation</vt:lpstr>
      <vt:lpstr>PowerPoint Presentation</vt:lpstr>
      <vt:lpstr>Lactate metabolism in tissue</vt:lpstr>
      <vt:lpstr>Mechanisms involved in lactic acidosis</vt:lpstr>
      <vt:lpstr>Types and causes of lactic acidosis</vt:lpstr>
      <vt:lpstr>Types and causes of lactic acidosis</vt:lpstr>
      <vt:lpstr>Types and causes of lactic acidosis</vt:lpstr>
      <vt:lpstr>Diagnosis and treatment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Sumbul Fatma</dc:creator>
  <cp:lastModifiedBy>User</cp:lastModifiedBy>
  <cp:revision>45</cp:revision>
  <dcterms:created xsi:type="dcterms:W3CDTF">2006-08-16T00:00:00Z</dcterms:created>
  <dcterms:modified xsi:type="dcterms:W3CDTF">2012-03-12T11:47:04Z</dcterms:modified>
</cp:coreProperties>
</file>