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3" r:id="rId2"/>
  </p:sldMasterIdLst>
  <p:notesMasterIdLst>
    <p:notesMasterId r:id="rId22"/>
  </p:notesMasterIdLst>
  <p:handoutMasterIdLst>
    <p:handoutMasterId r:id="rId23"/>
  </p:handoutMasterIdLst>
  <p:sldIdLst>
    <p:sldId id="256" r:id="rId3"/>
    <p:sldId id="458" r:id="rId4"/>
    <p:sldId id="456" r:id="rId5"/>
    <p:sldId id="425" r:id="rId6"/>
    <p:sldId id="426" r:id="rId7"/>
    <p:sldId id="460" r:id="rId8"/>
    <p:sldId id="459" r:id="rId9"/>
    <p:sldId id="467" r:id="rId10"/>
    <p:sldId id="429" r:id="rId11"/>
    <p:sldId id="468" r:id="rId12"/>
    <p:sldId id="427" r:id="rId13"/>
    <p:sldId id="471" r:id="rId14"/>
    <p:sldId id="441" r:id="rId15"/>
    <p:sldId id="461" r:id="rId16"/>
    <p:sldId id="470" r:id="rId17"/>
    <p:sldId id="465" r:id="rId18"/>
    <p:sldId id="463" r:id="rId19"/>
    <p:sldId id="464" r:id="rId20"/>
    <p:sldId id="469" r:id="rId21"/>
  </p:sldIdLst>
  <p:sldSz cx="10287000" cy="6858000" type="35mm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7" autoAdjust="0"/>
    <p:restoredTop sz="94575" autoAdjust="0"/>
  </p:normalViewPr>
  <p:slideViewPr>
    <p:cSldViewPr>
      <p:cViewPr varScale="1">
        <p:scale>
          <a:sx n="106" d="100"/>
          <a:sy n="106" d="100"/>
        </p:scale>
        <p:origin x="-180" y="-96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E6B974D3-D128-46FA-B6DD-45360BF14B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CC799E10-1E1E-469E-BBD1-7E66779D34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771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/>
            <a:endParaRPr kumimoji="1" lang="en-US">
              <a:latin typeface="Times New Roman" pitchFamily="18" charset="0"/>
            </a:endParaRP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87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87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E63C47-FC48-4597-BF12-A71B2E0EC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D4016-EA7B-47A5-8973-7BFE2E7EF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FDA3F-C81C-4FFB-88F1-A25608428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8074" y="1150285"/>
            <a:ext cx="2286000" cy="428625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528" y="4157666"/>
            <a:ext cx="3657600" cy="43205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10878" y="0"/>
            <a:ext cx="117747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114425" y="0"/>
            <a:ext cx="20460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83985" y="0"/>
            <a:ext cx="259065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63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6087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4247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025308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73336" y="4866752"/>
            <a:ext cx="72160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227465" y="5500632"/>
            <a:ext cx="154305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72234" y="5788152"/>
            <a:ext cx="30861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143125" y="4495800"/>
            <a:ext cx="4114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1237" y="4928702"/>
            <a:ext cx="685800" cy="517524"/>
          </a:xfrm>
        </p:spPr>
        <p:txBody>
          <a:bodyPr/>
          <a:lstStyle/>
          <a:p>
            <a:fld id="{B945813B-26D9-4113-96E6-5441B7938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BCDA04-6B2F-4FE6-8C4E-93C78163E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6538" y="1146620"/>
            <a:ext cx="2286000" cy="4286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38" y="4154805"/>
            <a:ext cx="3657600" cy="43205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10878" y="0"/>
            <a:ext cx="117747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14425" y="0"/>
            <a:ext cx="20460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83985" y="0"/>
            <a:ext cx="259065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963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6087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4247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490292" y="4866752"/>
            <a:ext cx="72160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227465" y="5500632"/>
            <a:ext cx="154305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872234" y="5791200"/>
            <a:ext cx="30861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113920" y="4479888"/>
            <a:ext cx="4114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023518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93" y="4928702"/>
            <a:ext cx="685800" cy="517524"/>
          </a:xfrm>
        </p:spPr>
        <p:txBody>
          <a:bodyPr/>
          <a:lstStyle/>
          <a:p>
            <a:fld id="{E3950D0C-2BAE-4EA6-B42A-4FC0501C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F4C19-79E3-4544-BEC9-0C16A4DC4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127D-3C26-41A9-B2F3-77EF4C0F2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002EAC-B8C9-45A7-9244-955C78065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26ED-79CA-4F47-A9D1-661AA0499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966333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76004" y="5715000"/>
            <a:ext cx="6172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DE35A4-BF4D-41AD-882C-117546CFE5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EA2B5-1841-4C9E-BFE2-3CD03DD69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9176004" y="5715000"/>
            <a:ext cx="6172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966333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1B60D0-B039-4369-B715-A812558A0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A836-8187-4FC5-AD74-F9D4AF560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7AC7-3A12-4506-993D-C839FDA62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fld id="{AFEA8502-FE30-4C7A-9DB9-2B45CFDFA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F6777-B567-4C88-903D-476D4BBF4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5CB4B-75E2-4CA7-8970-805B1CA42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025E-263C-4A98-84B9-320B22288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85988-14AD-467C-B1DA-90412A29D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AA633-E512-4558-A233-268CFD09E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279AF-8A81-49E9-95AA-C59D0FDC2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7B4AB-350E-4637-BF84-1C21B5260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l"/>
            <a:endParaRPr kumimoji="1" lang="en-US">
              <a:latin typeface="Times New Roman" pitchFamily="18" charset="0"/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87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50563C0-508A-4C63-AA53-371EE333C7E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14350" y="1600200"/>
            <a:ext cx="840105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940" y="1057848"/>
            <a:ext cx="2011680" cy="43205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984" y="3714380"/>
            <a:ext cx="3200400" cy="4114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9176004" y="5715000"/>
            <a:ext cx="6172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143" y="5734050"/>
            <a:ext cx="685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F6DA20-1B10-4BF4-83C2-9EA1760A4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638300" y="609600"/>
            <a:ext cx="84185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l"/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Biochemical Markers of</a:t>
            </a:r>
          </a:p>
          <a:p>
            <a:pPr algn="l"/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Myocardial Infarction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n-US" sz="2800" b="1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38300" y="19050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Cardiovascular Block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390900" y="4038600"/>
            <a:ext cx="670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  <a:latin typeface="Lucida Handwriting" pitchFamily="66" charset="0"/>
              </a:rPr>
              <a:t>Presented by:</a:t>
            </a:r>
            <a:endParaRPr lang="en-US" sz="3200" dirty="0" smtClean="0">
              <a:latin typeface="Lucida Handwriting" pitchFamily="66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Dr. Rana </a:t>
            </a:r>
            <a:r>
              <a:rPr lang="en-US" sz="3200" b="1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Hasanato</a:t>
            </a:r>
            <a:r>
              <a:rPr lang="en-US" sz="32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MD,KSFCB</a:t>
            </a:r>
            <a:endParaRPr lang="en-US" sz="32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104900" y="914400"/>
            <a:ext cx="8229600" cy="54102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 smtClean="0">
                <a:latin typeface="Palatino" pitchFamily="18" charset="0"/>
              </a:rPr>
              <a:t>After </a:t>
            </a:r>
            <a:r>
              <a:rPr lang="en-US" sz="3300" dirty="0">
                <a:latin typeface="Palatino" pitchFamily="18" charset="0"/>
              </a:rPr>
              <a:t>a MI, </a:t>
            </a:r>
            <a:r>
              <a:rPr lang="en-US" sz="3300" dirty="0" err="1">
                <a:latin typeface="Palatino" pitchFamily="18" charset="0"/>
              </a:rPr>
              <a:t>cytosolic</a:t>
            </a:r>
            <a:r>
              <a:rPr lang="en-US" sz="3300" dirty="0">
                <a:latin typeface="Palatino" pitchFamily="18" charset="0"/>
              </a:rPr>
              <a:t> </a:t>
            </a:r>
            <a:r>
              <a:rPr lang="en-US" sz="3300" dirty="0" err="1">
                <a:latin typeface="Palatino" pitchFamily="18" charset="0"/>
              </a:rPr>
              <a:t>troponins</a:t>
            </a:r>
            <a:r>
              <a:rPr lang="en-US" sz="3300" dirty="0">
                <a:latin typeface="Palatino" pitchFamily="18" charset="0"/>
              </a:rPr>
              <a:t> are released rapidly into the blood (first few hours)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Structurally bound </a:t>
            </a:r>
            <a:r>
              <a:rPr lang="en-US" sz="3300" dirty="0" err="1">
                <a:latin typeface="Palatino" pitchFamily="18" charset="0"/>
              </a:rPr>
              <a:t>troponins</a:t>
            </a:r>
            <a:r>
              <a:rPr lang="en-US" sz="3300" dirty="0">
                <a:latin typeface="Palatino" pitchFamily="18" charset="0"/>
              </a:rPr>
              <a:t> are released later for several days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700" y="304800"/>
            <a:ext cx="6858000" cy="1143000"/>
          </a:xfrm>
        </p:spPr>
        <p:txBody>
          <a:bodyPr/>
          <a:lstStyle/>
          <a:p>
            <a:pPr algn="ctr"/>
            <a:r>
              <a:rPr lang="en-US" sz="4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Plasma enzyme changes</a:t>
            </a:r>
          </a:p>
        </p:txBody>
      </p:sp>
      <p:graphicFrame>
        <p:nvGraphicFramePr>
          <p:cNvPr id="240764" name="Group 124"/>
          <p:cNvGraphicFramePr>
            <a:graphicFrameLocks noGrp="1"/>
          </p:cNvGraphicFramePr>
          <p:nvPr>
            <p:ph type="tbl" idx="1"/>
          </p:nvPr>
        </p:nvGraphicFramePr>
        <p:xfrm>
          <a:off x="1257300" y="1752600"/>
          <a:ext cx="8077200" cy="4236022"/>
        </p:xfrm>
        <a:graphic>
          <a:graphicData uri="http://schemas.openxmlformats.org/drawingml/2006/table">
            <a:tbl>
              <a:tblPr/>
              <a:tblGrid>
                <a:gridCol w="2133600"/>
                <a:gridCol w="1981200"/>
                <a:gridCol w="1981200"/>
                <a:gridCol w="19812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Enzyme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Detectable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Peak 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Duration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(days)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CK-MB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1.5-3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5-12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6-12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20-30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LDH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(heart specific)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8-16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30-48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5-14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Cardiac troponins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~ 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Upto 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3924300" y="2590800"/>
            <a:ext cx="914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24300" y="5105400"/>
            <a:ext cx="914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86700" y="2590800"/>
            <a:ext cx="914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58100" y="5105400"/>
            <a:ext cx="1219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842" name="Picture 2" descr="IMG_4674"/>
          <p:cNvPicPr>
            <a:picLocks noChangeAspect="1" noChangeArrowheads="1"/>
          </p:cNvPicPr>
          <p:nvPr/>
        </p:nvPicPr>
        <p:blipFill>
          <a:blip r:embed="rId2" cstate="print"/>
          <a:srcRect t="2380"/>
          <a:stretch>
            <a:fillRect/>
          </a:stretch>
        </p:blipFill>
        <p:spPr bwMode="auto">
          <a:xfrm>
            <a:off x="1790700" y="1066800"/>
            <a:ext cx="6553200" cy="4722813"/>
          </a:xfrm>
          <a:prstGeom prst="rect">
            <a:avLst/>
          </a:prstGeom>
          <a:noFill/>
        </p:spPr>
      </p:pic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2838450" y="349250"/>
            <a:ext cx="4224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Marker activity after MI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2747963" y="5973763"/>
            <a:ext cx="474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Time since onset of symptoms (days)</a:t>
            </a: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 rot="16200000">
            <a:off x="809625" y="2778126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Activity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Creatine</a:t>
            </a:r>
            <a:r>
              <a:rPr lang="en-US" sz="4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 </a:t>
            </a:r>
            <a:r>
              <a:rPr lang="en-US" sz="44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Kinase</a:t>
            </a:r>
            <a:r>
              <a:rPr lang="en-US" sz="4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 (CK)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524000"/>
            <a:ext cx="7772400" cy="1295400"/>
          </a:xfrm>
        </p:spPr>
        <p:txBody>
          <a:bodyPr>
            <a:normAutofit/>
          </a:bodyPr>
          <a:lstStyle/>
          <a:p>
            <a:pPr algn="just">
              <a:buClr>
                <a:srgbClr val="33CC33"/>
              </a:buClr>
            </a:pPr>
            <a:r>
              <a:rPr lang="en-US" dirty="0">
                <a:latin typeface="Palatino" pitchFamily="18" charset="0"/>
              </a:rPr>
              <a:t>Three main CK </a:t>
            </a:r>
            <a:r>
              <a:rPr lang="en-US" dirty="0" err="1">
                <a:latin typeface="Palatino" pitchFamily="18" charset="0"/>
              </a:rPr>
              <a:t>isoenzymes</a:t>
            </a:r>
            <a:r>
              <a:rPr lang="en-US" dirty="0">
                <a:latin typeface="Palatino" pitchFamily="18" charset="0"/>
              </a:rPr>
              <a:t> comprising two polypeptide chains B or </a:t>
            </a:r>
            <a:r>
              <a:rPr lang="en-US" dirty="0" smtClean="0">
                <a:latin typeface="Palatino" pitchFamily="18" charset="0"/>
              </a:rPr>
              <a:t>M</a:t>
            </a:r>
            <a:endParaRPr lang="en-US" sz="2000" dirty="0">
              <a:latin typeface="Palatino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2860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CK-MB is more sensitive and specific for MI than total CK</a:t>
            </a:r>
          </a:p>
          <a:p>
            <a:pPr marL="342900" indent="-342900" algn="just">
              <a:spcBef>
                <a:spcPct val="20000"/>
              </a:spcBef>
              <a:buClr>
                <a:srgbClr val="33CC33"/>
              </a:buClr>
              <a:buSzPct val="60000"/>
              <a:buFont typeface="Wingdings" pitchFamily="2" charset="2"/>
              <a:buChar char="n"/>
            </a:pPr>
            <a:r>
              <a:rPr lang="en-US" sz="3100" dirty="0" smtClean="0">
                <a:latin typeface="Palatino" pitchFamily="18" charset="0"/>
              </a:rPr>
              <a:t>It </a:t>
            </a:r>
            <a:r>
              <a:rPr lang="en-US" sz="3100" dirty="0">
                <a:latin typeface="Palatino" pitchFamily="18" charset="0"/>
              </a:rPr>
              <a:t>rises and falls transiently after </a:t>
            </a:r>
            <a:r>
              <a:rPr lang="en-US" sz="3100" dirty="0" smtClean="0">
                <a:latin typeface="Palatino" pitchFamily="18" charset="0"/>
              </a:rPr>
              <a:t>MI</a:t>
            </a:r>
          </a:p>
          <a:p>
            <a:pPr marL="342900" indent="-342900" algn="just">
              <a:spcBef>
                <a:spcPct val="20000"/>
              </a:spcBef>
              <a:buClr>
                <a:srgbClr val="33CC33"/>
              </a:buClr>
              <a:buSzPct val="60000"/>
              <a:buFont typeface="Wingdings" pitchFamily="2" charset="2"/>
              <a:buChar char="n"/>
            </a:pPr>
            <a:r>
              <a:rPr lang="en-US" sz="3300" kern="0" dirty="0" smtClean="0"/>
              <a:t>It is required in the following conditions:</a:t>
            </a:r>
          </a:p>
          <a:p>
            <a:pPr marL="800100" lvl="1" indent="-342900" algn="just">
              <a:buClr>
                <a:srgbClr val="33CC33"/>
              </a:buClr>
              <a:buSzPct val="60000"/>
              <a:buFont typeface="Wingdings" pitchFamily="2" charset="2"/>
              <a:buChar char="n"/>
            </a:pPr>
            <a:r>
              <a:rPr lang="en-US" sz="3300" kern="0" dirty="0" smtClean="0"/>
              <a:t>When </a:t>
            </a:r>
            <a:r>
              <a:rPr lang="en-US" sz="3300" kern="0" dirty="0" smtClean="0">
                <a:latin typeface="Palatino" pitchFamily="18" charset="0"/>
              </a:rPr>
              <a:t>very early evidence of infarction</a:t>
            </a:r>
          </a:p>
          <a:p>
            <a:pPr marL="742950" lvl="1" indent="-285750" algn="just" fontAlgn="base">
              <a:spcAft>
                <a:spcPct val="0"/>
              </a:spcAft>
              <a:buClr>
                <a:srgbClr val="33CC33"/>
              </a:buClr>
              <a:buSzPct val="65000"/>
              <a:buFont typeface="Wingdings" pitchFamily="2" charset="2"/>
              <a:buChar char="u"/>
              <a:defRPr/>
            </a:pPr>
            <a:r>
              <a:rPr lang="en-US" sz="3100" kern="0" dirty="0" smtClean="0">
                <a:latin typeface="Palatino" pitchFamily="18" charset="0"/>
              </a:rPr>
              <a:t>Post-operative and traumatized patients suspected for MI</a:t>
            </a:r>
          </a:p>
          <a:p>
            <a:pPr marL="742950" lvl="1" indent="-285750" algn="just" fontAlgn="base">
              <a:spcAft>
                <a:spcPct val="0"/>
              </a:spcAft>
              <a:buClr>
                <a:srgbClr val="33CC33"/>
              </a:buClr>
              <a:buSzPct val="65000"/>
              <a:buFont typeface="Wingdings" pitchFamily="2" charset="2"/>
              <a:buChar char="u"/>
              <a:defRPr/>
            </a:pPr>
            <a:r>
              <a:rPr lang="en-US" sz="3100" kern="0" dirty="0" smtClean="0">
                <a:latin typeface="Palatino" pitchFamily="18" charset="0"/>
              </a:rPr>
              <a:t>Patients suspected of having a second infarct</a:t>
            </a:r>
          </a:p>
          <a:p>
            <a:pPr lvl="1" algn="just">
              <a:buClr>
                <a:srgbClr val="33CC33"/>
              </a:buClr>
            </a:pPr>
            <a:endParaRPr lang="en-US" sz="3100" dirty="0">
              <a:latin typeface="Palatino" pitchFamily="18" charset="0"/>
            </a:endParaRP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pitchFamily="18" charset="0"/>
            </a:endParaRP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04900" y="3429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spcBef>
                <a:spcPct val="20000"/>
              </a:spcBef>
              <a:buClr>
                <a:srgbClr val="33CC33"/>
              </a:buClr>
              <a:buSzPct val="60000"/>
              <a:buFont typeface="Wingdings" pitchFamily="2" charset="2"/>
              <a:buChar char="n"/>
            </a:pPr>
            <a:endParaRPr kumimoji="0" lang="en-US" sz="31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Palatino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  <p:bldP spid="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4" name="Picture 2" descr="IMG_4674"/>
          <p:cNvPicPr>
            <a:picLocks noChangeAspect="1" noChangeArrowheads="1"/>
          </p:cNvPicPr>
          <p:nvPr/>
        </p:nvPicPr>
        <p:blipFill>
          <a:blip r:embed="rId2" cstate="print"/>
          <a:srcRect t="2380"/>
          <a:stretch>
            <a:fillRect/>
          </a:stretch>
        </p:blipFill>
        <p:spPr bwMode="auto">
          <a:xfrm>
            <a:off x="1790700" y="1066800"/>
            <a:ext cx="6553200" cy="4722813"/>
          </a:xfrm>
          <a:prstGeom prst="rect">
            <a:avLst/>
          </a:prstGeom>
          <a:noFill/>
        </p:spPr>
      </p:pic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2838450" y="349250"/>
            <a:ext cx="4224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Marker activity after MI</a:t>
            </a:r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2747963" y="5973763"/>
            <a:ext cx="474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Time since onset of symptoms (days)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 rot="16200000">
            <a:off x="809625" y="2778126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Activity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Myoglobin</a:t>
            </a:r>
            <a:endParaRPr lang="en-US" sz="4400" b="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pitchFamily="18" charset="0"/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 err="1">
                <a:latin typeface="Palatino" pitchFamily="18" charset="0"/>
              </a:rPr>
              <a:t>Myoglobin</a:t>
            </a:r>
            <a:r>
              <a:rPr lang="en-US" sz="3300" dirty="0">
                <a:latin typeface="Palatino" pitchFamily="18" charset="0"/>
              </a:rPr>
              <a:t> is a sensitive marker of cardiac damage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It rises very rapidly after the MI at about the same rate as CK-MB</a:t>
            </a:r>
          </a:p>
          <a:p>
            <a:pPr algn="just">
              <a:buClr>
                <a:srgbClr val="33CC33"/>
              </a:buClr>
            </a:pPr>
            <a:r>
              <a:rPr lang="en-US" sz="3300" dirty="0" err="1">
                <a:latin typeface="Palatino" pitchFamily="18" charset="0"/>
              </a:rPr>
              <a:t>Myoglobin</a:t>
            </a:r>
            <a:r>
              <a:rPr lang="en-US" sz="3300" dirty="0">
                <a:latin typeface="Palatino" pitchFamily="18" charset="0"/>
              </a:rPr>
              <a:t> is non-specific because it is also elevated in muscle disease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457200"/>
            <a:ext cx="8001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Lactate </a:t>
            </a:r>
            <a:r>
              <a:rPr lang="en-US" sz="44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dehydrogenase</a:t>
            </a:r>
            <a:r>
              <a:rPr lang="en-US" sz="4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 (LDH)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LDH increases within 6-12 h of MI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Reaches a max. level in 48 h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Remains elevated for 5-6 days after MI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A non-specific marker of tissue injury:</a:t>
            </a:r>
          </a:p>
          <a:p>
            <a:pPr lvl="1" algn="just">
              <a:buClr>
                <a:srgbClr val="33CC33"/>
              </a:buClr>
            </a:pPr>
            <a:r>
              <a:rPr lang="en-US" sz="3100" dirty="0">
                <a:latin typeface="Palatino" pitchFamily="18" charset="0"/>
              </a:rPr>
              <a:t>High levels are found in liver, lung, kidney and other diseases</a:t>
            </a: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Aspartate</a:t>
            </a:r>
            <a:r>
              <a:rPr lang="en-US" sz="4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 </a:t>
            </a:r>
            <a:r>
              <a:rPr lang="en-US" sz="44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aminotransferase</a:t>
            </a:r>
            <a:r>
              <a:rPr lang="en-US" sz="4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 (AST)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764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AST and ALT are mainly liver enzymes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AST is also present in the heart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A non-specific marker of MI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It is elevated in liver and other diseases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Take home message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 err="1">
                <a:latin typeface="Palatino" pitchFamily="18" charset="0"/>
              </a:rPr>
              <a:t>cTn</a:t>
            </a:r>
            <a:r>
              <a:rPr lang="en-US" sz="3300" dirty="0">
                <a:latin typeface="Palatino" pitchFamily="18" charset="0"/>
              </a:rPr>
              <a:t> are highly specific to heart muscle damage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They remain elevated in plasma longer than CK-MB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They have higher sensitivity and specificity than CK-MB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They are measured in combination with </a:t>
            </a:r>
            <a:r>
              <a:rPr lang="en-US" sz="3300" dirty="0" err="1">
                <a:latin typeface="Palatino" pitchFamily="18" charset="0"/>
              </a:rPr>
              <a:t>myoglobin</a:t>
            </a:r>
            <a:r>
              <a:rPr lang="en-US" sz="3300" dirty="0">
                <a:latin typeface="Palatino" pitchFamily="18" charset="0"/>
              </a:rPr>
              <a:t> and CK-MB</a:t>
            </a: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914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l"/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n-US" sz="2800" b="1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476500" y="1981200"/>
            <a:ext cx="7010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Myocardial infarction</a:t>
            </a:r>
          </a:p>
          <a:p>
            <a:pPr algn="l">
              <a:buFontTx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Time-course of plasma enzyme changes</a:t>
            </a:r>
          </a:p>
          <a:p>
            <a:pPr algn="l">
              <a:buFontTx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Cardiac </a:t>
            </a: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troponins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 and T</a:t>
            </a:r>
          </a:p>
          <a:p>
            <a:pPr algn="l">
              <a:buFontTx/>
              <a:buChar char="•"/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Creatine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kinase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CK-MB)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buFontTx/>
              <a:buChar char="•"/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Myoglobin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buFontTx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Lactate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dehydrogenase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(LDH)</a:t>
            </a:r>
          </a:p>
          <a:p>
            <a:pPr algn="l">
              <a:buFontTx/>
              <a:buChar char="•"/>
            </a:pP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Aspartate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aminotransferase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(AST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Myocardial Infarction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Myocardial </a:t>
            </a:r>
            <a:r>
              <a:rPr lang="en-US" sz="3300">
                <a:latin typeface="Palatino" pitchFamily="18" charset="0"/>
              </a:rPr>
              <a:t>infarction </a:t>
            </a:r>
            <a:r>
              <a:rPr lang="en-US" sz="3300" smtClean="0">
                <a:latin typeface="Palatino" pitchFamily="18" charset="0"/>
              </a:rPr>
              <a:t>is </a:t>
            </a:r>
            <a:r>
              <a:rPr lang="en-US" sz="3300" dirty="0">
                <a:latin typeface="Palatino" pitchFamily="18" charset="0"/>
              </a:rPr>
              <a:t>due to:</a:t>
            </a:r>
          </a:p>
          <a:p>
            <a:pPr lvl="1">
              <a:buClr>
                <a:srgbClr val="33CC33"/>
              </a:buClr>
            </a:pPr>
            <a:r>
              <a:rPr lang="en-US" sz="3100" dirty="0">
                <a:latin typeface="Palatino" pitchFamily="18" charset="0"/>
              </a:rPr>
              <a:t>Restricted blood supply (oxygen) to heart tissue (</a:t>
            </a:r>
            <a:r>
              <a:rPr lang="en-US" sz="3100" dirty="0" smtClean="0">
                <a:latin typeface="Palatino" pitchFamily="18" charset="0"/>
              </a:rPr>
              <a:t>ischemia) </a:t>
            </a:r>
            <a:r>
              <a:rPr lang="en-US" sz="3100" dirty="0" smtClean="0">
                <a:latin typeface="Palatino" pitchFamily="18" charset="0"/>
                <a:sym typeface="Wingdings" pitchFamily="2" charset="2"/>
              </a:rPr>
              <a:t></a:t>
            </a:r>
            <a:r>
              <a:rPr lang="en-US" sz="3300" dirty="0" smtClean="0">
                <a:latin typeface="Palatino" pitchFamily="18" charset="0"/>
              </a:rPr>
              <a:t> </a:t>
            </a:r>
            <a:r>
              <a:rPr lang="en-US" sz="3300" dirty="0">
                <a:latin typeface="Palatino" pitchFamily="18" charset="0"/>
              </a:rPr>
              <a:t>damage to heart tissue (infarction</a:t>
            </a:r>
            <a:r>
              <a:rPr lang="en-US" sz="3300" dirty="0" smtClean="0">
                <a:latin typeface="Palatino" pitchFamily="18" charset="0"/>
              </a:rPr>
              <a:t>) </a:t>
            </a:r>
            <a:r>
              <a:rPr lang="en-US" sz="3300" dirty="0" smtClean="0">
                <a:latin typeface="Palatino" pitchFamily="18" charset="0"/>
                <a:sym typeface="Wingdings" pitchFamily="2" charset="2"/>
              </a:rPr>
              <a:t></a:t>
            </a:r>
            <a:r>
              <a:rPr lang="en-US" sz="3000" dirty="0" smtClean="0">
                <a:latin typeface="Palatino" pitchFamily="18" charset="0"/>
              </a:rPr>
              <a:t>the </a:t>
            </a:r>
            <a:r>
              <a:rPr lang="en-US" sz="3000" dirty="0">
                <a:latin typeface="Palatino" pitchFamily="18" charset="0"/>
              </a:rPr>
              <a:t>release of enzymes and other proteins into the blood (markers)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pitchFamily="18" charset="0"/>
              </a:rPr>
              <a:t>Markers of diagnostic value in MI:</a:t>
            </a:r>
          </a:p>
          <a:p>
            <a:pPr lvl="1" algn="just">
              <a:buClr>
                <a:srgbClr val="33CC33"/>
              </a:buClr>
            </a:pPr>
            <a:r>
              <a:rPr lang="en-US" sz="3100" dirty="0" smtClean="0">
                <a:solidFill>
                  <a:srgbClr val="C00000"/>
                </a:solidFill>
                <a:latin typeface="Palatino" pitchFamily="18" charset="0"/>
              </a:rPr>
              <a:t>Cardiac </a:t>
            </a:r>
            <a:r>
              <a:rPr lang="en-US" sz="3100" dirty="0" err="1" smtClean="0">
                <a:solidFill>
                  <a:srgbClr val="C00000"/>
                </a:solidFill>
                <a:latin typeface="Palatino" pitchFamily="18" charset="0"/>
              </a:rPr>
              <a:t>troponins</a:t>
            </a:r>
            <a:r>
              <a:rPr lang="en-US" sz="3100" dirty="0" smtClean="0">
                <a:solidFill>
                  <a:srgbClr val="C00000"/>
                </a:solidFill>
                <a:latin typeface="Palatino" pitchFamily="18" charset="0"/>
              </a:rPr>
              <a:t> I and T</a:t>
            </a:r>
          </a:p>
          <a:p>
            <a:pPr lvl="1" algn="just">
              <a:buClr>
                <a:srgbClr val="33CC33"/>
              </a:buClr>
            </a:pPr>
            <a:r>
              <a:rPr lang="en-US" sz="3100" dirty="0" err="1" smtClean="0">
                <a:solidFill>
                  <a:srgbClr val="C00000"/>
                </a:solidFill>
                <a:latin typeface="Palatino" pitchFamily="18" charset="0"/>
              </a:rPr>
              <a:t>Creatine</a:t>
            </a:r>
            <a:r>
              <a:rPr lang="en-US" sz="3100" dirty="0" smtClean="0">
                <a:solidFill>
                  <a:srgbClr val="C00000"/>
                </a:solidFill>
                <a:latin typeface="Palatino" pitchFamily="18" charset="0"/>
              </a:rPr>
              <a:t> </a:t>
            </a:r>
            <a:r>
              <a:rPr lang="en-US" sz="3100" dirty="0" err="1">
                <a:solidFill>
                  <a:srgbClr val="C00000"/>
                </a:solidFill>
                <a:latin typeface="Palatino" pitchFamily="18" charset="0"/>
              </a:rPr>
              <a:t>Kinase</a:t>
            </a:r>
            <a:r>
              <a:rPr lang="en-US" sz="3100" dirty="0">
                <a:solidFill>
                  <a:srgbClr val="C00000"/>
                </a:solidFill>
                <a:latin typeface="Palatino" pitchFamily="18" charset="0"/>
              </a:rPr>
              <a:t> (</a:t>
            </a:r>
            <a:r>
              <a:rPr lang="en-US" sz="3100" dirty="0" smtClean="0">
                <a:solidFill>
                  <a:srgbClr val="C00000"/>
                </a:solidFill>
                <a:latin typeface="Palatino" pitchFamily="18" charset="0"/>
              </a:rPr>
              <a:t>CK-MB)</a:t>
            </a:r>
            <a:endParaRPr lang="en-US" sz="3100" dirty="0">
              <a:solidFill>
                <a:srgbClr val="C00000"/>
              </a:solidFill>
              <a:latin typeface="Palatino" pitchFamily="18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100" dirty="0" err="1" smtClean="0">
                <a:solidFill>
                  <a:srgbClr val="C00000"/>
                </a:solidFill>
                <a:latin typeface="Palatino" pitchFamily="18" charset="0"/>
              </a:rPr>
              <a:t>Myoglobin</a:t>
            </a:r>
            <a:endParaRPr lang="en-US" sz="3100" dirty="0" smtClean="0">
              <a:solidFill>
                <a:srgbClr val="C00000"/>
              </a:solidFill>
              <a:latin typeface="Palatino" pitchFamily="18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100" dirty="0" smtClean="0">
                <a:latin typeface="Palatino" pitchFamily="18" charset="0"/>
              </a:rPr>
              <a:t>Lactate </a:t>
            </a:r>
            <a:r>
              <a:rPr lang="en-US" sz="3100" dirty="0" err="1" smtClean="0">
                <a:latin typeface="Palatino" pitchFamily="18" charset="0"/>
              </a:rPr>
              <a:t>dehydrogenase</a:t>
            </a:r>
            <a:r>
              <a:rPr lang="en-US" sz="3100" dirty="0" smtClean="0">
                <a:latin typeface="Palatino" pitchFamily="18" charset="0"/>
              </a:rPr>
              <a:t> (LDH)</a:t>
            </a:r>
          </a:p>
          <a:p>
            <a:pPr lvl="1" algn="just">
              <a:buClr>
                <a:srgbClr val="33CC33"/>
              </a:buClr>
            </a:pPr>
            <a:r>
              <a:rPr lang="en-US" sz="3100" dirty="0" err="1" smtClean="0">
                <a:latin typeface="Palatino" pitchFamily="18" charset="0"/>
              </a:rPr>
              <a:t>Aspartate</a:t>
            </a:r>
            <a:r>
              <a:rPr lang="en-US" sz="3100" dirty="0" smtClean="0">
                <a:latin typeface="Palatino" pitchFamily="18" charset="0"/>
              </a:rPr>
              <a:t> </a:t>
            </a:r>
            <a:r>
              <a:rPr lang="en-US" sz="3100" dirty="0" err="1" smtClean="0">
                <a:latin typeface="Palatino" pitchFamily="18" charset="0"/>
              </a:rPr>
              <a:t>aminotransferase</a:t>
            </a:r>
            <a:r>
              <a:rPr lang="en-US" sz="3100" dirty="0" smtClean="0">
                <a:latin typeface="Palatino" pitchFamily="18" charset="0"/>
              </a:rPr>
              <a:t> (AST)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Time-course of enzyme changes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Plasma enzymes follow a pattern of activities after a MI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The initial lag phase lasts for about 3 hours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Enzymes rise rapidly to peak levels in 18-36 hours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The levels return to normal based on enzyme half-life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Rapid rise and fall indicates diagnostic value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0" name="Picture 4" descr="IMG_4674"/>
          <p:cNvPicPr>
            <a:picLocks noChangeAspect="1" noChangeArrowheads="1"/>
          </p:cNvPicPr>
          <p:nvPr/>
        </p:nvPicPr>
        <p:blipFill>
          <a:blip r:embed="rId2" cstate="print"/>
          <a:srcRect t="2380"/>
          <a:stretch>
            <a:fillRect/>
          </a:stretch>
        </p:blipFill>
        <p:spPr bwMode="auto">
          <a:xfrm>
            <a:off x="1790700" y="1066800"/>
            <a:ext cx="6553200" cy="4722813"/>
          </a:xfrm>
          <a:prstGeom prst="rect">
            <a:avLst/>
          </a:prstGeom>
          <a:noFill/>
        </p:spPr>
      </p:pic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2838450" y="349250"/>
            <a:ext cx="4224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Marker activity after MI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2747963" y="5973763"/>
            <a:ext cx="474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Time since onset of symptoms (days)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 rot="16200000">
            <a:off x="809625" y="2778126"/>
            <a:ext cx="110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Activity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Blood samples collected after MI:</a:t>
            </a:r>
          </a:p>
          <a:p>
            <a:pPr lvl="1" algn="just">
              <a:buClr>
                <a:srgbClr val="33CC33"/>
              </a:buClr>
            </a:pPr>
            <a:r>
              <a:rPr lang="en-US" sz="3100" dirty="0">
                <a:latin typeface="Palatino" pitchFamily="18" charset="0"/>
              </a:rPr>
              <a:t>Baseline (upon admission)</a:t>
            </a:r>
          </a:p>
          <a:p>
            <a:pPr lvl="1" algn="just">
              <a:buClr>
                <a:srgbClr val="33CC33"/>
              </a:buClr>
            </a:pPr>
            <a:r>
              <a:rPr lang="en-US" sz="3100" dirty="0">
                <a:latin typeface="Palatino" pitchFamily="18" charset="0"/>
              </a:rPr>
              <a:t>Between 12 to 24 hours after the onset of symptoms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Troponins</a:t>
            </a:r>
            <a:endParaRPr lang="en-US" sz="4400" b="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pitchFamily="18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524000"/>
            <a:ext cx="8229600" cy="4953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 err="1">
                <a:latin typeface="Palatino" pitchFamily="18" charset="0"/>
              </a:rPr>
              <a:t>Troponins</a:t>
            </a:r>
            <a:r>
              <a:rPr lang="en-US" sz="3300" dirty="0">
                <a:latin typeface="Palatino" pitchFamily="18" charset="0"/>
              </a:rPr>
              <a:t> are structural proteins in cardiac </a:t>
            </a:r>
            <a:r>
              <a:rPr lang="en-US" sz="3300" dirty="0" err="1">
                <a:latin typeface="Palatino" pitchFamily="18" charset="0"/>
              </a:rPr>
              <a:t>myocytes</a:t>
            </a:r>
            <a:r>
              <a:rPr lang="en-US" sz="3300" dirty="0">
                <a:latin typeface="Palatino" pitchFamily="18" charset="0"/>
              </a:rPr>
              <a:t> and in skeletal muscle</a:t>
            </a: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Involved in the interaction between </a:t>
            </a:r>
            <a:r>
              <a:rPr lang="en-US" sz="3300" dirty="0" err="1">
                <a:latin typeface="Palatino" pitchFamily="18" charset="0"/>
              </a:rPr>
              <a:t>actin</a:t>
            </a:r>
            <a:r>
              <a:rPr lang="en-US" sz="3300" dirty="0">
                <a:latin typeface="Palatino" pitchFamily="18" charset="0"/>
              </a:rPr>
              <a:t> and myosin for </a:t>
            </a:r>
            <a:r>
              <a:rPr lang="en-US" sz="3300" dirty="0" smtClean="0">
                <a:latin typeface="Palatino" pitchFamily="18" charset="0"/>
              </a:rPr>
              <a:t>contraction</a:t>
            </a: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 err="1" smtClean="0">
                <a:latin typeface="Palatino" pitchFamily="18" charset="0"/>
              </a:rPr>
              <a:t>cTn</a:t>
            </a:r>
            <a:r>
              <a:rPr lang="en-US" sz="3300" dirty="0" smtClean="0">
                <a:latin typeface="Palatino" pitchFamily="18" charset="0"/>
              </a:rPr>
              <a:t> are mainly bound to proteins, with small amount soluble in the </a:t>
            </a:r>
            <a:r>
              <a:rPr lang="en-US" sz="3300" dirty="0" err="1" smtClean="0">
                <a:latin typeface="Palatino" pitchFamily="18" charset="0"/>
              </a:rPr>
              <a:t>cytosol</a:t>
            </a:r>
            <a:endParaRPr lang="en-US" sz="3300" dirty="0">
              <a:latin typeface="Palatino" pitchFamily="18" charset="0"/>
            </a:endParaRP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pitchFamily="18" charset="0"/>
              </a:rPr>
              <a:t>Two </a:t>
            </a:r>
            <a:r>
              <a:rPr lang="en-US" sz="3300" dirty="0">
                <a:latin typeface="Palatino" pitchFamily="18" charset="0"/>
              </a:rPr>
              <a:t>main cardiac </a:t>
            </a:r>
            <a:r>
              <a:rPr lang="en-US" sz="3300" dirty="0" err="1">
                <a:latin typeface="Palatino" pitchFamily="18" charset="0"/>
              </a:rPr>
              <a:t>troponins</a:t>
            </a:r>
            <a:r>
              <a:rPr lang="en-US" sz="3300" dirty="0">
                <a:latin typeface="Palatino" pitchFamily="18" charset="0"/>
              </a:rPr>
              <a:t> (</a:t>
            </a:r>
            <a:r>
              <a:rPr lang="en-US" sz="3300" dirty="0" err="1">
                <a:latin typeface="Palatino" pitchFamily="18" charset="0"/>
              </a:rPr>
              <a:t>cTn</a:t>
            </a:r>
            <a:r>
              <a:rPr lang="en-US" sz="3300" dirty="0">
                <a:latin typeface="Palatino" pitchFamily="18" charset="0"/>
              </a:rPr>
              <a:t>):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 smtClean="0">
                <a:solidFill>
                  <a:srgbClr val="C00000"/>
                </a:solidFill>
                <a:latin typeface="Palatino" pitchFamily="18" charset="0"/>
              </a:rPr>
              <a:t>cTnI</a:t>
            </a:r>
            <a:r>
              <a:rPr lang="en-US" sz="3100" dirty="0" smtClean="0">
                <a:solidFill>
                  <a:srgbClr val="C00000"/>
                </a:solidFill>
                <a:latin typeface="Palatino" pitchFamily="18" charset="0"/>
              </a:rPr>
              <a:t>: inhibitory protein</a:t>
            </a:r>
            <a:endParaRPr lang="en-US" sz="3100" dirty="0">
              <a:solidFill>
                <a:srgbClr val="C00000"/>
              </a:solidFill>
              <a:latin typeface="Palatino" pitchFamily="18" charset="0"/>
            </a:endParaRP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 smtClean="0">
                <a:solidFill>
                  <a:srgbClr val="C00000"/>
                </a:solidFill>
                <a:latin typeface="Palatino" pitchFamily="18" charset="0"/>
              </a:rPr>
              <a:t>cTnT</a:t>
            </a:r>
            <a:r>
              <a:rPr lang="en-US" sz="3100" dirty="0" smtClean="0">
                <a:solidFill>
                  <a:srgbClr val="C00000"/>
                </a:solidFill>
                <a:latin typeface="Palatino" pitchFamily="18" charset="0"/>
              </a:rPr>
              <a:t>: binds to </a:t>
            </a:r>
            <a:r>
              <a:rPr lang="en-US" sz="3100" dirty="0" err="1" smtClean="0">
                <a:solidFill>
                  <a:srgbClr val="C00000"/>
                </a:solidFill>
                <a:latin typeface="Palatino" pitchFamily="18" charset="0"/>
              </a:rPr>
              <a:t>tropomyosin</a:t>
            </a:r>
            <a:endParaRPr lang="en-US" sz="3100" dirty="0">
              <a:latin typeface="Palatino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447800"/>
            <a:ext cx="8229600" cy="54102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 err="1">
                <a:latin typeface="Palatino" pitchFamily="18" charset="0"/>
              </a:rPr>
              <a:t>cTn</a:t>
            </a:r>
            <a:r>
              <a:rPr lang="en-US" sz="3300" dirty="0">
                <a:latin typeface="Palatino" pitchFamily="18" charset="0"/>
              </a:rPr>
              <a:t> are structurally different from muscle </a:t>
            </a:r>
            <a:r>
              <a:rPr lang="en-US" sz="3300" dirty="0" err="1">
                <a:latin typeface="Palatino" pitchFamily="18" charset="0"/>
              </a:rPr>
              <a:t>troponins</a:t>
            </a:r>
            <a:endParaRPr lang="en-US" sz="3300" dirty="0">
              <a:latin typeface="Palatino" pitchFamily="18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Highly specific markers for detecting </a:t>
            </a:r>
            <a:r>
              <a:rPr lang="en-US" sz="3300" dirty="0" smtClean="0">
                <a:latin typeface="Palatino" pitchFamily="18" charset="0"/>
              </a:rPr>
              <a:t>MI</a:t>
            </a:r>
          </a:p>
          <a:p>
            <a:pPr algn="just">
              <a:buClr>
                <a:srgbClr val="33CC33"/>
              </a:buClr>
            </a:pPr>
            <a:r>
              <a:rPr lang="en-US" sz="3300" dirty="0" smtClean="0">
                <a:latin typeface="Palatino" pitchFamily="18" charset="0"/>
              </a:rPr>
              <a:t>Appear </a:t>
            </a:r>
            <a:r>
              <a:rPr lang="en-US" sz="3300" dirty="0">
                <a:latin typeface="Palatino" pitchFamily="18" charset="0"/>
              </a:rPr>
              <a:t>in plasma in 3-4 h after MI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pitchFamily="18" charset="0"/>
              </a:rPr>
              <a:t>Remain elevated for </a:t>
            </a:r>
            <a:r>
              <a:rPr lang="en-US" sz="3300" dirty="0" smtClean="0">
                <a:latin typeface="Palatino" pitchFamily="18" charset="0"/>
              </a:rPr>
              <a:t>up to </a:t>
            </a:r>
            <a:r>
              <a:rPr lang="en-US" sz="3300" dirty="0">
                <a:latin typeface="Palatino" pitchFamily="18" charset="0"/>
              </a:rPr>
              <a:t>10 days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uiExpand="1" build="p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1_Generic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1_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3562</TotalTime>
  <Words>620</Words>
  <Application>Microsoft Office PowerPoint</Application>
  <PresentationFormat>35mm Slides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1_Generic</vt:lpstr>
      <vt:lpstr>Oriel</vt:lpstr>
      <vt:lpstr>Slide 1</vt:lpstr>
      <vt:lpstr>Slide 2</vt:lpstr>
      <vt:lpstr>Myocardial Infarction</vt:lpstr>
      <vt:lpstr>Slide 4</vt:lpstr>
      <vt:lpstr>Time-course of enzyme changes</vt:lpstr>
      <vt:lpstr>Slide 6</vt:lpstr>
      <vt:lpstr>Slide 7</vt:lpstr>
      <vt:lpstr>Troponins</vt:lpstr>
      <vt:lpstr>Slide 9</vt:lpstr>
      <vt:lpstr>Slide 10</vt:lpstr>
      <vt:lpstr>Plasma enzyme changes</vt:lpstr>
      <vt:lpstr>Slide 12</vt:lpstr>
      <vt:lpstr>Creatine Kinase (CK)</vt:lpstr>
      <vt:lpstr>CK-MB</vt:lpstr>
      <vt:lpstr>Slide 15</vt:lpstr>
      <vt:lpstr>Myoglobin</vt:lpstr>
      <vt:lpstr>Lactate dehydrogenase (LDH)</vt:lpstr>
      <vt:lpstr>Aspartate aminotransferase (AST)</vt:lpstr>
      <vt:lpstr>Take home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Dr.Abdelmalik</cp:lastModifiedBy>
  <cp:revision>304</cp:revision>
  <cp:lastPrinted>1601-01-01T00:00:00Z</cp:lastPrinted>
  <dcterms:created xsi:type="dcterms:W3CDTF">2001-02-07T02:23:56Z</dcterms:created>
  <dcterms:modified xsi:type="dcterms:W3CDTF">2012-03-20T07:52:49Z</dcterms:modified>
</cp:coreProperties>
</file>