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3" r:id="rId4"/>
    <p:sldId id="297" r:id="rId5"/>
    <p:sldId id="285" r:id="rId6"/>
    <p:sldId id="294" r:id="rId7"/>
    <p:sldId id="295" r:id="rId8"/>
    <p:sldId id="291" r:id="rId9"/>
    <p:sldId id="292" r:id="rId10"/>
    <p:sldId id="296" r:id="rId11"/>
    <p:sldId id="299" r:id="rId12"/>
    <p:sldId id="288" r:id="rId13"/>
    <p:sldId id="290" r:id="rId14"/>
    <p:sldId id="289" r:id="rId15"/>
    <p:sldId id="271" r:id="rId16"/>
    <p:sldId id="265" r:id="rId17"/>
    <p:sldId id="293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90033"/>
    <a:srgbClr val="CC0000"/>
    <a:srgbClr val="FF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7F0BE-D85B-45F5-A909-4AE8E4D5E3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206D-E8DE-4BBB-B76E-3DCAD0793A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43392-4852-43B9-9447-0272AF70EC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C29B1-76E6-4E61-ABA6-F3E6CB309D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00D7-421D-495A-80FA-7C73F42E77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65B8-B4D1-4846-8E66-5BDF4AD76E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1C4F-C2D6-429F-B4BF-D1C7B59BC3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DB4F-CCA2-4864-88E2-1767D6B38C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43348-59E6-4332-98BC-11A2888463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0520-6D39-4FD1-9607-6528F29749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CB68-6A45-4B63-8634-2D9B5ECA9F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04D84A-7085-4BA8-AAF4-43B6CB41B0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2681288" y="76200"/>
            <a:ext cx="4573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Glutathione System</a:t>
            </a:r>
          </a:p>
        </p:txBody>
      </p:sp>
      <p:pic>
        <p:nvPicPr>
          <p:cNvPr id="11267" name="Picture 4" descr="13_006"/>
          <p:cNvPicPr>
            <a:picLocks noChangeAspect="1" noChangeArrowheads="1"/>
          </p:cNvPicPr>
          <p:nvPr/>
        </p:nvPicPr>
        <p:blipFill>
          <a:blip r:embed="rId2" cstate="print"/>
          <a:srcRect l="25204" r="17374" b="26797"/>
          <a:stretch>
            <a:fillRect/>
          </a:stretch>
        </p:blipFill>
        <p:spPr bwMode="auto">
          <a:xfrm>
            <a:off x="2438400" y="719138"/>
            <a:ext cx="50292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502400" y="4876800"/>
            <a:ext cx="119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990033"/>
                </a:solidFill>
              </a:rPr>
              <a:t>Selenium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405063" y="39655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710238"/>
            <a:ext cx="8305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425" indent="-225425">
              <a:defRPr/>
            </a:pPr>
            <a:r>
              <a:rPr lang="en-US" b="1" dirty="0">
                <a:solidFill>
                  <a:srgbClr val="C00000"/>
                </a:solidFill>
              </a:rPr>
              <a:t>*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chemeClr val="accent6"/>
                </a:solidFill>
              </a:rPr>
              <a:t>Glucose-6-phosphate </a:t>
            </a:r>
            <a:r>
              <a:rPr lang="en-US" sz="2000" b="1" dirty="0" err="1">
                <a:solidFill>
                  <a:schemeClr val="accent6"/>
                </a:solidFill>
              </a:rPr>
              <a:t>dehydrogenase</a:t>
            </a:r>
            <a:r>
              <a:rPr lang="en-US" sz="2000" b="1" dirty="0">
                <a:solidFill>
                  <a:schemeClr val="accent6"/>
                </a:solidFill>
              </a:rPr>
              <a:t>  (G-6-PD) is the main source for NADPH generation and is, therefore, essential for proper function of glutathione system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52400" y="822325"/>
            <a:ext cx="8796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Biochemical Basis of</a:t>
            </a:r>
          </a:p>
          <a:p>
            <a:pPr algn="ctr"/>
            <a:r>
              <a:rPr lang="en-US" sz="4000" b="1">
                <a:solidFill>
                  <a:srgbClr val="990033"/>
                </a:solidFill>
              </a:rPr>
              <a:t>G6PD Deficiency Hemolytic Anemia</a:t>
            </a:r>
          </a:p>
        </p:txBody>
      </p:sp>
      <p:pic>
        <p:nvPicPr>
          <p:cNvPr id="12291" name="Picture 4" descr="13_010"/>
          <p:cNvPicPr>
            <a:picLocks noChangeAspect="1" noChangeArrowheads="1"/>
          </p:cNvPicPr>
          <p:nvPr/>
        </p:nvPicPr>
        <p:blipFill>
          <a:blip r:embed="rId2" cstate="print"/>
          <a:srcRect l="5612" t="4248" r="3593" b="42157"/>
          <a:stretch>
            <a:fillRect/>
          </a:stretch>
        </p:blipFill>
        <p:spPr bwMode="auto">
          <a:xfrm>
            <a:off x="685800" y="2492375"/>
            <a:ext cx="80772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rgbClr val="C00000"/>
                </a:solidFill>
                <a:latin typeface="Impact" pitchFamily="34" charset="0"/>
              </a:rPr>
              <a:t>Molecular &amp; Vascular Effects of ROS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Molecular effects:</a:t>
            </a:r>
            <a:endParaRPr lang="en-US" sz="2800" b="1" smtClean="0">
              <a:solidFill>
                <a:srgbClr val="002060"/>
              </a:solidFill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Lipid peroxidation </a:t>
            </a:r>
            <a:r>
              <a:rPr lang="en-US" b="1" smtClean="0">
                <a:solidFill>
                  <a:schemeClr val="accent2"/>
                </a:solidFill>
                <a:sym typeface="Wingdings" pitchFamily="2" charset="2"/>
              </a:rPr>
              <a:t>(polyunsaturated fatty acids)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Protein denaturation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Inactivation of enzymes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DNA damage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</a:rPr>
              <a:t>Cell signaling effects 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>	</a:t>
            </a:r>
            <a:r>
              <a:rPr lang="en-US" sz="2400" b="1" smtClean="0">
                <a:solidFill>
                  <a:schemeClr val="accent2"/>
                </a:solidFill>
              </a:rPr>
              <a:t>(e.g., r</a:t>
            </a:r>
            <a:r>
              <a:rPr lang="en-US" sz="2400" b="1" smtClean="0">
                <a:solidFill>
                  <a:schemeClr val="accent2"/>
                </a:solidFill>
                <a:sym typeface="Wingdings" pitchFamily="2" charset="2"/>
              </a:rPr>
              <a:t>elease of Ca</a:t>
            </a:r>
            <a:r>
              <a:rPr lang="en-US" sz="2400" b="1" baseline="30000" smtClean="0">
                <a:solidFill>
                  <a:schemeClr val="accent2"/>
                </a:solidFill>
                <a:sym typeface="Wingdings" pitchFamily="2" charset="2"/>
              </a:rPr>
              <a:t>2+</a:t>
            </a:r>
            <a:r>
              <a:rPr lang="en-US" sz="2400" b="1" smtClean="0">
                <a:solidFill>
                  <a:schemeClr val="accent2"/>
                </a:solidFill>
                <a:sym typeface="Wingdings" pitchFamily="2" charset="2"/>
              </a:rPr>
              <a:t> from intracellular stores)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Cytoskeletal damage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Chemotaxis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b="1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Vascular effects: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</a:rPr>
              <a:t>Altered vascular tone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</a:rPr>
              <a:t>Increased endothelial cell permeability</a:t>
            </a:r>
            <a:endParaRPr lang="en-US" b="1" smtClean="0">
              <a:solidFill>
                <a:srgbClr val="C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48768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  <a:latin typeface="Impact" pitchFamily="34" charset="0"/>
              </a:rPr>
              <a:t>Nitric Oxide (NO)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5867400" cy="54102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NO: </a:t>
            </a:r>
            <a:br>
              <a:rPr lang="en-US" b="1" smtClean="0">
                <a:solidFill>
                  <a:srgbClr val="002060"/>
                </a:solidFill>
              </a:rPr>
            </a:br>
            <a:r>
              <a:rPr lang="en-US" b="1" smtClean="0">
                <a:solidFill>
                  <a:srgbClr val="002060"/>
                </a:solidFill>
              </a:rPr>
              <a:t>	</a:t>
            </a:r>
            <a:r>
              <a:rPr lang="en-US" sz="2400" b="1" smtClean="0">
                <a:solidFill>
                  <a:srgbClr val="C00000"/>
                </a:solidFill>
              </a:rPr>
              <a:t>Free radical gas</a:t>
            </a:r>
            <a:r>
              <a:rPr lang="en-US" sz="2400" b="1" smtClean="0">
                <a:solidFill>
                  <a:srgbClr val="002060"/>
                </a:solidFill>
              </a:rPr>
              <a:t/>
            </a:r>
            <a:br>
              <a:rPr lang="en-US" sz="2400" b="1" smtClean="0">
                <a:solidFill>
                  <a:srgbClr val="002060"/>
                </a:solidFill>
              </a:rPr>
            </a:br>
            <a:r>
              <a:rPr lang="en-US" sz="2400" b="1" smtClean="0">
                <a:solidFill>
                  <a:srgbClr val="002060"/>
                </a:solidFill>
              </a:rPr>
              <a:t>	Very short half-life </a:t>
            </a:r>
            <a:r>
              <a:rPr lang="en-US" sz="2400" b="1" smtClean="0">
                <a:solidFill>
                  <a:srgbClr val="C00000"/>
                </a:solidFill>
              </a:rPr>
              <a:t>(seconds)</a:t>
            </a:r>
            <a:r>
              <a:rPr lang="en-US" sz="2400" b="1" smtClean="0">
                <a:solidFill>
                  <a:srgbClr val="002060"/>
                </a:solidFill>
              </a:rPr>
              <a:t/>
            </a:r>
            <a:br>
              <a:rPr lang="en-US" sz="2400" b="1" smtClean="0">
                <a:solidFill>
                  <a:srgbClr val="002060"/>
                </a:solidFill>
              </a:rPr>
            </a:br>
            <a:r>
              <a:rPr lang="en-US" sz="2400" b="1" smtClean="0">
                <a:solidFill>
                  <a:srgbClr val="002060"/>
                </a:solidFill>
              </a:rPr>
              <a:t>	Metabolized into </a:t>
            </a:r>
            <a:r>
              <a:rPr lang="en-US" sz="2400" b="1" smtClean="0">
                <a:solidFill>
                  <a:srgbClr val="C00000"/>
                </a:solidFill>
              </a:rPr>
              <a:t>nitrates &amp; nitrites</a:t>
            </a:r>
          </a:p>
          <a:p>
            <a:r>
              <a:rPr lang="en-US" b="1" smtClean="0">
                <a:solidFill>
                  <a:srgbClr val="002060"/>
                </a:solidFill>
              </a:rPr>
              <a:t>Synthesis: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</a:t>
            </a:r>
            <a:r>
              <a:rPr lang="en-US" sz="2400" b="1" smtClean="0">
                <a:solidFill>
                  <a:srgbClr val="C00000"/>
                </a:solidFill>
              </a:rPr>
              <a:t>Enzyme: </a:t>
            </a:r>
            <a:r>
              <a:rPr lang="en-US" sz="2400" b="1" smtClean="0">
                <a:solidFill>
                  <a:srgbClr val="002060"/>
                </a:solidFill>
              </a:rPr>
              <a:t>NO synthase (NOS)</a:t>
            </a:r>
            <a:r>
              <a:rPr lang="en-US" sz="2400" b="1" smtClean="0">
                <a:solidFill>
                  <a:srgbClr val="C00000"/>
                </a:solidFill>
              </a:rPr>
              <a:t/>
            </a:r>
            <a:br>
              <a:rPr lang="en-US" sz="2400" b="1" smtClean="0">
                <a:solidFill>
                  <a:srgbClr val="C00000"/>
                </a:solidFill>
              </a:rPr>
            </a:br>
            <a:r>
              <a:rPr lang="en-US" sz="2400" b="1" smtClean="0">
                <a:solidFill>
                  <a:srgbClr val="C00000"/>
                </a:solidFill>
              </a:rPr>
              <a:t>	Precursor: </a:t>
            </a:r>
            <a:r>
              <a:rPr lang="en-US" sz="2400" b="1" smtClean="0">
                <a:solidFill>
                  <a:srgbClr val="002060"/>
                </a:solidFill>
              </a:rPr>
              <a:t>L-Arginine</a:t>
            </a:r>
          </a:p>
          <a:p>
            <a:r>
              <a:rPr lang="en-US" b="1" smtClean="0">
                <a:solidFill>
                  <a:srgbClr val="002060"/>
                </a:solidFill>
              </a:rPr>
              <a:t>Effects: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</a:t>
            </a:r>
            <a:r>
              <a:rPr lang="en-US" sz="2400" b="1" smtClean="0">
                <a:solidFill>
                  <a:srgbClr val="C00000"/>
                </a:solidFill>
              </a:rPr>
              <a:t>Relaxes vascular smooth muscle</a:t>
            </a:r>
            <a:br>
              <a:rPr lang="en-US" sz="2400" b="1" smtClean="0">
                <a:solidFill>
                  <a:srgbClr val="C00000"/>
                </a:solidFill>
              </a:rPr>
            </a:br>
            <a:r>
              <a:rPr lang="en-US" sz="2400" b="1" smtClean="0">
                <a:solidFill>
                  <a:srgbClr val="C00000"/>
                </a:solidFill>
              </a:rPr>
              <a:t>	Prevents platelet aggregation</a:t>
            </a:r>
            <a:br>
              <a:rPr lang="en-US" sz="2400" b="1" smtClean="0">
                <a:solidFill>
                  <a:srgbClr val="C00000"/>
                </a:solidFill>
              </a:rPr>
            </a:br>
            <a:r>
              <a:rPr lang="en-US" sz="2400" b="1" smtClean="0">
                <a:solidFill>
                  <a:srgbClr val="C00000"/>
                </a:solidFill>
              </a:rPr>
              <a:t>	Bactricidal &amp; Tumoricidal effects</a:t>
            </a:r>
            <a:br>
              <a:rPr lang="en-US" sz="2400" b="1" smtClean="0">
                <a:solidFill>
                  <a:srgbClr val="C00000"/>
                </a:solidFill>
              </a:rPr>
            </a:br>
            <a:r>
              <a:rPr lang="en-US" sz="2400" b="1" smtClean="0">
                <a:solidFill>
                  <a:srgbClr val="C00000"/>
                </a:solidFill>
              </a:rPr>
              <a:t>	Neurotransmitter in brain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</a:t>
            </a:r>
          </a:p>
        </p:txBody>
      </p:sp>
      <p:pic>
        <p:nvPicPr>
          <p:cNvPr id="14340" name="Picture 4" descr="13_009"/>
          <p:cNvPicPr>
            <a:picLocks noChangeAspect="1" noChangeArrowheads="1"/>
          </p:cNvPicPr>
          <p:nvPr/>
        </p:nvPicPr>
        <p:blipFill>
          <a:blip r:embed="rId2" cstate="print"/>
          <a:srcRect l="36111" r="31482" b="12231"/>
          <a:stretch>
            <a:fillRect/>
          </a:stretch>
        </p:blipFill>
        <p:spPr bwMode="auto">
          <a:xfrm>
            <a:off x="6172200" y="90488"/>
            <a:ext cx="2667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rgbClr val="C00000"/>
                </a:solidFill>
                <a:latin typeface="Impact" pitchFamily="34" charset="0"/>
              </a:rPr>
              <a:t>Oxidative Stress: Role of Nitric Oxide (NO)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5334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 smtClean="0"/>
              <a:t>This may be both beneficial and detrimental, depending upon when and where NO is released</a:t>
            </a:r>
            <a:r>
              <a:rPr lang="ar-SA" sz="2800" b="1" smtClean="0"/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 smtClean="0"/>
              <a:t>NO produced by endothelial NOS</a:t>
            </a:r>
            <a:r>
              <a:rPr lang="ar-SA" sz="2800" b="1" smtClean="0"/>
              <a:t> </a:t>
            </a:r>
            <a:r>
              <a:rPr lang="en-US" sz="2800" b="1" smtClean="0"/>
              <a:t>(</a:t>
            </a:r>
            <a:r>
              <a:rPr lang="en-US" sz="2800" b="1" smtClean="0">
                <a:solidFill>
                  <a:srgbClr val="FF3300"/>
                </a:solidFill>
              </a:rPr>
              <a:t>eNOS</a:t>
            </a:r>
            <a:r>
              <a:rPr lang="en-US" sz="2800" b="1" smtClean="0"/>
              <a:t>)</a:t>
            </a:r>
            <a:r>
              <a:rPr lang="ar-SA" sz="2800" b="1" smtClean="0"/>
              <a:t> </a:t>
            </a:r>
            <a:r>
              <a:rPr lang="en-US" sz="2800" b="1" smtClean="0">
                <a:sym typeface="Wingdings" pitchFamily="2" charset="2"/>
              </a:rPr>
              <a:t></a:t>
            </a:r>
            <a:r>
              <a:rPr lang="en-US" sz="2800" b="1" smtClean="0"/>
              <a:t> improving vascular dilation and perfusion</a:t>
            </a:r>
            <a:r>
              <a:rPr lang="ar-SA" sz="2800" b="1" smtClean="0"/>
              <a:t>  </a:t>
            </a:r>
            <a:r>
              <a:rPr lang="en-US" sz="2800" b="1" smtClean="0"/>
              <a:t> (i.e., </a:t>
            </a:r>
            <a:r>
              <a:rPr lang="en-US" sz="2800" b="1" smtClean="0">
                <a:solidFill>
                  <a:srgbClr val="FF3300"/>
                </a:solidFill>
              </a:rPr>
              <a:t>beneficial</a:t>
            </a:r>
            <a:r>
              <a:rPr lang="en-US" sz="2800" b="1" smtClean="0"/>
              <a:t>).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sz="2800" b="1" smtClean="0"/>
              <a:t>	</a:t>
            </a:r>
            <a:r>
              <a:rPr lang="en-US" sz="2800" b="1" smtClean="0">
                <a:solidFill>
                  <a:srgbClr val="002060"/>
                </a:solidFill>
              </a:rPr>
              <a:t>Vasodilators such as </a:t>
            </a:r>
            <a:r>
              <a:rPr lang="en-US" sz="2800" b="1" smtClean="0">
                <a:solidFill>
                  <a:srgbClr val="C00000"/>
                </a:solidFill>
              </a:rPr>
              <a:t>nitroglycerin</a:t>
            </a:r>
            <a:r>
              <a:rPr lang="en-US" sz="2800" b="1" smtClean="0">
                <a:solidFill>
                  <a:srgbClr val="002060"/>
                </a:solidFill>
              </a:rPr>
              <a:t> is metabolized into </a:t>
            </a:r>
            <a:r>
              <a:rPr lang="en-US" sz="2800" b="1" smtClean="0">
                <a:solidFill>
                  <a:srgbClr val="C00000"/>
                </a:solidFill>
              </a:rPr>
              <a:t>NO</a:t>
            </a:r>
            <a:r>
              <a:rPr lang="en-US" sz="2800" b="1" smtClean="0">
                <a:solidFill>
                  <a:srgbClr val="002060"/>
                </a:solidFill>
              </a:rPr>
              <a:t> and causes vasodilatation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 smtClean="0"/>
              <a:t>In contrast, NO production by neuronal NOS</a:t>
            </a:r>
            <a:r>
              <a:rPr lang="ar-SA" sz="2800" b="1" smtClean="0"/>
              <a:t> </a:t>
            </a:r>
            <a:r>
              <a:rPr lang="en-US" sz="2800" b="1" smtClean="0"/>
              <a:t>(</a:t>
            </a:r>
            <a:r>
              <a:rPr lang="en-US" sz="2800" b="1" smtClean="0">
                <a:solidFill>
                  <a:srgbClr val="FF3300"/>
                </a:solidFill>
              </a:rPr>
              <a:t>nNOS</a:t>
            </a:r>
            <a:r>
              <a:rPr lang="en-US" sz="2800" b="1" smtClean="0"/>
              <a:t>) or by the inducible form of NOS</a:t>
            </a:r>
            <a:r>
              <a:rPr lang="ar-SA" sz="2800" b="1" smtClean="0"/>
              <a:t> </a:t>
            </a:r>
            <a:r>
              <a:rPr lang="en-US" sz="2800" b="1" smtClean="0"/>
              <a:t>(</a:t>
            </a:r>
            <a:r>
              <a:rPr lang="en-US" sz="2800" b="1" smtClean="0">
                <a:solidFill>
                  <a:srgbClr val="FF3300"/>
                </a:solidFill>
              </a:rPr>
              <a:t>iNOS</a:t>
            </a:r>
            <a:r>
              <a:rPr lang="en-US" sz="2800" b="1" smtClean="0"/>
              <a:t>) has been reported to have detrimental effects.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 smtClean="0"/>
              <a:t>Increased iNOS activity is generally associated with inflammatory 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914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33"/>
                </a:solidFill>
                <a:latin typeface="Impact" pitchFamily="34" charset="0"/>
              </a:rPr>
              <a:t>Pathogenesis of Atherosclerosis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763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</a:rPr>
              <a:t> Modified (oxidized) LDL … </a:t>
            </a:r>
            <a:r>
              <a:rPr lang="en-US" sz="2800" b="1" dirty="0">
                <a:solidFill>
                  <a:srgbClr val="CC0000"/>
                </a:solidFill>
              </a:rPr>
              <a:t>Oxidative stress</a:t>
            </a:r>
            <a:br>
              <a:rPr lang="en-US" sz="2800" b="1" dirty="0">
                <a:solidFill>
                  <a:srgbClr val="CC0000"/>
                </a:solidFill>
              </a:rPr>
            </a:br>
            <a:r>
              <a:rPr lang="en-US" sz="2800" b="1" dirty="0">
                <a:solidFill>
                  <a:srgbClr val="CC0000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(imbalance between oxidants and antioxidants)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</a:rPr>
              <a:t> Endothelial injury of arterial wall</a:t>
            </a:r>
          </a:p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</a:rPr>
              <a:t> Adherence of </a:t>
            </a:r>
            <a:r>
              <a:rPr lang="en-US" sz="2800" b="1" dirty="0" err="1">
                <a:solidFill>
                  <a:schemeClr val="accent2"/>
                </a:solidFill>
              </a:rPr>
              <a:t>monocytes</a:t>
            </a:r>
            <a:r>
              <a:rPr lang="en-US" sz="2800" b="1" dirty="0">
                <a:solidFill>
                  <a:schemeClr val="accent2"/>
                </a:solidFill>
              </a:rPr>
              <a:t> to endothelial cells </a:t>
            </a:r>
            <a:r>
              <a:rPr lang="en-US" sz="2800" b="1" dirty="0">
                <a:solidFill>
                  <a:srgbClr val="CC0000"/>
                </a:solidFill>
              </a:rPr>
              <a:t>and their movement into </a:t>
            </a:r>
            <a:r>
              <a:rPr lang="en-US" sz="2800" b="1" dirty="0" err="1">
                <a:solidFill>
                  <a:srgbClr val="CC0000"/>
                </a:solidFill>
              </a:rPr>
              <a:t>intima</a:t>
            </a:r>
            <a:r>
              <a:rPr lang="en-US" sz="2800" b="1" dirty="0">
                <a:solidFill>
                  <a:srgbClr val="CC0000"/>
                </a:solidFill>
              </a:rPr>
              <a:t> where it becomes macrophages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</a:rPr>
              <a:t> Uptake of </a:t>
            </a:r>
            <a:r>
              <a:rPr lang="en-US" sz="2800" b="1" dirty="0" err="1">
                <a:solidFill>
                  <a:schemeClr val="accent2"/>
                </a:solidFill>
              </a:rPr>
              <a:t>oxLDL</a:t>
            </a:r>
            <a:r>
              <a:rPr lang="en-US" sz="2800" b="1" dirty="0">
                <a:solidFill>
                  <a:schemeClr val="accent2"/>
                </a:solidFill>
              </a:rPr>
              <a:t> by macrophage scavenger receptor: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>
                <a:solidFill>
                  <a:srgbClr val="CC0000"/>
                </a:solidFill>
              </a:rPr>
              <a:t>Scavenger receptor class A (SR-A)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/>
                </a:solidFill>
              </a:rPr>
              <a:t>		Low-affinity, non-specific receptor</a:t>
            </a:r>
          </a:p>
          <a:p>
            <a:pPr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accent2"/>
                </a:solidFill>
              </a:rPr>
              <a:t>		Un-regulated receptor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</a:rPr>
              <a:t>Foam cell transformation: Accumulation of excess lipids inside the cells </a:t>
            </a:r>
            <a:r>
              <a:rPr lang="en-US" sz="2800" b="1" dirty="0">
                <a:solidFill>
                  <a:srgbClr val="C00000"/>
                </a:solidFill>
              </a:rPr>
              <a:t>(unregulated receptor)</a:t>
            </a:r>
            <a:endParaRPr lang="en-US" sz="2800" b="1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</a:rPr>
              <a:t> Atherosclerotic plaque formation</a:t>
            </a:r>
            <a:endParaRPr lang="en-US" sz="32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8_022"/>
          <p:cNvPicPr>
            <a:picLocks noChangeAspect="1" noChangeArrowheads="1"/>
          </p:cNvPicPr>
          <p:nvPr/>
        </p:nvPicPr>
        <p:blipFill>
          <a:blip r:embed="rId2" cstate="print"/>
          <a:srcRect l="13333" t="2222" r="10001" b="12222"/>
          <a:stretch>
            <a:fillRect/>
          </a:stretch>
        </p:blipFill>
        <p:spPr bwMode="auto">
          <a:xfrm>
            <a:off x="1219200" y="0"/>
            <a:ext cx="7010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046163" y="6019800"/>
            <a:ext cx="73152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33"/>
                </a:solidFill>
                <a:latin typeface="Impact" pitchFamily="34" charset="0"/>
              </a:rPr>
              <a:t>Athersclerotic plaque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457200" y="1447800"/>
            <a:ext cx="8458200" cy="403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solidFill>
                <a:srgbClr val="990033"/>
              </a:solidFill>
              <a:latin typeface="Impact" pitchFamily="34" charset="0"/>
            </a:endParaRPr>
          </a:p>
          <a:p>
            <a:pPr algn="ctr"/>
            <a:r>
              <a:rPr lang="en-US" sz="3600" b="1">
                <a:solidFill>
                  <a:srgbClr val="990033"/>
                </a:solidFill>
                <a:latin typeface="Impact" pitchFamily="34" charset="0"/>
              </a:rPr>
              <a:t>Compare to physiological uptake of </a:t>
            </a:r>
          </a:p>
          <a:p>
            <a:pPr algn="ctr"/>
            <a:r>
              <a:rPr lang="en-US" sz="3600" b="1">
                <a:solidFill>
                  <a:srgbClr val="990033"/>
                </a:solidFill>
                <a:latin typeface="Impact" pitchFamily="34" charset="0"/>
              </a:rPr>
              <a:t>LDL (unmodified)</a:t>
            </a:r>
          </a:p>
          <a:p>
            <a:pPr algn="ctr"/>
            <a:r>
              <a:rPr lang="en-US" sz="3600" b="1">
                <a:solidFill>
                  <a:srgbClr val="990033"/>
                </a:solidFill>
                <a:latin typeface="Impact" pitchFamily="34" charset="0"/>
              </a:rPr>
              <a:t>by </a:t>
            </a:r>
            <a:r>
              <a:rPr lang="en-US" sz="3600" b="1">
                <a:solidFill>
                  <a:schemeClr val="accent2"/>
                </a:solidFill>
                <a:latin typeface="Impact" pitchFamily="34" charset="0"/>
              </a:rPr>
              <a:t>high-affinity, specific &amp; tightly regulated</a:t>
            </a:r>
          </a:p>
          <a:p>
            <a:pPr algn="ctr"/>
            <a:r>
              <a:rPr lang="en-US" sz="3600" b="1">
                <a:solidFill>
                  <a:srgbClr val="990033"/>
                </a:solidFill>
                <a:latin typeface="Impact" pitchFamily="34" charset="0"/>
              </a:rPr>
              <a:t>LDL-Receptor</a:t>
            </a:r>
          </a:p>
          <a:p>
            <a:pPr algn="ctr"/>
            <a:endParaRPr lang="en-US" sz="3600" b="1">
              <a:solidFill>
                <a:srgbClr val="990033"/>
              </a:solidFill>
              <a:latin typeface="Impact" pitchFamily="34" charset="0"/>
            </a:endParaRPr>
          </a:p>
          <a:p>
            <a:pPr algn="ctr"/>
            <a:endParaRPr lang="en-US" sz="3600" b="1">
              <a:solidFill>
                <a:srgbClr val="990033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8_020"/>
          <p:cNvPicPr>
            <a:picLocks noChangeAspect="1" noChangeArrowheads="1"/>
          </p:cNvPicPr>
          <p:nvPr/>
        </p:nvPicPr>
        <p:blipFill>
          <a:blip r:embed="rId2" cstate="print"/>
          <a:srcRect l="4167" t="5257" r="4167" b="10645"/>
          <a:stretch>
            <a:fillRect/>
          </a:stretch>
        </p:blipFill>
        <p:spPr bwMode="auto">
          <a:xfrm>
            <a:off x="381000" y="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685800" y="6172200"/>
            <a:ext cx="7848600" cy="609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990033"/>
                </a:solidFill>
                <a:latin typeface="Impact" pitchFamily="34" charset="0"/>
              </a:rPr>
              <a:t>LDL: Receptor-Mediated Endocytosis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914400"/>
            <a:ext cx="8382000" cy="12192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Oxidative Stress and Atherosclerosis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91000" y="2678113"/>
            <a:ext cx="855663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F8F00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4963" y="4124325"/>
            <a:ext cx="6251575" cy="76993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rect">
              <a:fillToRect r="100000" b="10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  <a:latin typeface="Impact" pitchFamily="34" charset="0"/>
              </a:rPr>
              <a:t>Reem M. Sallam, M.D.; Ph.D.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509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Impact" pitchFamily="34" charset="0"/>
              </a:rPr>
              <a:t>Oxidative stress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A condition in which cells are subjected to excessive levels of </a:t>
            </a:r>
            <a:r>
              <a:rPr lang="en-US" b="1" smtClean="0">
                <a:solidFill>
                  <a:srgbClr val="C00000"/>
                </a:solidFill>
              </a:rPr>
              <a:t>Reactive Species </a:t>
            </a:r>
            <a:r>
              <a:rPr lang="en-US" b="1" smtClean="0">
                <a:solidFill>
                  <a:schemeClr val="accent2"/>
                </a:solidFill>
              </a:rPr>
              <a:t>(Oxygen or Nitrative species) &amp; they are unable to counterbalance their deleterious effects with antioxidants.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It has been implicated in the </a:t>
            </a:r>
            <a:r>
              <a:rPr lang="en-US" b="1" smtClean="0">
                <a:solidFill>
                  <a:srgbClr val="C00000"/>
                </a:solidFill>
              </a:rPr>
              <a:t>ageing </a:t>
            </a:r>
            <a:r>
              <a:rPr lang="en-US" b="1" smtClean="0">
                <a:solidFill>
                  <a:schemeClr val="accent2"/>
                </a:solidFill>
              </a:rPr>
              <a:t>process &amp; in many diseases (e.g., </a:t>
            </a:r>
            <a:r>
              <a:rPr lang="en-US" b="1" smtClean="0">
                <a:solidFill>
                  <a:srgbClr val="C00000"/>
                </a:solidFill>
              </a:rPr>
              <a:t>atherosclerosis and coronary heart diseases</a:t>
            </a:r>
            <a:r>
              <a:rPr lang="en-US" b="1" smtClean="0">
                <a:solidFill>
                  <a:schemeClr val="accent2"/>
                </a:solidFill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614613" y="304800"/>
            <a:ext cx="4167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Oxidative Stress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70743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Oxidative damage to:</a:t>
            </a:r>
            <a:r>
              <a:rPr lang="en-US" sz="2800" b="1">
                <a:solidFill>
                  <a:srgbClr val="0000FF"/>
                </a:solidFill>
              </a:rPr>
              <a:t> </a:t>
            </a:r>
          </a:p>
          <a:p>
            <a:r>
              <a:rPr lang="en-US" sz="2800" b="1">
                <a:solidFill>
                  <a:srgbClr val="0000FF"/>
                </a:solidFill>
              </a:rPr>
              <a:t>DNA </a:t>
            </a:r>
          </a:p>
          <a:p>
            <a:r>
              <a:rPr lang="en-US" sz="2800" b="1">
                <a:solidFill>
                  <a:srgbClr val="0000FF"/>
                </a:solidFill>
              </a:rPr>
              <a:t>Proteins </a:t>
            </a:r>
          </a:p>
          <a:p>
            <a:r>
              <a:rPr lang="en-US" sz="2800" b="1">
                <a:solidFill>
                  <a:srgbClr val="0000FF"/>
                </a:solidFill>
              </a:rPr>
              <a:t>Lipids (unsaturated fatty acids)</a:t>
            </a:r>
          </a:p>
          <a:p>
            <a:r>
              <a:rPr lang="en-US" sz="2800" b="1">
                <a:solidFill>
                  <a:srgbClr val="990033"/>
                </a:solidFill>
              </a:rPr>
              <a:t/>
            </a:r>
            <a:br>
              <a:rPr lang="en-US" sz="2800" b="1">
                <a:solidFill>
                  <a:srgbClr val="990033"/>
                </a:solidFill>
              </a:rPr>
            </a:br>
            <a:r>
              <a:rPr lang="en-US" sz="2800" b="1">
                <a:solidFill>
                  <a:srgbClr val="990033"/>
                </a:solidFill>
              </a:rPr>
              <a:t>Oxidative stress and diseases:</a:t>
            </a:r>
          </a:p>
          <a:p>
            <a:r>
              <a:rPr lang="en-US" sz="2800" b="1">
                <a:solidFill>
                  <a:srgbClr val="0000FF"/>
                </a:solidFill>
              </a:rPr>
              <a:t>Inflammatory conditions e.g., Rheumatoid arthritis</a:t>
            </a:r>
          </a:p>
          <a:p>
            <a:r>
              <a:rPr lang="en-US" sz="2800" b="1">
                <a:solidFill>
                  <a:srgbClr val="0000FF"/>
                </a:solidFill>
              </a:rPr>
              <a:t>Athersclerosis and coronary heart diseases</a:t>
            </a:r>
          </a:p>
          <a:p>
            <a:r>
              <a:rPr lang="en-US" sz="2800" b="1">
                <a:solidFill>
                  <a:srgbClr val="0000FF"/>
                </a:solidFill>
              </a:rPr>
              <a:t>Obesity</a:t>
            </a:r>
          </a:p>
          <a:p>
            <a:r>
              <a:rPr lang="en-US" sz="2800" b="1">
                <a:solidFill>
                  <a:srgbClr val="0000FF"/>
                </a:solidFill>
              </a:rPr>
              <a:t>Cancers</a:t>
            </a:r>
          </a:p>
          <a:p>
            <a:r>
              <a:rPr lang="en-US" sz="2800" b="1">
                <a:solidFill>
                  <a:srgbClr val="0000FF"/>
                </a:solidFill>
              </a:rPr>
              <a:t>G6PD deficiency hemolytic anemia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066800" y="838200"/>
            <a:ext cx="723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Imbalance between oxidant production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</a:rPr>
              <a:t>and antioxidant mechanisms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6148" name="Picture 4" descr="Passport1001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47395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Impact" pitchFamily="34" charset="0"/>
              </a:rPr>
              <a:t>Reactive Oxygen Species (ROS)</a:t>
            </a:r>
          </a:p>
        </p:txBody>
      </p:sp>
      <p:pic>
        <p:nvPicPr>
          <p:cNvPr id="7171" name="Picture 5" descr="13_005"/>
          <p:cNvPicPr>
            <a:picLocks noChangeAspect="1" noChangeArrowheads="1"/>
          </p:cNvPicPr>
          <p:nvPr/>
        </p:nvPicPr>
        <p:blipFill>
          <a:blip r:embed="rId2" cstate="print"/>
          <a:srcRect l="4602" t="4248" b="77451"/>
          <a:stretch>
            <a:fillRect/>
          </a:stretch>
        </p:blipFill>
        <p:spPr bwMode="auto">
          <a:xfrm>
            <a:off x="719138" y="1828800"/>
            <a:ext cx="78914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563688" y="4876800"/>
            <a:ext cx="61325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Oxygen-derived free radicals</a:t>
            </a:r>
            <a:r>
              <a:rPr lang="ar-SA" b="1">
                <a:solidFill>
                  <a:srgbClr val="0000FF"/>
                </a:solidFill>
              </a:rPr>
              <a:t>: </a:t>
            </a:r>
            <a:r>
              <a:rPr lang="en-US" b="1">
                <a:solidFill>
                  <a:srgbClr val="0000FF"/>
                </a:solidFill>
              </a:rPr>
              <a:t/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	</a:t>
            </a:r>
            <a:r>
              <a:rPr lang="en-US" b="1">
                <a:solidFill>
                  <a:srgbClr val="C00000"/>
                </a:solidFill>
              </a:rPr>
              <a:t>e.g., Superoxide and hydroxyl radicals</a:t>
            </a:r>
          </a:p>
          <a:p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Non-free radical: </a:t>
            </a:r>
            <a:r>
              <a:rPr lang="en-US" b="1">
                <a:solidFill>
                  <a:srgbClr val="C00000"/>
                </a:solidFill>
              </a:rPr>
              <a:t>Hydrogen peroxide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854200" y="838200"/>
            <a:ext cx="538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Impact" pitchFamily="34" charset="0"/>
              </a:rPr>
              <a:t>Antioxidant Mechanisms</a:t>
            </a:r>
          </a:p>
        </p:txBody>
      </p:sp>
      <p:pic>
        <p:nvPicPr>
          <p:cNvPr id="8195" name="Picture 6" descr="13_005"/>
          <p:cNvPicPr>
            <a:picLocks noChangeAspect="1" noChangeArrowheads="1"/>
          </p:cNvPicPr>
          <p:nvPr/>
        </p:nvPicPr>
        <p:blipFill>
          <a:blip r:embed="rId2" cstate="print"/>
          <a:srcRect l="4602" t="22549" r="1576" b="47385"/>
          <a:stretch>
            <a:fillRect/>
          </a:stretch>
        </p:blipFill>
        <p:spPr bwMode="auto">
          <a:xfrm>
            <a:off x="228600" y="1981200"/>
            <a:ext cx="883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rgbClr val="C00000"/>
                </a:solidFill>
                <a:latin typeface="Impact" pitchFamily="34" charset="0"/>
              </a:rPr>
              <a:t>ROS: Types and Sources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002060"/>
                </a:solidFill>
              </a:rPr>
              <a:t>Types:</a:t>
            </a:r>
            <a:endParaRPr lang="en-US" b="1" smtClean="0">
              <a:solidFill>
                <a:srgbClr val="002060"/>
              </a:solidFill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Free radical:</a:t>
            </a:r>
            <a:br>
              <a:rPr lang="en-US" b="1" smtClean="0">
                <a:solidFill>
                  <a:srgbClr val="C00000"/>
                </a:solidFill>
                <a:sym typeface="Wingdings" pitchFamily="2" charset="2"/>
              </a:rPr>
            </a:br>
            <a:r>
              <a:rPr lang="en-US" sz="2400" b="1" smtClean="0">
                <a:solidFill>
                  <a:srgbClr val="002060"/>
                </a:solidFill>
                <a:sym typeface="Wingdings" pitchFamily="2" charset="2"/>
              </a:rPr>
              <a:t>Superoxide </a:t>
            </a:r>
            <a: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  <a:t>(O</a:t>
            </a:r>
            <a:r>
              <a:rPr lang="en-US" sz="2400" b="1" baseline="-2500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sz="2400" b="1" baseline="30000" smtClean="0">
                <a:solidFill>
                  <a:srgbClr val="C00000"/>
                </a:solidFill>
                <a:sym typeface="Wingdings" pitchFamily="2" charset="2"/>
              </a:rPr>
              <a:t>.</a:t>
            </a:r>
            <a: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  <a:t> )</a:t>
            </a:r>
            <a:b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</a:br>
            <a:r>
              <a:rPr lang="en-US" sz="2400" b="1" smtClean="0">
                <a:solidFill>
                  <a:srgbClr val="002060"/>
                </a:solidFill>
                <a:sym typeface="Wingdings" pitchFamily="2" charset="2"/>
              </a:rPr>
              <a:t>Hydroxyl radical </a:t>
            </a:r>
            <a: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  <a:t>(OH</a:t>
            </a:r>
            <a:r>
              <a:rPr lang="en-US" sz="2400" b="1" baseline="50000" smtClean="0">
                <a:solidFill>
                  <a:srgbClr val="C00000"/>
                </a:solidFill>
                <a:sym typeface="Wingdings" pitchFamily="2" charset="2"/>
              </a:rPr>
              <a:t>.</a:t>
            </a:r>
            <a: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  <a:t>) </a:t>
            </a:r>
            <a:b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</a:br>
            <a:r>
              <a:rPr lang="en-US" sz="2400" b="1" smtClean="0">
                <a:solidFill>
                  <a:srgbClr val="002060"/>
                </a:solidFill>
                <a:sym typeface="Wingdings" pitchFamily="2" charset="2"/>
              </a:rPr>
              <a:t>Peroxyl radical </a:t>
            </a:r>
            <a: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  <a:t>(ROO</a:t>
            </a:r>
            <a:r>
              <a:rPr lang="en-US" sz="2400" b="1" baseline="50000" smtClean="0">
                <a:solidFill>
                  <a:srgbClr val="C00000"/>
                </a:solidFill>
                <a:sym typeface="Wingdings" pitchFamily="2" charset="2"/>
              </a:rPr>
              <a:t>.</a:t>
            </a:r>
            <a: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  <a:t>)</a:t>
            </a:r>
            <a:b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</a:br>
            <a:endParaRPr lang="en-US" sz="2400" b="1" smtClean="0">
              <a:solidFill>
                <a:srgbClr val="C00000"/>
              </a:solidFill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Non free radical: </a:t>
            </a:r>
            <a:br>
              <a:rPr lang="en-US" b="1" smtClean="0">
                <a:solidFill>
                  <a:srgbClr val="C00000"/>
                </a:solidFill>
                <a:sym typeface="Wingdings" pitchFamily="2" charset="2"/>
              </a:rPr>
            </a:br>
            <a:r>
              <a:rPr lang="en-US" sz="2400" b="1" smtClean="0">
                <a:solidFill>
                  <a:srgbClr val="002060"/>
                </a:solidFill>
                <a:sym typeface="Wingdings" pitchFamily="2" charset="2"/>
              </a:rPr>
              <a:t>Hydrogen peroxide 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(H</a:t>
            </a:r>
            <a:r>
              <a:rPr lang="en-US" b="1" baseline="-2500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O</a:t>
            </a:r>
            <a:r>
              <a:rPr lang="en-US" b="1" baseline="-2500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002060"/>
                </a:solidFill>
              </a:rPr>
              <a:t>Sources: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</a:rPr>
              <a:t>During course of metabolism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e.g., 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O</a:t>
            </a:r>
            <a:r>
              <a:rPr lang="en-US" b="1" baseline="-2500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b="1" baseline="30000" smtClean="0">
                <a:solidFill>
                  <a:srgbClr val="C00000"/>
                </a:solidFill>
                <a:sym typeface="Wingdings" pitchFamily="2" charset="2"/>
              </a:rPr>
              <a:t>.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  </a:t>
            </a:r>
            <a:r>
              <a:rPr lang="en-US" sz="2400" b="1" smtClean="0">
                <a:solidFill>
                  <a:srgbClr val="002060"/>
                </a:solidFill>
                <a:sym typeface="Wingdings" pitchFamily="2" charset="2"/>
              </a:rPr>
              <a:t>by 	a</a:t>
            </a:r>
            <a:r>
              <a:rPr lang="en-US" sz="2400" b="1" smtClean="0">
                <a:solidFill>
                  <a:srgbClr val="002060"/>
                </a:solidFill>
              </a:rPr>
              <a:t>uto-oxidation of hemoglobin</a:t>
            </a:r>
            <a:br>
              <a:rPr lang="en-US" sz="2400" b="1" smtClean="0">
                <a:solidFill>
                  <a:srgbClr val="002060"/>
                </a:solidFill>
              </a:rPr>
            </a:br>
            <a:r>
              <a:rPr lang="en-US" sz="2400" b="1" smtClean="0">
                <a:solidFill>
                  <a:srgbClr val="002060"/>
                </a:solidFill>
              </a:rPr>
              <a:t>			and xanthine oxidase</a:t>
            </a:r>
            <a:r>
              <a:rPr lang="en-US" b="1" smtClean="0">
                <a:solidFill>
                  <a:srgbClr val="C00000"/>
                </a:solidFill>
              </a:rPr>
              <a:t/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	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OH</a:t>
            </a:r>
            <a:r>
              <a:rPr lang="en-US" b="1" baseline="50000" smtClean="0">
                <a:solidFill>
                  <a:srgbClr val="C00000"/>
                </a:solidFill>
                <a:sym typeface="Wingdings" pitchFamily="2" charset="2"/>
              </a:rPr>
              <a:t>.  	    </a:t>
            </a:r>
            <a:r>
              <a:rPr lang="en-US" sz="2400" b="1" smtClean="0">
                <a:solidFill>
                  <a:srgbClr val="002060"/>
                </a:solidFill>
                <a:sym typeface="Wingdings" pitchFamily="2" charset="2"/>
              </a:rPr>
              <a:t>by 	Fenton reaction</a:t>
            </a:r>
            <a:r>
              <a:rPr lang="en-US" b="1" smtClean="0">
                <a:solidFill>
                  <a:srgbClr val="C00000"/>
                </a:solidFill>
              </a:rPr>
              <a:t>	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 O</a:t>
            </a:r>
            <a:r>
              <a:rPr lang="en-US" b="1" baseline="-2500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b="1" baseline="30000" smtClean="0">
                <a:solidFill>
                  <a:srgbClr val="C00000"/>
                </a:solidFill>
                <a:sym typeface="Wingdings" pitchFamily="2" charset="2"/>
              </a:rPr>
              <a:t>.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 , H</a:t>
            </a:r>
            <a:r>
              <a:rPr lang="en-US" b="1" baseline="-2500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O</a:t>
            </a:r>
            <a:r>
              <a:rPr lang="en-US" b="1" baseline="-25000" smtClean="0">
                <a:solidFill>
                  <a:srgbClr val="C00000"/>
                </a:solidFill>
                <a:sym typeface="Wingdings" pitchFamily="2" charset="2"/>
              </a:rPr>
              <a:t>2 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,</a:t>
            </a:r>
            <a:r>
              <a:rPr lang="en-US" b="1" baseline="-2500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OH</a:t>
            </a:r>
            <a:r>
              <a:rPr lang="en-US" b="1" baseline="50000" smtClean="0">
                <a:solidFill>
                  <a:srgbClr val="C00000"/>
                </a:solidFill>
                <a:sym typeface="Wingdings" pitchFamily="2" charset="2"/>
              </a:rPr>
              <a:t>.  </a:t>
            </a:r>
            <a:r>
              <a:rPr lang="en-US" sz="2400" b="1" smtClean="0">
                <a:solidFill>
                  <a:srgbClr val="002060"/>
                </a:solidFill>
                <a:sym typeface="Wingdings" pitchFamily="2" charset="2"/>
              </a:rPr>
              <a:t>By partial reduction of molecular oxygen in electron transport chain in mitochondria </a:t>
            </a:r>
            <a:endParaRPr lang="en-US" sz="2400" b="1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C00000"/>
                </a:solidFill>
              </a:rPr>
              <a:t>Ingestion of toxins, chemicals or drugs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3451225" y="1890713"/>
            <a:ext cx="152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557463" y="4752975"/>
            <a:ext cx="152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938338" y="5726113"/>
            <a:ext cx="152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rgbClr val="C00000"/>
                </a:solidFill>
                <a:latin typeface="Impact" pitchFamily="34" charset="0"/>
              </a:rPr>
              <a:t>Antioxidants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</a:rPr>
              <a:t>Enzymes:</a:t>
            </a:r>
            <a:endParaRPr lang="en-US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Superoxide dismutase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C00000"/>
                </a:solidFill>
                <a:sym typeface="Wingdings" pitchFamily="2" charset="2"/>
              </a:rPr>
              <a:t>Catalase</a:t>
            </a:r>
            <a:endParaRPr lang="en-US" sz="24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Glutathione system </a:t>
            </a: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(glutathione, NADPH, </a:t>
            </a: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reductase</a:t>
            </a: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peroxidase</a:t>
            </a: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  &amp; selenium)</a:t>
            </a:r>
            <a:b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</a:b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06400" lvl="1" indent="-347663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Vitamins: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Vitamin C (ascorbic acid)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Vitamin A and </a:t>
            </a:r>
            <a:r>
              <a:rPr lang="el-GR" sz="2400" b="1" dirty="0" smtClean="0">
                <a:solidFill>
                  <a:srgbClr val="C00000"/>
                </a:solidFill>
                <a:latin typeface="Verdana"/>
                <a:sym typeface="Wingdings" pitchFamily="2" charset="2"/>
              </a:rPr>
              <a:t>β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-carotenes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Vitamin E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/>
            </a:r>
            <a:b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</a:br>
            <a:endParaRPr lang="en-US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</a:rPr>
              <a:t>Trace elements: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Selenium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284</Words>
  <Application>Microsoft Office PowerPoint</Application>
  <PresentationFormat>عرض على الشاشة (3:4)‏</PresentationFormat>
  <Paragraphs>89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Calibri</vt:lpstr>
      <vt:lpstr>Impact</vt:lpstr>
      <vt:lpstr>Wingdings</vt:lpstr>
      <vt:lpstr>Verdana</vt:lpstr>
      <vt:lpstr>Default Design</vt:lpstr>
      <vt:lpstr>الشريحة 1</vt:lpstr>
      <vt:lpstr>Oxidative Stress and Atherosclerosis</vt:lpstr>
      <vt:lpstr>Oxidative stress</vt:lpstr>
      <vt:lpstr>الشريحة 4</vt:lpstr>
      <vt:lpstr>الشريحة 5</vt:lpstr>
      <vt:lpstr>الشريحة 6</vt:lpstr>
      <vt:lpstr>الشريحة 7</vt:lpstr>
      <vt:lpstr>ROS: Types and Sources</vt:lpstr>
      <vt:lpstr>Antioxidants</vt:lpstr>
      <vt:lpstr>الشريحة 10</vt:lpstr>
      <vt:lpstr>الشريحة 11</vt:lpstr>
      <vt:lpstr>Molecular &amp; Vascular Effects of ROS</vt:lpstr>
      <vt:lpstr>Nitric Oxide (NO)</vt:lpstr>
      <vt:lpstr>Oxidative Stress: Role of Nitric Oxide (NO)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Admin</cp:lastModifiedBy>
  <cp:revision>33</cp:revision>
  <dcterms:created xsi:type="dcterms:W3CDTF">1601-01-01T00:00:00Z</dcterms:created>
  <dcterms:modified xsi:type="dcterms:W3CDTF">2012-04-01T14:01:33Z</dcterms:modified>
</cp:coreProperties>
</file>