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458" r:id="rId4"/>
    <p:sldId id="456" r:id="rId5"/>
    <p:sldId id="425" r:id="rId6"/>
    <p:sldId id="426" r:id="rId7"/>
    <p:sldId id="459" r:id="rId8"/>
    <p:sldId id="460" r:id="rId9"/>
    <p:sldId id="427" r:id="rId10"/>
    <p:sldId id="441" r:id="rId11"/>
    <p:sldId id="461" r:id="rId12"/>
    <p:sldId id="470" r:id="rId13"/>
    <p:sldId id="462" r:id="rId14"/>
    <p:sldId id="463" r:id="rId15"/>
    <p:sldId id="464" r:id="rId16"/>
    <p:sldId id="465" r:id="rId17"/>
    <p:sldId id="467" r:id="rId18"/>
    <p:sldId id="429" r:id="rId19"/>
    <p:sldId id="468" r:id="rId20"/>
    <p:sldId id="471" r:id="rId21"/>
    <p:sldId id="469" r:id="rId22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FF00"/>
    <a:srgbClr val="FF3300"/>
    <a:srgbClr val="009999"/>
    <a:srgbClr val="009900"/>
    <a:srgbClr val="CBCBCB"/>
    <a:srgbClr val="CC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7" autoAdjust="0"/>
    <p:restoredTop sz="94575" autoAdjust="0"/>
  </p:normalViewPr>
  <p:slideViewPr>
    <p:cSldViewPr>
      <p:cViewPr varScale="1">
        <p:scale>
          <a:sx n="92" d="100"/>
          <a:sy n="92" d="100"/>
        </p:scale>
        <p:origin x="-1140" y="-10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AECBABBB-A2DC-FF44-A1E0-821B3B635B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6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76710E15-67B4-F44E-8C30-54A98BF904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2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246671-D7D5-B84D-837C-BCDF9A80A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76830-8BC8-784A-BC63-4C6C1C15F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8893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88C25-E29B-D84D-BDC0-1BB2B81F7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1773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90061DB8-77A0-D842-999B-14369BE29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94883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1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87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FBEC6A-5CCA-8B41-A672-C0DC80C10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F2242-29B1-3F4E-ACC3-ED9ACBFFA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82991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5A953-4815-AB41-8F6B-6E961CA09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7752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9BD4-DD35-CC49-9B99-502442000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79677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B553A-78F0-9D4E-98A0-42A43BBAA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9307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2D1D9-9FA3-AC44-A1C6-4589DB68F0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02356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2341F-1C5D-A74F-9FF8-59A3956C0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8796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BA1BE-F250-F547-A0CF-252CB5A8AF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1001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FF9FE-5E27-9740-8A30-BFA6DFF6E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49755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02D42-AB3F-F84D-A610-DBCAE507D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48156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C545D-173E-E340-9335-8E081BBBC1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3122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EC3E-AA25-7D41-BE28-21DF691E0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9794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6C1FB-79B7-A84E-A1F3-1CE292246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6958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BE0E3-18C4-AB4F-969B-EE7F6756AB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019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8259C-5A42-6241-960D-C3B23931C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9084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A8765-3288-154D-8CE9-C455ABAFC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203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359D1-527F-8B47-BF5E-971240D5C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42330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C815C-EDBF-1947-A37B-47CB4B008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685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6AA29-383E-5C45-AA64-75A649ACF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9843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257CC6E-9E2B-8046-A259-5E3A4584F2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ransition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228B2EA-F460-B642-8A37-5C17A0346B3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Biochemical Markers of</a:t>
            </a:r>
          </a:p>
          <a:p>
            <a:pPr algn="l"/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Myocardial Infarction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2800" b="1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38300" y="17907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Cardiovascular Block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333500" y="38862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1 Lecture   |   Dr. Usman Ghani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CK-MB is more sensitive and specific for MI than total CK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Not a first-line test for MI: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latin typeface="Palatino" charset="0"/>
              </a:rPr>
              <a:t>It rises and falls transiently after MI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Methods to detect CK-MB are not reliable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latin typeface="Palatino" charset="0"/>
              </a:rPr>
              <a:t>It is elevated in muscle disease</a:t>
            </a:r>
          </a:p>
          <a:p>
            <a:pPr algn="just">
              <a:buClr>
                <a:srgbClr val="33CC33"/>
              </a:buClr>
            </a:pPr>
            <a:endParaRPr lang="en-US" sz="330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FF99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2" descr="IMG_46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"/>
          <a:stretch>
            <a:fillRect/>
          </a:stretch>
        </p:blipFill>
        <p:spPr bwMode="auto">
          <a:xfrm>
            <a:off x="1790700" y="1066800"/>
            <a:ext cx="6553200" cy="472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2838450" y="349250"/>
            <a:ext cx="4224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charset="0"/>
              </a:rPr>
              <a:t>Marker activity after MI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2747963" y="5973763"/>
            <a:ext cx="474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charset="0"/>
              </a:rPr>
              <a:t>Time since onset of symptoms (days)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 rot="16200000">
            <a:off x="809625" y="277812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charset="0"/>
              </a:rPr>
              <a:t>Activity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CK-MB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It is a first-line test if very early evidence of infarction is required in: 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Post-operative patients suspected </a:t>
            </a:r>
            <a:r>
              <a:rPr lang="en-US" sz="3100" dirty="0" smtClean="0">
                <a:latin typeface="Palatino" charset="0"/>
              </a:rPr>
              <a:t>of </a:t>
            </a:r>
            <a:r>
              <a:rPr lang="en-US" sz="3100" dirty="0">
                <a:latin typeface="Palatino" charset="0"/>
              </a:rPr>
              <a:t>MI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>
                <a:solidFill>
                  <a:srgbClr val="CC99FF"/>
                </a:solidFill>
                <a:latin typeface="Palatino" charset="0"/>
              </a:rPr>
              <a:t>Patients suspected of having a second infarct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CK-MB provides late diagnosis of MI (within 48 h)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>
                <a:solidFill>
                  <a:srgbClr val="CC99FF"/>
                </a:solidFill>
                <a:latin typeface="Palatino" charset="0"/>
              </a:rPr>
              <a:t>If patient is seen first time within 48 h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457200"/>
            <a:ext cx="8001000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Lactate dehydrogenase (LDH)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LDH increases within 6-12 h of MI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Reaches a max. level in 48 h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Remains elevated for 5-6 days after MI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A non-specific marker of tissue injury: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High levels are found in liver, lung, kidney and other diseases</a:t>
            </a: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CC99FF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457200"/>
            <a:ext cx="8229600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Aspartate aminotransferase (AST)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AST and ALT are mainly liver enzymes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AST is also present in the heart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A non-specific marker of MI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It is elevated in liver and other diseases</a:t>
            </a:r>
            <a:endParaRPr lang="en-US" sz="3300">
              <a:solidFill>
                <a:srgbClr val="FF9900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Myoglobin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Myoglobin is a sensitive marker of cardiac damage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It rises very rapidly after the MI at about the same rate as CK-MB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Myoglobin is non-specific because it is also elevated in muscle disease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Troponins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8229600" cy="49530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latin typeface="Palatino" charset="0"/>
              </a:rPr>
              <a:t>Troponins are structural proteins in cardiac myocytes and in skeletal muscle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Involved in the interaction between actin and myosin for contraction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latin typeface="Palatino" charset="0"/>
              </a:rPr>
              <a:t>Troponins are also present in cytosol of cardiac myocytes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Two main cardiac troponins (cTn):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cTnI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cTnT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cTn are structurally different from muscle troponins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Highly specific markers for detecting MI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Appear in plasma in 3-4 h after MI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Remain elevated for upto 10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MI can be diagnosed several days after the onset of chest pain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Whereas CK-MB returns to normal level in 48 h after the onset of chest pain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After a MI, cytosolic troponins are released rapidly into the blood (first few hours)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Structurally bound troponins are released later for several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4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4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42" name="Picture 2" descr="IMG_46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"/>
          <a:stretch>
            <a:fillRect/>
          </a:stretch>
        </p:blipFill>
        <p:spPr bwMode="auto">
          <a:xfrm>
            <a:off x="1790700" y="1066800"/>
            <a:ext cx="6553200" cy="472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2838450" y="349250"/>
            <a:ext cx="4224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charset="0"/>
              </a:rPr>
              <a:t>Marker activity after MI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2747963" y="5973763"/>
            <a:ext cx="474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charset="0"/>
              </a:rPr>
              <a:t>Time since onset of symptoms (days)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 rot="16200000">
            <a:off x="809625" y="277812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charset="0"/>
              </a:rPr>
              <a:t>Activity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638300" y="1982788"/>
            <a:ext cx="701040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Myocardial infarction</a:t>
            </a:r>
          </a:p>
          <a:p>
            <a:pPr algn="l">
              <a:buFontTx/>
              <a:buChar char="•"/>
            </a:pPr>
            <a:r>
              <a:rPr lang="en-US" sz="32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Time-course of plasma enzyme changes</a:t>
            </a:r>
          </a:p>
          <a:p>
            <a:pPr algn="l"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Creatine kinase (CK)</a:t>
            </a:r>
          </a:p>
          <a:p>
            <a:pPr algn="l">
              <a:buFontTx/>
              <a:buChar char="•"/>
            </a:pPr>
            <a:r>
              <a:rPr lang="en-US" sz="32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Lactate dehydrogenase (LDH)</a:t>
            </a:r>
          </a:p>
          <a:p>
            <a:pPr algn="l"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Aspartate aminotransferase (AST)</a:t>
            </a:r>
          </a:p>
          <a:p>
            <a:pPr algn="l">
              <a:buFontTx/>
              <a:buChar char="•"/>
            </a:pPr>
            <a:r>
              <a:rPr lang="en-US" sz="32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Myoglobin</a:t>
            </a:r>
          </a:p>
          <a:p>
            <a:pPr algn="l">
              <a:buFontTx/>
              <a:buChar char="•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Cardiac troponins I and 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cTn are highly specific to heart muscle damage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They remain elevated in plasma longer than CK-MB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They have higher sensitivity and specificity than CK-MB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They are measured in combination with myoglobin and CK-MB</a:t>
            </a: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CC99FF"/>
              </a:solidFill>
              <a:latin typeface="Palatino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Myocardial Infarction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Myocardial infarction (heart attack) is due to: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Restricted blood supply (oxygen) to heart tissue (ischemia)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Causes damage to heart tissue (infarction)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CC99FF"/>
                </a:solidFill>
                <a:latin typeface="Palatino" charset="0"/>
              </a:rPr>
              <a:t>Infarction causes the release of enzymes and other proteins into the blood (markers)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Markers of diagnostic value in MI: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Creatine Kinase (CK)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Aspartate aminotransferase (AST)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Lactate dehydrogenase (LDH)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Myoglobin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Cardiac troponins I and 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772400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Time-course of enzyme changes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Plasma enzymes follow a pattern of activities after a MI</a:t>
            </a:r>
          </a:p>
          <a:p>
            <a:pPr algn="just">
              <a:buClr>
                <a:srgbClr val="33CC33"/>
              </a:buClr>
            </a:pPr>
            <a:r>
              <a:rPr lang="en-US" sz="3000" dirty="0">
                <a:solidFill>
                  <a:srgbClr val="CC99FF"/>
                </a:solidFill>
                <a:latin typeface="Palatino" charset="0"/>
              </a:rPr>
              <a:t>The initial lag phase lasts for about 3 hours</a:t>
            </a:r>
          </a:p>
          <a:p>
            <a:pPr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Enzymes rise rapidly to peak levels in 18-36 hours</a:t>
            </a:r>
          </a:p>
          <a:p>
            <a:pPr algn="just">
              <a:buClr>
                <a:srgbClr val="33CC33"/>
              </a:buClr>
            </a:pPr>
            <a:r>
              <a:rPr lang="en-US" sz="3000" dirty="0">
                <a:solidFill>
                  <a:srgbClr val="CC99FF"/>
                </a:solidFill>
                <a:latin typeface="Palatino" charset="0"/>
              </a:rPr>
              <a:t>The levels return to normal based on enzyme half-life</a:t>
            </a:r>
          </a:p>
          <a:p>
            <a:pPr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Rapid rise and fall indicates diagnostic value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Blood samples collected after MI: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Baseline (upon admission)</a:t>
            </a:r>
          </a:p>
          <a:p>
            <a:pPr lvl="1" algn="just">
              <a:buClr>
                <a:srgbClr val="33CC33"/>
              </a:buClr>
            </a:pPr>
            <a:r>
              <a:rPr lang="en-US" sz="3100">
                <a:solidFill>
                  <a:srgbClr val="CC99FF"/>
                </a:solidFill>
                <a:latin typeface="Palatino" charset="0"/>
              </a:rPr>
              <a:t>Between 12 to 24 hours after the onset of symptoms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0" name="Picture 4" descr="IMG_46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"/>
          <a:stretch>
            <a:fillRect/>
          </a:stretch>
        </p:blipFill>
        <p:spPr bwMode="auto">
          <a:xfrm>
            <a:off x="1790700" y="1066800"/>
            <a:ext cx="6553200" cy="472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2838450" y="349250"/>
            <a:ext cx="4224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charset="0"/>
              </a:rPr>
              <a:t>Marker activity after MI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2747963" y="5973763"/>
            <a:ext cx="474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charset="0"/>
              </a:rPr>
              <a:t>Time since onset of symptoms (days)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6200000">
            <a:off x="809625" y="277812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charset="0"/>
              </a:rPr>
              <a:t>Activity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381000"/>
            <a:ext cx="6858000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Plasma enzyme changes</a:t>
            </a:r>
          </a:p>
        </p:txBody>
      </p:sp>
      <p:graphicFrame>
        <p:nvGraphicFramePr>
          <p:cNvPr id="240764" name="Group 124"/>
          <p:cNvGraphicFramePr>
            <a:graphicFrameLocks noGrp="1"/>
          </p:cNvGraphicFramePr>
          <p:nvPr>
            <p:ph idx="1"/>
          </p:nvPr>
        </p:nvGraphicFramePr>
        <p:xfrm>
          <a:off x="1257300" y="1752600"/>
          <a:ext cx="8077200" cy="4236022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1981200"/>
                <a:gridCol w="19812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Enzyme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(days)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CK-MB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12-24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1.5-3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Total 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5-12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18-30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2-5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20-30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2-6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LDH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(heart specific)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8-16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30-48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5-14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Cardiac troponins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~ 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Upto 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Creatine Kinase (CK)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2900">
                <a:latin typeface="Palatino" charset="0"/>
              </a:rPr>
              <a:t>Three main CK isoenzymes comprising two polypeptide chains B or M</a:t>
            </a:r>
          </a:p>
          <a:p>
            <a:pPr lvl="1" algn="just">
              <a:buClr>
                <a:srgbClr val="33CC33"/>
              </a:buClr>
            </a:pPr>
            <a:r>
              <a:rPr lang="en-US" sz="2700">
                <a:solidFill>
                  <a:srgbClr val="CC99FF"/>
                </a:solidFill>
                <a:latin typeface="Palatino" charset="0"/>
              </a:rPr>
              <a:t>Skeletal Muscle: 98% CK-MM; 2% CK-MB</a:t>
            </a:r>
          </a:p>
          <a:p>
            <a:pPr lvl="1" algn="just">
              <a:buClr>
                <a:srgbClr val="33CC33"/>
              </a:buClr>
            </a:pPr>
            <a:r>
              <a:rPr lang="en-US" sz="2700">
                <a:latin typeface="Palatino" charset="0"/>
              </a:rPr>
              <a:t>Elevated in muscle disease</a:t>
            </a:r>
          </a:p>
          <a:p>
            <a:pPr lvl="1" algn="just">
              <a:buClr>
                <a:srgbClr val="33CC33"/>
              </a:buClr>
            </a:pPr>
            <a:r>
              <a:rPr lang="en-US" sz="2700">
                <a:solidFill>
                  <a:srgbClr val="CC99FF"/>
                </a:solidFill>
                <a:latin typeface="Palatino" charset="0"/>
              </a:rPr>
              <a:t>Cardiac muscle: 70-80% CK-MM; 20-30% CK-MB</a:t>
            </a:r>
          </a:p>
          <a:p>
            <a:pPr lvl="1" algn="just">
              <a:buClr>
                <a:srgbClr val="33CC33"/>
              </a:buClr>
            </a:pPr>
            <a:r>
              <a:rPr lang="en-US" sz="2700">
                <a:latin typeface="Palatino" charset="0"/>
              </a:rPr>
              <a:t>Cardiac muscle has highest amount of CK-MB</a:t>
            </a:r>
          </a:p>
          <a:p>
            <a:pPr lvl="1" algn="just">
              <a:buClr>
                <a:srgbClr val="33CC33"/>
              </a:buClr>
            </a:pPr>
            <a:r>
              <a:rPr lang="en-US" sz="2700">
                <a:solidFill>
                  <a:srgbClr val="CC99FF"/>
                </a:solidFill>
                <a:latin typeface="Palatino" charset="0"/>
              </a:rPr>
              <a:t>Brain: CK-BB</a:t>
            </a:r>
          </a:p>
          <a:p>
            <a:pPr lvl="1" algn="just">
              <a:buClr>
                <a:srgbClr val="33CC33"/>
              </a:buClr>
            </a:pPr>
            <a:r>
              <a:rPr lang="en-US" sz="2700">
                <a:latin typeface="Palatino" charset="0"/>
              </a:rPr>
              <a:t>Plasma: Mainly CK-MM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1_Generic">
      <a:majorFont>
        <a:latin typeface="Arial Narrow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1_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3517</TotalTime>
  <Words>678</Words>
  <Application>Microsoft Office PowerPoint</Application>
  <PresentationFormat>35mm Slides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Generic</vt:lpstr>
      <vt:lpstr>1_Generic</vt:lpstr>
      <vt:lpstr>PowerPoint Presentation</vt:lpstr>
      <vt:lpstr>PowerPoint Presentation</vt:lpstr>
      <vt:lpstr>Myocardial Infarction</vt:lpstr>
      <vt:lpstr>PowerPoint Presentation</vt:lpstr>
      <vt:lpstr>Time-course of enzyme changes</vt:lpstr>
      <vt:lpstr>PowerPoint Presentation</vt:lpstr>
      <vt:lpstr>PowerPoint Presentation</vt:lpstr>
      <vt:lpstr>Plasma enzyme changes</vt:lpstr>
      <vt:lpstr>Creatine Kinase (CK)</vt:lpstr>
      <vt:lpstr>CK-MB</vt:lpstr>
      <vt:lpstr>PowerPoint Presentation</vt:lpstr>
      <vt:lpstr>CK-MB</vt:lpstr>
      <vt:lpstr>Lactate dehydrogenase (LDH)</vt:lpstr>
      <vt:lpstr>Aspartate aminotransferase (AST)</vt:lpstr>
      <vt:lpstr>Myoglobin</vt:lpstr>
      <vt:lpstr>Troponins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297</cp:revision>
  <cp:lastPrinted>1601-01-01T00:00:00Z</cp:lastPrinted>
  <dcterms:created xsi:type="dcterms:W3CDTF">2001-02-07T02:23:56Z</dcterms:created>
  <dcterms:modified xsi:type="dcterms:W3CDTF">2012-03-21T01:36:24Z</dcterms:modified>
</cp:coreProperties>
</file>