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543" r:id="rId2"/>
    <p:sldId id="494" r:id="rId3"/>
    <p:sldId id="503" r:id="rId4"/>
    <p:sldId id="536" r:id="rId5"/>
    <p:sldId id="537" r:id="rId6"/>
    <p:sldId id="499" r:id="rId7"/>
    <p:sldId id="538" r:id="rId8"/>
    <p:sldId id="500" r:id="rId9"/>
    <p:sldId id="540" r:id="rId10"/>
    <p:sldId id="532" r:id="rId11"/>
  </p:sldIdLst>
  <p:sldSz cx="9144000" cy="6858000" type="screen4x3"/>
  <p:notesSz cx="6854825" cy="9750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CC00"/>
    <a:srgbClr val="99CCFF"/>
    <a:srgbClr val="FFCC99"/>
    <a:srgbClr val="000000"/>
    <a:srgbClr val="CCFFFF"/>
    <a:srgbClr val="CCE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5" autoAdjust="0"/>
    <p:restoredTop sz="84732" autoAdjust="0"/>
  </p:normalViewPr>
  <p:slideViewPr>
    <p:cSldViewPr snapToGrid="0">
      <p:cViewPr varScale="1">
        <p:scale>
          <a:sx n="88" d="100"/>
          <a:sy n="88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186" y="-77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3DE305-8A65-AE42-B57C-6D95AB4121A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7425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3FD483-0ECC-304A-9A31-C64325E8B75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70175"/>
            <a:ext cx="7772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4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008187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872163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3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379"/>
            <a:ext cx="7772400" cy="643766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103730"/>
            <a:ext cx="8289758" cy="2281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25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1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72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38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463"/>
            <a:ext cx="7772400" cy="107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476375"/>
            <a:ext cx="7727950" cy="228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u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087438"/>
            <a:ext cx="7772400" cy="1935162"/>
          </a:xfrm>
        </p:spPr>
        <p:txBody>
          <a:bodyPr/>
          <a:lstStyle/>
          <a:p>
            <a:pPr rtl="1" eaLnBrk="1" hangingPunct="1"/>
            <a:r>
              <a:rPr lang="ar-sa" sz="4800">
                <a:latin typeface="Times New Roman" charset="0"/>
                <a:cs typeface="Times New Roman" charset="0"/>
              </a:rPr>
              <a:t>بسم الله الرحمن الرحيم</a:t>
            </a:r>
            <a:r>
              <a:rPr lang="ar-sa" sz="7200">
                <a:latin typeface="Times New Roman" charset="0"/>
                <a:cs typeface="Times New Roman" charset="0"/>
              </a:rPr>
              <a:t/>
            </a:r>
            <a:br>
              <a:rPr lang="ar-sa" sz="7200">
                <a:latin typeface="Times New Roman" charset="0"/>
                <a:cs typeface="Times New Roman" charset="0"/>
              </a:rPr>
            </a:br>
            <a:r>
              <a:rPr lang="ar-sa" sz="7200">
                <a:latin typeface="Times New Roman" charset="0"/>
                <a:cs typeface="Times New Roman" charset="0"/>
              </a:rPr>
              <a:t> </a:t>
            </a:r>
            <a:endParaRPr lang="en-US" sz="7200">
              <a:latin typeface="Times New Roman" charset="0"/>
              <a:cs typeface="Times New Roman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23988" y="2393950"/>
            <a:ext cx="6172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b="1">
                <a:solidFill>
                  <a:srgbClr val="FFFF00"/>
                </a:solidFill>
              </a:rPr>
              <a:t>WALL OF THE HEART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AND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CARDIAC VALVES</a:t>
            </a:r>
            <a:endParaRPr lang="ar-sa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7200">
                <a:solidFill>
                  <a:srgbClr val="FFFF66"/>
                </a:solidFill>
                <a:latin typeface="Times New Roman" charset="0"/>
                <a:cs typeface="Times New Roman" charset="0"/>
              </a:rPr>
              <a:t>BEST WISHES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463"/>
            <a:ext cx="7772400" cy="1382712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WALL OF THE HEART </a:t>
            </a:r>
            <a:b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AND</a:t>
            </a:r>
            <a:b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CARDIAC VALVES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728788"/>
            <a:ext cx="8289925" cy="5113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/>
                <a:ea typeface="+mn-ea"/>
              </a:rPr>
              <a:t>By the end of the lecture, the student should be able to describe the microscopic structure of: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1. Wall of the heart: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                         - Endocardium.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                         - Myocardium.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                         - Epicardium.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2. Cardiac valves.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463"/>
            <a:ext cx="7772400" cy="64293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66"/>
                </a:solidFill>
                <a:latin typeface="Times New Roman" charset="0"/>
                <a:cs typeface="Times New Roman" charset="0"/>
              </a:rPr>
              <a:t>WALL OF THE HEART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103313"/>
            <a:ext cx="8289925" cy="434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(A)  Endocardium:                                                               </a:t>
            </a:r>
            <a:r>
              <a:rPr lang="en-US" sz="2400">
                <a:latin typeface="Arial" charset="0"/>
                <a:cs typeface="Arial" charset="0"/>
              </a:rPr>
              <a:t>1- Endothelium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     2- Subendothelial C.T.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	 3- Dense C.T. layer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     4- Subendocardial layer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(B)  Myocardium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(C)  Epicardium: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         1- Mesothelium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         2- C.T. layer</a:t>
            </a:r>
          </a:p>
        </p:txBody>
      </p:sp>
      <p:pic>
        <p:nvPicPr>
          <p:cNvPr id="4100" name="Picture 4" descr="coronal_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129088"/>
            <a:ext cx="451961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42938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ENDOCARDIUM</a:t>
            </a:r>
            <a:endParaRPr lang="ar-sa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6763"/>
            <a:ext cx="8699500" cy="6394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 1- Endothelium: </a:t>
            </a:r>
            <a:r>
              <a:rPr lang="en-US">
                <a:effectLst/>
                <a:latin typeface="Arial" charset="0"/>
                <a:cs typeface="Arial" charset="0"/>
              </a:rPr>
              <a:t>simple squamous epithelium.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 2- Subendothelial C.T. layer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 3- Dense C.T. layer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 4- Subendocardial layer: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     </a:t>
            </a:r>
            <a:r>
              <a:rPr lang="en-US">
                <a:effectLst/>
                <a:latin typeface="Arial" charset="0"/>
                <a:cs typeface="Arial" charset="0"/>
              </a:rPr>
              <a:t>Loose C.T. layer that contains Purkinje  fibers, small blood vessels </a:t>
            </a:r>
          </a:p>
          <a:p>
            <a:pPr eaLnBrk="1" hangingPunct="1">
              <a:buFontTx/>
              <a:buNone/>
            </a:pPr>
            <a:r>
              <a:rPr lang="en-US">
                <a:effectLst/>
                <a:latin typeface="Arial" charset="0"/>
                <a:cs typeface="Arial" charset="0"/>
              </a:rPr>
              <a:t>   &amp; nerves.</a:t>
            </a:r>
          </a:p>
          <a:p>
            <a:pPr eaLnBrk="1" hangingPunct="1">
              <a:buFontTx/>
              <a:buNone/>
            </a:pPr>
            <a:r>
              <a:rPr lang="en-US">
                <a:effectLst/>
                <a:latin typeface="Arial" charset="0"/>
                <a:cs typeface="Arial" charset="0"/>
              </a:rPr>
              <a:t>   It attaches to the </a:t>
            </a:r>
          </a:p>
          <a:p>
            <a:pPr eaLnBrk="1" hangingPunct="1">
              <a:buFontTx/>
              <a:buNone/>
            </a:pPr>
            <a:r>
              <a:rPr lang="en-US">
                <a:effectLst/>
                <a:latin typeface="Arial" charset="0"/>
                <a:cs typeface="Arial" charset="0"/>
              </a:rPr>
              <a:t>   endomysium of the</a:t>
            </a:r>
          </a:p>
          <a:p>
            <a:pPr eaLnBrk="1" hangingPunct="1">
              <a:buFontTx/>
              <a:buNone/>
            </a:pPr>
            <a:r>
              <a:rPr lang="en-US">
                <a:effectLst/>
                <a:latin typeface="Arial" charset="0"/>
                <a:cs typeface="Arial" charset="0"/>
              </a:rPr>
              <a:t>   cardiac muscle.</a:t>
            </a:r>
          </a:p>
          <a:p>
            <a:endParaRPr lang="ar-sa">
              <a:latin typeface="Arial" charset="0"/>
              <a:cs typeface="Arial" charset="0"/>
            </a:endParaRPr>
          </a:p>
        </p:txBody>
      </p:sp>
      <p:pic>
        <p:nvPicPr>
          <p:cNvPr id="5124" name="Picture 4" descr="64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986213"/>
            <a:ext cx="41529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428625"/>
            <a:ext cx="7772400" cy="642938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MYOCARDIUM</a:t>
            </a:r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200"/>
            <a:ext cx="8289925" cy="2354263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It is the middle layer</a:t>
            </a:r>
          </a:p>
          <a:p>
            <a:r>
              <a:rPr lang="en-US">
                <a:latin typeface="Arial" charset="0"/>
                <a:cs typeface="Arial" charset="0"/>
              </a:rPr>
              <a:t>It is the most thick layer</a:t>
            </a:r>
          </a:p>
          <a:p>
            <a:r>
              <a:rPr lang="en-US">
                <a:latin typeface="Arial" charset="0"/>
                <a:cs typeface="Arial" charset="0"/>
              </a:rPr>
              <a:t>It contains cardiac muscle cells with</a:t>
            </a:r>
          </a:p>
          <a:p>
            <a:pPr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   endomysium (loose C.T.)</a:t>
            </a:r>
            <a:endParaRPr lang="ar-sa">
              <a:latin typeface="Arial" charset="0"/>
              <a:cs typeface="Arial" charset="0"/>
            </a:endParaRPr>
          </a:p>
        </p:txBody>
      </p:sp>
      <p:pic>
        <p:nvPicPr>
          <p:cNvPr id="6148" name="Picture 5" descr="Musc1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836988"/>
            <a:ext cx="460851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668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66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rPr>
              <a:t>MODERATOR BAND (T.S.)</a:t>
            </a:r>
            <a:br>
              <a: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rPr>
            </a:br>
            <a:r>
              <a: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rPr>
              <a:t>AND PURKINJE FIBERS</a:t>
            </a:r>
            <a:r>
              <a:rPr lang="en-US">
                <a:solidFill>
                  <a:srgbClr val="FFFF66"/>
                </a:solidFill>
                <a:latin typeface="Times New Roman" charset="0"/>
                <a:cs typeface="Times New Roman" charset="0"/>
              </a:rPr>
              <a:t/>
            </a:r>
            <a:br>
              <a:rPr lang="en-US">
                <a:solidFill>
                  <a:srgbClr val="FFFF66"/>
                </a:solidFill>
                <a:latin typeface="Times New Roman" charset="0"/>
                <a:cs typeface="Times New Roman" charset="0"/>
              </a:rPr>
            </a:br>
            <a:endParaRPr lang="en-US">
              <a:solidFill>
                <a:srgbClr val="FFFF66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7171" name="Picture 4" descr="221040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143000"/>
            <a:ext cx="660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438" y="1455738"/>
            <a:ext cx="1054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400">
                <a:solidFill>
                  <a:srgbClr val="00007F"/>
                </a:solidFill>
              </a:rPr>
              <a:t>Lumen</a:t>
            </a:r>
            <a:endParaRPr lang="ar-sa" sz="2400">
              <a:solidFill>
                <a:srgbClr val="0000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0538" y="1250950"/>
            <a:ext cx="21796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b="1">
                <a:solidFill>
                  <a:srgbClr val="00007F"/>
                </a:solidFill>
              </a:rPr>
              <a:t>Myocardium</a:t>
            </a:r>
            <a:endParaRPr lang="ar-sa" sz="2800" b="1">
              <a:solidFill>
                <a:srgbClr val="0000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1050" y="1203325"/>
            <a:ext cx="1543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>
                <a:solidFill>
                  <a:srgbClr val="00007F"/>
                </a:solidFill>
              </a:rPr>
              <a:t>Endocardium</a:t>
            </a:r>
            <a:endParaRPr lang="ar-sa" sz="1800" b="1">
              <a:solidFill>
                <a:srgbClr val="0000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2225" y="3657600"/>
            <a:ext cx="30845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200" b="1">
                <a:solidFill>
                  <a:srgbClr val="00007F"/>
                </a:solidFill>
              </a:rPr>
              <a:t>Moderator band</a:t>
            </a:r>
            <a:endParaRPr lang="ar-sa" sz="3200" b="1">
              <a:solidFill>
                <a:srgbClr val="0000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463"/>
            <a:ext cx="7772400" cy="1074737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EPICARDIUM</a:t>
            </a:r>
            <a:br>
              <a:rPr lang="en-US">
                <a:latin typeface="Times New Roman" charset="0"/>
                <a:cs typeface="Times New Roman" charset="0"/>
              </a:rPr>
            </a:br>
            <a:r>
              <a:rPr lang="en-US" sz="2800" b="0">
                <a:latin typeface="Times New Roman" charset="0"/>
                <a:cs typeface="Times New Roman" charset="0"/>
              </a:rPr>
              <a:t>(Visceral layer of pericardium)</a:t>
            </a:r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65263"/>
            <a:ext cx="8288337" cy="2354262"/>
          </a:xfrm>
        </p:spPr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Mesothelium: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cs typeface="Arial" charset="0"/>
              </a:rPr>
              <a:t>simple squamous epithelium.</a:t>
            </a:r>
          </a:p>
          <a:p>
            <a:r>
              <a:rPr lang="en-US" b="1">
                <a:latin typeface="Arial" charset="0"/>
                <a:cs typeface="Arial" charset="0"/>
              </a:rPr>
              <a:t>Subepicardial C.T. layer:</a:t>
            </a:r>
          </a:p>
          <a:p>
            <a:pPr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    Loose C.T. contains the coronary vessels, </a:t>
            </a:r>
          </a:p>
          <a:p>
            <a:pPr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    nerves, ganglia &amp; fat cells.</a:t>
            </a:r>
            <a:endParaRPr lang="ar-sa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LEAFLET (CUSP) OF HEART VALVE</a:t>
            </a:r>
            <a:endParaRPr lang="ar-sa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8888" r="18124" b="12222"/>
          <a:stretch>
            <a:fillRect/>
          </a:stretch>
        </p:blipFill>
        <p:spPr>
          <a:xfrm>
            <a:off x="609600" y="1003300"/>
            <a:ext cx="79248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6275" y="3178175"/>
            <a:ext cx="29035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 b="1">
                <a:solidFill>
                  <a:srgbClr val="00007F"/>
                </a:solidFill>
              </a:rPr>
              <a:t>Endocardium</a:t>
            </a:r>
            <a:endParaRPr lang="ar-sa" sz="3600" b="1">
              <a:solidFill>
                <a:srgbClr val="0000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250" y="1214438"/>
            <a:ext cx="27495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 b="1">
                <a:solidFill>
                  <a:srgbClr val="00007F"/>
                </a:solidFill>
              </a:rPr>
              <a:t>Myocardium</a:t>
            </a:r>
            <a:endParaRPr lang="ar-sa" sz="3600" b="1">
              <a:solidFill>
                <a:srgbClr val="0000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4825" y="5557838"/>
            <a:ext cx="1706563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 b="1">
                <a:solidFill>
                  <a:srgbClr val="00007F"/>
                </a:solidFill>
              </a:rPr>
              <a:t>Leaflet</a:t>
            </a:r>
            <a:endParaRPr lang="ar-sa" sz="3600" b="1">
              <a:solidFill>
                <a:srgbClr val="00007F"/>
              </a:solidFill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484938" y="3271838"/>
            <a:ext cx="18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endParaRPr lang="ar-sa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353175" y="3429000"/>
            <a:ext cx="231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0"/>
            <a:ext cx="7772400" cy="1196975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HEART VALVES</a:t>
            </a:r>
            <a:br>
              <a:rPr lang="en-US">
                <a:latin typeface="Times New Roman" charset="0"/>
                <a:cs typeface="Times New Roman" charset="0"/>
              </a:rPr>
            </a:br>
            <a:r>
              <a:rPr lang="en-US">
                <a:latin typeface="Times New Roman" charset="0"/>
                <a:cs typeface="Times New Roman" charset="0"/>
              </a:rPr>
              <a:t>(CARDIAC VALVES)</a:t>
            </a:r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525"/>
            <a:ext cx="8289925" cy="4854575"/>
          </a:xfrm>
        </p:spPr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Each leaflet (cusp) of heart valve is formed of:</a:t>
            </a:r>
          </a:p>
          <a:p>
            <a:pPr lvl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(1) </a:t>
            </a:r>
            <a:r>
              <a:rPr lang="en-US" sz="2400" b="1">
                <a:latin typeface="Arial" charset="0"/>
                <a:cs typeface="Arial" charset="0"/>
              </a:rPr>
              <a:t>A core of Dense irregular C.T</a:t>
            </a:r>
            <a:r>
              <a:rPr lang="en-US" sz="2400">
                <a:latin typeface="Arial" charset="0"/>
                <a:cs typeface="Arial" charset="0"/>
              </a:rPr>
              <a:t>.</a:t>
            </a:r>
          </a:p>
          <a:p>
            <a:pPr lvl="1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 (2) This core is covered by: </a:t>
            </a:r>
            <a:r>
              <a:rPr lang="en-US" sz="2400" b="1">
                <a:latin typeface="Arial" charset="0"/>
                <a:cs typeface="Arial" charset="0"/>
              </a:rPr>
              <a:t>Endocardium.  </a:t>
            </a:r>
          </a:p>
          <a:p>
            <a:pPr lvl="1">
              <a:buFontTx/>
              <a:buNone/>
            </a:pPr>
            <a:endParaRPr lang="en-US">
              <a:latin typeface="Arial" charset="0"/>
              <a:cs typeface="Arial" charset="0"/>
            </a:endParaRPr>
          </a:p>
          <a:p>
            <a:r>
              <a:rPr lang="en-US" sz="2800">
                <a:latin typeface="Arial" charset="0"/>
                <a:cs typeface="Arial" charset="0"/>
              </a:rPr>
              <a:t>The leaflets of the heart valves are normally AVASCULAR.</a:t>
            </a:r>
          </a:p>
          <a:p>
            <a:r>
              <a:rPr lang="en-US" sz="2800">
                <a:latin typeface="Arial" charset="0"/>
                <a:cs typeface="Arial" charset="0"/>
              </a:rPr>
              <a:t>Blood capillaries can be found </a:t>
            </a:r>
            <a:r>
              <a:rPr lang="en-US" sz="2800" b="1" u="sng">
                <a:latin typeface="Arial" charset="0"/>
                <a:cs typeface="Arial" charset="0"/>
              </a:rPr>
              <a:t>only</a:t>
            </a:r>
            <a:r>
              <a:rPr lang="en-US" sz="2800">
                <a:latin typeface="Arial" charset="0"/>
                <a:cs typeface="Arial" charset="0"/>
              </a:rPr>
              <a:t> in the base  of the leaflet.</a:t>
            </a:r>
          </a:p>
          <a:p>
            <a:pPr lvl="1">
              <a:buFontTx/>
              <a:buNone/>
            </a:pPr>
            <a:endParaRPr lang="en-US" sz="2400" b="1"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	</a:t>
            </a:r>
            <a:endParaRPr lang="ar-sa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DEBARS">
  <a:themeElements>
    <a:clrScheme name="SIDEBAR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D:\TOOLS\PowerPoint 4\Presentation Designs 4\SIDEBARS.POT</Template>
  <TotalTime>8871</TotalTime>
  <Words>273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Wingdings</vt:lpstr>
      <vt:lpstr>Monotype Sorts</vt:lpstr>
      <vt:lpstr>SIDEBARS</vt:lpstr>
      <vt:lpstr>بسم الله الرحمن الرحيم  </vt:lpstr>
      <vt:lpstr>WALL OF THE HEART  AND CARDIAC VALVES</vt:lpstr>
      <vt:lpstr>WALL OF THE HEART</vt:lpstr>
      <vt:lpstr>ENDOCARDIUM</vt:lpstr>
      <vt:lpstr>MYOCARDIUM</vt:lpstr>
      <vt:lpstr> MODERATOR BAND (T.S.) AND PURKINJE FIBERS </vt:lpstr>
      <vt:lpstr>EPICARDIUM (Visceral layer of pericardium)</vt:lpstr>
      <vt:lpstr>LEAFLET (CUSP) OF HEART VALVE</vt:lpstr>
      <vt:lpstr>HEART VALVES (CARDIAC VALVES)</vt:lpstr>
      <vt:lpstr>BEST WISHES</vt:lpstr>
    </vt:vector>
  </TitlesOfParts>
  <Company>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</dc:title>
  <cp:lastModifiedBy>User</cp:lastModifiedBy>
  <cp:revision>652</cp:revision>
  <cp:lastPrinted>1601-01-01T00:00:00Z</cp:lastPrinted>
  <dcterms:created xsi:type="dcterms:W3CDTF">2002-11-21T07:21:01Z</dcterms:created>
  <dcterms:modified xsi:type="dcterms:W3CDTF">2012-03-04T08:01:19Z</dcterms:modified>
</cp:coreProperties>
</file>