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2" r:id="rId2"/>
    <p:sldId id="353" r:id="rId3"/>
    <p:sldId id="327" r:id="rId4"/>
    <p:sldId id="330" r:id="rId5"/>
    <p:sldId id="291" r:id="rId6"/>
    <p:sldId id="320" r:id="rId7"/>
    <p:sldId id="322" r:id="rId8"/>
    <p:sldId id="318" r:id="rId9"/>
    <p:sldId id="321" r:id="rId10"/>
    <p:sldId id="335" r:id="rId11"/>
    <p:sldId id="336" r:id="rId12"/>
    <p:sldId id="338" r:id="rId13"/>
    <p:sldId id="339" r:id="rId14"/>
    <p:sldId id="340" r:id="rId15"/>
    <p:sldId id="342" r:id="rId16"/>
    <p:sldId id="341" r:id="rId17"/>
    <p:sldId id="352" r:id="rId18"/>
    <p:sldId id="313" r:id="rId19"/>
    <p:sldId id="301" r:id="rId20"/>
    <p:sldId id="314" r:id="rId21"/>
    <p:sldId id="315" r:id="rId22"/>
    <p:sldId id="316" r:id="rId23"/>
    <p:sldId id="350" r:id="rId24"/>
    <p:sldId id="333" r:id="rId25"/>
    <p:sldId id="267" r:id="rId26"/>
    <p:sldId id="284" r:id="rId27"/>
    <p:sldId id="346" r:id="rId28"/>
    <p:sldId id="354" r:id="rId29"/>
    <p:sldId id="35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FF33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15" autoAdjust="0"/>
  </p:normalViewPr>
  <p:slideViewPr>
    <p:cSldViewPr>
      <p:cViewPr varScale="1">
        <p:scale>
          <a:sx n="98" d="100"/>
          <a:sy n="98" d="100"/>
        </p:scale>
        <p:origin x="-3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E25A0F-4D1A-485F-BC0F-00FFCA81985F}" type="datetimeFigureOut">
              <a:rPr lang="en-US"/>
              <a:pPr>
                <a:defRPr/>
              </a:pPr>
              <a:t>3/11/2012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6C2749-FA83-4DDA-8F27-861E50579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85643C-0CE2-4370-82F3-4A706644D2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1DD174-6D6D-49A5-AA73-046E163C930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5DCC9-5261-4BE6-B01A-CAF4374A1D0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5A809-E8A7-4F87-87AE-E4A3A89D815A}" type="datetimeFigureOut">
              <a:rPr lang="en-US"/>
              <a:pPr>
                <a:defRPr/>
              </a:pPr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AC355-5E23-46DC-96CD-65F005730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61F9-C642-47CF-BA73-20336A8B8082}" type="datetimeFigureOut">
              <a:rPr lang="en-US"/>
              <a:pPr>
                <a:defRPr/>
              </a:pPr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905B-46CE-4797-87BF-96D6CB85E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2F7C-4813-45D0-AA40-EF2F3D6A6070}" type="datetimeFigureOut">
              <a:rPr lang="en-US"/>
              <a:pPr>
                <a:defRPr/>
              </a:pPr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0FFC-819B-4482-9ADE-76853150B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5961F-8551-4F93-965D-8D2975B9D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FB321-B97F-4B9C-AD0A-0DC6D854CCA5}" type="datetimeFigureOut">
              <a:rPr lang="en-US"/>
              <a:pPr>
                <a:defRPr/>
              </a:pPr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C0A8F-D148-43B8-A9A5-9D721FA12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4800-FC6C-4DF2-9FEB-C65EBD113380}" type="datetimeFigureOut">
              <a:rPr lang="en-US"/>
              <a:pPr>
                <a:defRPr/>
              </a:pPr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E7560-9F88-460B-8353-FE3F716C8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0C6CA-7BF0-49EF-8733-4319E3BB6A10}" type="datetimeFigureOut">
              <a:rPr lang="en-US"/>
              <a:pPr>
                <a:defRPr/>
              </a:pPr>
              <a:t>3/11/2012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88BD-40E4-4003-956B-DC731E832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35C23-F67A-4954-9F3C-B80370EBCE93}" type="datetimeFigureOut">
              <a:rPr lang="en-US"/>
              <a:pPr>
                <a:defRPr/>
              </a:pPr>
              <a:t>3/11/2012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1421A-8CA4-47D9-BF60-8203F896D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8023-447C-47C4-8EF5-53B2B56669A0}" type="datetimeFigureOut">
              <a:rPr lang="en-US"/>
              <a:pPr>
                <a:defRPr/>
              </a:pPr>
              <a:t>3/11/2012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CD0D-1D91-4F6D-870C-0F3CF8253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E70B-2A2E-4E67-B11D-A6AA9806ABC1}" type="datetimeFigureOut">
              <a:rPr lang="en-US"/>
              <a:pPr>
                <a:defRPr/>
              </a:pPr>
              <a:t>3/11/2012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5275A-6E87-4C73-A2AC-3449AA5E2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B759-CB69-4EA4-B1DB-F1562BFD0E79}" type="datetimeFigureOut">
              <a:rPr lang="en-US"/>
              <a:pPr>
                <a:defRPr/>
              </a:pPr>
              <a:t>3/11/2012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3210-E887-4734-9BA2-87F5489CF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B2FF4-7817-4F45-949E-D78C47B18FEA}" type="datetimeFigureOut">
              <a:rPr lang="en-US"/>
              <a:pPr>
                <a:defRPr/>
              </a:pPr>
              <a:t>3/11/2012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641B8-1C83-4D40-BE68-C53AA7785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A611AB-9E58-4370-B3A8-D3D5C9DAD4D9}" type="datetimeFigureOut">
              <a:rPr lang="en-US"/>
              <a:pPr>
                <a:defRPr/>
              </a:pPr>
              <a:t>3/11/2012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4C812-B7C6-4883-984A-EBF671630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Group_A_streptococcal_infec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1303338" y="2514600"/>
            <a:ext cx="64722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Comic Sans MS" pitchFamily="66" charset="0"/>
              </a:rPr>
              <a:t>Rheumatic Fever and</a:t>
            </a:r>
          </a:p>
          <a:p>
            <a:pPr algn="ctr"/>
            <a:r>
              <a:rPr lang="en-US" sz="4000" b="1">
                <a:solidFill>
                  <a:schemeClr val="tx2"/>
                </a:solidFill>
                <a:latin typeface="Comic Sans MS" pitchFamily="66" charset="0"/>
              </a:rPr>
              <a:t>Rheumatic Heart Disease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514600" y="4343400"/>
            <a:ext cx="3908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Comic Sans MS" pitchFamily="66" charset="0"/>
              </a:rPr>
              <a:t>Immunology Unit</a:t>
            </a:r>
          </a:p>
          <a:p>
            <a:pPr algn="ctr"/>
            <a:r>
              <a:rPr lang="en-US" sz="2400" b="1">
                <a:latin typeface="Comic Sans MS" pitchFamily="66" charset="0"/>
              </a:rPr>
              <a:t>Department of Pathology</a:t>
            </a:r>
          </a:p>
          <a:p>
            <a:pPr algn="ctr"/>
            <a:r>
              <a:rPr lang="en-US" sz="2400" b="1">
                <a:latin typeface="Comic Sans MS" pitchFamily="66" charset="0"/>
              </a:rPr>
              <a:t>College of Medicine</a:t>
            </a:r>
          </a:p>
          <a:p>
            <a:pPr algn="ctr"/>
            <a:r>
              <a:rPr lang="en-US" sz="2400" b="1">
                <a:latin typeface="Comic Sans MS" pitchFamily="66" charset="0"/>
              </a:rPr>
              <a:t>King Saud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PATHOGENESIS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Rheumatic fever  affect the peri-arteriolar connective tissue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It is believed to be caused by </a:t>
            </a:r>
            <a:r>
              <a:rPr lang="en-US" smtClean="0">
                <a:solidFill>
                  <a:srgbClr val="FFFF00"/>
                </a:solidFill>
              </a:rPr>
              <a:t>antibody cross-reactivity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cross-reactivity is a </a:t>
            </a:r>
            <a:r>
              <a:rPr lang="en-US" smtClean="0">
                <a:solidFill>
                  <a:schemeClr val="tx2"/>
                </a:solidFill>
              </a:rPr>
              <a:t>Type II hypersensitivity</a:t>
            </a:r>
            <a:r>
              <a:rPr lang="en-US" smtClean="0"/>
              <a:t> reaction and is termed </a:t>
            </a:r>
            <a:r>
              <a:rPr lang="en-US" i="1" smtClean="0">
                <a:solidFill>
                  <a:schemeClr val="tx2"/>
                </a:solidFill>
              </a:rPr>
              <a:t>molecular mimicry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153400" cy="50292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800" smtClean="0"/>
              <a:t>Group A streptococcus pyogenes has a cell wall composed of branched polymers which sometimes contain </a:t>
            </a:r>
            <a:r>
              <a:rPr lang="en-US" sz="2800" b="1" smtClean="0"/>
              <a:t>"</a:t>
            </a:r>
            <a:r>
              <a:rPr lang="en-US" sz="2800" b="1" i="1" smtClean="0">
                <a:solidFill>
                  <a:schemeClr val="tx2"/>
                </a:solidFill>
                <a:latin typeface="Comic Sans MS" pitchFamily="66" charset="0"/>
              </a:rPr>
              <a:t>M proteins </a:t>
            </a:r>
            <a:r>
              <a:rPr lang="en-US" sz="2800" b="1" smtClean="0"/>
              <a:t>"</a:t>
            </a:r>
            <a:r>
              <a:rPr lang="en-US" sz="2800" smtClean="0"/>
              <a:t> that are highly antigenic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en-US" sz="2800" smtClean="0"/>
          </a:p>
          <a:p>
            <a:pPr algn="just">
              <a:lnSpc>
                <a:spcPct val="80000"/>
              </a:lnSpc>
            </a:pPr>
            <a:r>
              <a:rPr lang="en-US" sz="2800" smtClean="0"/>
              <a:t>The </a:t>
            </a:r>
            <a:r>
              <a:rPr lang="en-US" sz="2800" smtClean="0">
                <a:solidFill>
                  <a:schemeClr val="tx2"/>
                </a:solidFill>
              </a:rPr>
              <a:t>antibodies</a:t>
            </a:r>
            <a:r>
              <a:rPr lang="en-US" sz="2800" smtClean="0"/>
              <a:t> which the immune system generates against the "</a:t>
            </a:r>
            <a:r>
              <a:rPr lang="en-US" sz="2800" i="1" smtClean="0">
                <a:solidFill>
                  <a:schemeClr val="tx2"/>
                </a:solidFill>
              </a:rPr>
              <a:t>M proteins</a:t>
            </a:r>
            <a:r>
              <a:rPr lang="en-US" sz="2800" smtClean="0"/>
              <a:t>" may cross react with </a:t>
            </a:r>
            <a:r>
              <a:rPr lang="en-US" sz="2800" smtClean="0">
                <a:solidFill>
                  <a:schemeClr val="tx2"/>
                </a:solidFill>
              </a:rPr>
              <a:t>cardiac myofiber protein myosin and smooth muscle cells of arteries</a:t>
            </a:r>
            <a:r>
              <a:rPr lang="en-US" sz="2800" smtClean="0"/>
              <a:t>, inducing cytokine release and tissue destruction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en-US" sz="2800" smtClean="0"/>
          </a:p>
          <a:p>
            <a:pPr algn="just">
              <a:lnSpc>
                <a:spcPct val="80000"/>
              </a:lnSpc>
            </a:pPr>
            <a:r>
              <a:rPr lang="en-US" sz="2800" smtClean="0"/>
              <a:t>This inflammation occurs through direct attachment of </a:t>
            </a:r>
            <a:r>
              <a:rPr lang="en-US" sz="2800" smtClean="0">
                <a:solidFill>
                  <a:schemeClr val="tx2"/>
                </a:solidFill>
              </a:rPr>
              <a:t>complement</a:t>
            </a:r>
            <a:r>
              <a:rPr lang="en-US" sz="2800" smtClean="0"/>
              <a:t> and Fc receptor-mediated </a:t>
            </a:r>
            <a:r>
              <a:rPr lang="en-US" sz="2800" smtClean="0">
                <a:solidFill>
                  <a:schemeClr val="tx2"/>
                </a:solidFill>
              </a:rPr>
              <a:t>recruitment of neutrophils and macrophages</a:t>
            </a: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750"/>
            <a:ext cx="8305800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533400" y="5527675"/>
            <a:ext cx="8458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Diagram illustrating the two hit theory of rheumatic heart disease. Group A streptococcal infection leads to the production of anti-group A carbohydrate antibody which cross-reacts with the valve endothelium as well as with the myocardium and </a:t>
            </a:r>
            <a:r>
              <a:rPr lang="en-US" sz="1600">
                <a:solidFill>
                  <a:schemeClr val="tx2"/>
                </a:solidFill>
              </a:rPr>
              <a:t>up-regulates vascular cell adhesion molecule-1 (VCAM-1)</a:t>
            </a:r>
            <a:r>
              <a:rPr lang="en-US" sz="1600"/>
              <a:t> on the valve endothelium. T cells adhere to the VCAM-1 on valve endothelium and extravasate into the valve. 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81400" y="471488"/>
            <a:ext cx="183515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0"/>
            <a:ext cx="9113837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51054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Diagram illustrating the process of initial mimicry which leads to </a:t>
            </a:r>
            <a:r>
              <a:rPr lang="en-US" sz="1600">
                <a:solidFill>
                  <a:schemeClr val="tx2"/>
                </a:solidFill>
              </a:rPr>
              <a:t>granuloma formation, gamma interferon production and scarring in the valve</a:t>
            </a:r>
            <a:r>
              <a:rPr lang="en-US" sz="1600"/>
              <a:t>. After the initial process has developed inflammation in the valve, other proteins in the valve may then be recognized by the immune system leading potentially to </a:t>
            </a:r>
            <a:r>
              <a:rPr lang="en-US" sz="1600">
                <a:solidFill>
                  <a:schemeClr val="tx2"/>
                </a:solidFill>
              </a:rPr>
              <a:t>epitope spreading </a:t>
            </a:r>
            <a:r>
              <a:rPr lang="en-US" sz="1600"/>
              <a:t>and responses against other valve proteins such as </a:t>
            </a:r>
            <a:r>
              <a:rPr lang="en-US" sz="1600">
                <a:solidFill>
                  <a:schemeClr val="tx2"/>
                </a:solidFill>
              </a:rPr>
              <a:t>vimentin and collagen.</a:t>
            </a:r>
            <a:r>
              <a:rPr lang="en-US" sz="1600"/>
              <a:t> </a:t>
            </a:r>
            <a:endParaRPr lang="en-US" sz="1400" i="1"/>
          </a:p>
          <a:p>
            <a:r>
              <a:rPr lang="en-US" sz="1400" i="1"/>
              <a:t>“Molecular mimicry in the autoimmune pathogenesis of rheumatic heart disease” by L. Guilherme; J. Kalil; M.W. Cunningham. </a:t>
            </a:r>
            <a:r>
              <a:rPr lang="en-US" sz="1400"/>
              <a:t/>
            </a:r>
            <a:br>
              <a:rPr lang="en-US" sz="1400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8374063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81000" y="60198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Immunofluorescent staining of heart muscle with serum obtained from an acute rheumatic fever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Pathophysiology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During a Strep. infection activated antigen presenting cells such as macrophages present the bacterial antigen to helper T cells </a:t>
            </a:r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Helper </a:t>
            </a:r>
            <a:r>
              <a:rPr lang="en-US" sz="2800" smtClean="0">
                <a:solidFill>
                  <a:schemeClr val="tx2"/>
                </a:solidFill>
              </a:rPr>
              <a:t>T cells subsequently activate self reactive B cells </a:t>
            </a:r>
            <a:r>
              <a:rPr lang="en-US" sz="2800" smtClean="0"/>
              <a:t>and induce the production of antibodies against the cell wall of Streptococcus</a:t>
            </a:r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chemeClr val="tx2"/>
                </a:solidFill>
                <a:cs typeface="Arial" charset="0"/>
              </a:rPr>
              <a:t>However the antibodies may also react against the myocardium and joints, producing the symptoms of rheumatic fever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981200" y="2743200"/>
            <a:ext cx="541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Clinical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2"/>
                </a:solidFill>
              </a:rPr>
              <a:t>Heart </a:t>
            </a:r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87046" name="Rectangle 6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Up to 60% of patients with ARF progress to Rheumatic Heart Disease (RHD)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endocardium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pericardium, or myocardium may be affected (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pancarditis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Valvular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damage is the hallmark of rheumatic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carditis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The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mitral valve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is almost always affected</a:t>
            </a:r>
            <a:endParaRPr lang="en-US" sz="2400" dirty="0" smtClean="0"/>
          </a:p>
        </p:txBody>
      </p:sp>
      <p:pic>
        <p:nvPicPr>
          <p:cNvPr id="20484" name="Picture 3" descr="Rheumatic_heart_disease%2C_gross_pathology_20G0013_lores.jpg"/>
          <p:cNvPicPr>
            <a:picLocks noChangeAspect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752600"/>
            <a:ext cx="4648200" cy="3387725"/>
          </a:xfrm>
          <a:noFill/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267200" y="5257800"/>
            <a:ext cx="495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Left ventricle has been cut open to display characteristic severe thickening of mitral valve, thickened chordae tendineae, and hypertrophied left ventricular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486400" y="3429000"/>
            <a:ext cx="914400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334000" y="3733800"/>
            <a:ext cx="9144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876800" y="4343400"/>
            <a:ext cx="914400" cy="22860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2"/>
                </a:solidFill>
              </a:rPr>
              <a:t>Joints (arthritis)</a:t>
            </a:r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4343400" cy="4525963"/>
          </a:xfrm>
        </p:spPr>
        <p:txBody>
          <a:bodyPr/>
          <a:lstStyle/>
          <a:p>
            <a:pPr marL="447675" indent="-447675" eaLnBrk="1" hangingPunct="1"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is usually </a:t>
            </a:r>
            <a:r>
              <a:rPr lang="en-US" sz="2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polyarthritis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sometimes 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flitting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from joint to joint (migratory), affecting the larger joints more than the smaller ones.</a:t>
            </a:r>
          </a:p>
          <a:p>
            <a:pPr marL="447675" indent="-447675" eaLnBrk="1" hangingPunct="1">
              <a:buFont typeface="Arial" charset="0"/>
              <a:buNone/>
              <a:defRPr/>
            </a:pPr>
            <a:endParaRPr lang="en-US" sz="2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7675" indent="-447675" eaLnBrk="1" hangingPunct="1"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Swelling, redness and tenderness are the common findings and occasionally joint effusions.</a:t>
            </a:r>
            <a:endParaRPr lang="en-GB" sz="2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8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sz="2400" smtClean="0"/>
              <a:t>Inflamed </a:t>
            </a:r>
            <a:r>
              <a:rPr lang="en-US" sz="2400" smtClean="0">
                <a:solidFill>
                  <a:schemeClr val="tx2"/>
                </a:solidFill>
              </a:rPr>
              <a:t>Keen Joint</a:t>
            </a:r>
          </a:p>
        </p:txBody>
      </p:sp>
      <p:pic>
        <p:nvPicPr>
          <p:cNvPr id="21509" name="Picture 6" descr="4453-4463-5382-126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0" y="2133600"/>
            <a:ext cx="4502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4267200" y="1981200"/>
            <a:ext cx="914400" cy="4246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smtClean="0"/>
              <a:t>To understand basis of rheumatic fever as an immunologically mediated </a:t>
            </a:r>
            <a:r>
              <a:rPr lang="en-US" sz="2800" smtClean="0">
                <a:solidFill>
                  <a:srgbClr val="FFFF00"/>
                </a:solidFill>
              </a:rPr>
              <a:t>late complication </a:t>
            </a:r>
            <a:r>
              <a:rPr lang="en-US" sz="2800" smtClean="0"/>
              <a:t>of Streptococcal infection</a:t>
            </a:r>
          </a:p>
          <a:p>
            <a:r>
              <a:rPr lang="en-US" sz="2800" smtClean="0"/>
              <a:t>To know that autoimmunity results from production of </a:t>
            </a:r>
            <a:r>
              <a:rPr lang="en-US" sz="2800" smtClean="0">
                <a:solidFill>
                  <a:srgbClr val="FFFF00"/>
                </a:solidFill>
              </a:rPr>
              <a:t>cross reacting antibodies </a:t>
            </a:r>
            <a:r>
              <a:rPr lang="en-US" sz="2800" smtClean="0"/>
              <a:t>against Streptococcal antigens</a:t>
            </a:r>
          </a:p>
          <a:p>
            <a:r>
              <a:rPr lang="en-US" sz="2800" smtClean="0"/>
              <a:t>To describe rheumatic </a:t>
            </a:r>
            <a:r>
              <a:rPr lang="en-US" sz="2800" smtClean="0">
                <a:solidFill>
                  <a:srgbClr val="FFFF00"/>
                </a:solidFill>
              </a:rPr>
              <a:t>heart disease </a:t>
            </a:r>
            <a:r>
              <a:rPr lang="en-US" sz="2800" smtClean="0"/>
              <a:t>as one of the several manifestations of rheumatic fever</a:t>
            </a:r>
          </a:p>
          <a:p>
            <a:r>
              <a:rPr lang="en-US" sz="2800" smtClean="0"/>
              <a:t>To know the signs, symptoms, pathogenesis, treatment and prophylaxis of rheumatic heart disease 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2"/>
                </a:solidFill>
              </a:rPr>
              <a:t>Skin (erythema marginatum)</a:t>
            </a:r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88070" name="Rectangle 6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Skin lesions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The classical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erythema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marginatum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—large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erythematous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lesions with prominent margins slightly raised.</a:t>
            </a:r>
          </a:p>
        </p:txBody>
      </p:sp>
      <p:pic>
        <p:nvPicPr>
          <p:cNvPr id="22532" name="Picture 7" descr="fig12a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600200"/>
            <a:ext cx="4348163" cy="5227638"/>
          </a:xfrm>
          <a:noFill/>
        </p:spPr>
      </p:pic>
      <p:sp>
        <p:nvSpPr>
          <p:cNvPr id="5" name="Right Arrow 4"/>
          <p:cNvSpPr/>
          <p:nvPr/>
        </p:nvSpPr>
        <p:spPr>
          <a:xfrm>
            <a:off x="5410200" y="3886200"/>
            <a:ext cx="9144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2"/>
                </a:solidFill>
              </a:rPr>
              <a:t>Central nervous system (chorea)</a:t>
            </a:r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89094" name="Rectangl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Sydenham's chorea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choreiform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movements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affect particularly the head and the upper limbs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They may be generalized or restricted to one side of the body (hemi-chorea)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Chorea eventually resolves completely, usually within 6 weeks </a:t>
            </a:r>
            <a:endParaRPr lang="en-US" sz="2400" dirty="0" smtClean="0"/>
          </a:p>
        </p:txBody>
      </p:sp>
      <p:pic>
        <p:nvPicPr>
          <p:cNvPr id="23556" name="Picture 7" descr="Boys-Afflicted-with-Chorea-Known-as-St-Vitus-Dance-or-as-Danse-de-Saint-Guy-in-France-Giclee-Print-C1237458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76400"/>
            <a:ext cx="4267200" cy="4227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Subcutaneous nodules</a:t>
            </a:r>
          </a:p>
        </p:txBody>
      </p:sp>
      <p:sp>
        <p:nvSpPr>
          <p:cNvPr id="90117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Subcutaneous nodules :</a:t>
            </a:r>
            <a:r>
              <a:rPr lang="en-US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These are painless, round, firm lumps overlaid by normal looking skin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They range from a few millimeters to 1.5 cm in diameter, and are localized over bony prominences like the elbow, shin and spine.  They sometimes last longer than a month</a:t>
            </a:r>
            <a:endParaRPr lang="en-US" sz="2400" dirty="0" smtClean="0"/>
          </a:p>
        </p:txBody>
      </p:sp>
      <p:pic>
        <p:nvPicPr>
          <p:cNvPr id="24580" name="Picture 7" descr="fig11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524000"/>
            <a:ext cx="3505200" cy="2670175"/>
          </a:xfrm>
          <a:noFill/>
        </p:spPr>
      </p:pic>
      <p:pic>
        <p:nvPicPr>
          <p:cNvPr id="24581" name="Picture 12" descr="1949_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267200"/>
            <a:ext cx="35814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5029200" y="3200400"/>
            <a:ext cx="9144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867400" y="5334000"/>
            <a:ext cx="9144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331341-1331372-1007946-178244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tx2"/>
                </a:solidFill>
              </a:rPr>
              <a:t>Investigation of Rheumatic Fever</a:t>
            </a:r>
            <a:endParaRPr lang="en-US" sz="400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smtClean="0"/>
              <a:t>Anti-streptolysin O (ASO) titer</a:t>
            </a:r>
          </a:p>
          <a:p>
            <a:pPr lvl="1"/>
            <a:r>
              <a:rPr lang="en-US" sz="2400" smtClean="0"/>
              <a:t>At least 80% of patients with ARF have an elevated </a:t>
            </a:r>
            <a:r>
              <a:rPr lang="en-US" sz="2400" smtClean="0">
                <a:solidFill>
                  <a:srgbClr val="FFFF00"/>
                </a:solidFill>
              </a:rPr>
              <a:t>anti-streptolysin O</a:t>
            </a:r>
            <a:r>
              <a:rPr lang="en-US" sz="2400" smtClean="0"/>
              <a:t> titer at presentation</a:t>
            </a:r>
          </a:p>
          <a:p>
            <a:pPr lvl="2"/>
            <a:r>
              <a:rPr lang="en-US" sz="2000" smtClean="0"/>
              <a:t>Rising titer is more convincing</a:t>
            </a:r>
          </a:p>
          <a:p>
            <a:pPr lvl="2">
              <a:buFont typeface="Arial" charset="0"/>
              <a:buNone/>
            </a:pPr>
            <a:endParaRPr lang="en-US" sz="2000" smtClean="0"/>
          </a:p>
          <a:p>
            <a:pPr lvl="1"/>
            <a:r>
              <a:rPr lang="en-US" sz="2400" smtClean="0">
                <a:solidFill>
                  <a:schemeClr val="tx2"/>
                </a:solidFill>
              </a:rPr>
              <a:t>Anti-DNAse B</a:t>
            </a:r>
          </a:p>
          <a:p>
            <a:pPr lvl="1"/>
            <a:r>
              <a:rPr lang="en-US" sz="2400" smtClean="0">
                <a:solidFill>
                  <a:schemeClr val="tx2"/>
                </a:solidFill>
              </a:rPr>
              <a:t>Anti-hyaluronidase test</a:t>
            </a:r>
          </a:p>
          <a:p>
            <a:endParaRPr lang="en-US" smtClean="0">
              <a:solidFill>
                <a:schemeClr val="tx2"/>
              </a:solidFill>
            </a:endParaRPr>
          </a:p>
          <a:p>
            <a:r>
              <a:rPr lang="en-US" sz="2800" smtClean="0">
                <a:solidFill>
                  <a:srgbClr val="FFFF00"/>
                </a:solidFill>
              </a:rPr>
              <a:t>Throat culture</a:t>
            </a:r>
            <a:r>
              <a:rPr lang="en-US" sz="2800" smtClean="0"/>
              <a:t> for group A streptococci (obtain 2 or 3 cultures)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Rheumatic Fever – Clinical Course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Subsequent attacks</a:t>
            </a:r>
          </a:p>
          <a:p>
            <a:pPr lvl="1" eaLnBrk="1" hangingPunct="1"/>
            <a:r>
              <a:rPr lang="en-US" smtClean="0"/>
              <a:t>Increased vulnerability to </a:t>
            </a:r>
            <a:r>
              <a:rPr lang="en-US" smtClean="0">
                <a:solidFill>
                  <a:srgbClr val="FFFF00"/>
                </a:solidFill>
              </a:rPr>
              <a:t>reactivation of disease </a:t>
            </a:r>
            <a:r>
              <a:rPr lang="en-US" smtClean="0"/>
              <a:t>with subsequent strep infections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Same symptoms </a:t>
            </a:r>
            <a:r>
              <a:rPr lang="en-US" smtClean="0"/>
              <a:t>with each attack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Carditis </a:t>
            </a:r>
            <a:r>
              <a:rPr lang="en-US" smtClean="0"/>
              <a:t>worsens with each attack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Heart valves </a:t>
            </a:r>
            <a:r>
              <a:rPr lang="en-US" smtClean="0"/>
              <a:t>are frequently deformed (mitral)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Hear failure </a:t>
            </a:r>
            <a:r>
              <a:rPr lang="en-US" smtClean="0"/>
              <a:t>develops after decades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smtClean="0">
                <a:solidFill>
                  <a:schemeClr val="tx2"/>
                </a:solidFill>
              </a:rPr>
              <a:t>Acute, recurring, chronic:</a:t>
            </a:r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229600" cy="4525963"/>
          </a:xfrm>
        </p:spPr>
        <p:txBody>
          <a:bodyPr/>
          <a:lstStyle/>
          <a:p>
            <a:pPr marL="447675" indent="-447675"/>
            <a:r>
              <a:rPr lang="en-GB" sz="2400" smtClean="0"/>
              <a:t>Symptoms prone to recur with subsequent Strep. infections</a:t>
            </a:r>
          </a:p>
          <a:p>
            <a:pPr marL="447675" indent="-447675"/>
            <a:r>
              <a:rPr lang="en-GB" sz="2400" smtClean="0"/>
              <a:t>Chronic disease leads to fibrosis  (chordae of heart valves + valve cusps)</a:t>
            </a:r>
            <a:endParaRPr lang="en-US" sz="2400" smtClean="0"/>
          </a:p>
        </p:txBody>
      </p:sp>
      <p:pic>
        <p:nvPicPr>
          <p:cNvPr id="28676" name="Picture 3" descr="M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3200"/>
            <a:ext cx="26384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MS_1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667000"/>
            <a:ext cx="2489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152400" y="6324600"/>
            <a:ext cx="487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Stenotic mitral valve seen from left atrium</a:t>
            </a: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5334000" y="63246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Opened stenotic mitral valve </a:t>
            </a:r>
          </a:p>
        </p:txBody>
      </p:sp>
      <p:sp>
        <p:nvSpPr>
          <p:cNvPr id="9" name="Donut 8"/>
          <p:cNvSpPr/>
          <p:nvPr/>
        </p:nvSpPr>
        <p:spPr>
          <a:xfrm>
            <a:off x="1219200" y="3048000"/>
            <a:ext cx="2057400" cy="1981200"/>
          </a:xfrm>
          <a:prstGeom prst="donut">
            <a:avLst>
              <a:gd name="adj" fmla="val 401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Treatment of Rheumatic Fever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 first strep throat infection with </a:t>
            </a:r>
            <a:r>
              <a:rPr lang="en-US" smtClean="0">
                <a:solidFill>
                  <a:schemeClr val="tx2"/>
                </a:solidFill>
              </a:rPr>
              <a:t>penicillin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Treat other manifestations </a:t>
            </a:r>
            <a:r>
              <a:rPr lang="en-US" smtClean="0">
                <a:solidFill>
                  <a:schemeClr val="tx2"/>
                </a:solidFill>
              </a:rPr>
              <a:t>symptomatically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Prophylactic</a:t>
            </a:r>
            <a:r>
              <a:rPr lang="en-US" smtClean="0"/>
              <a:t> long term anti-strep therapy given to anyone who has had rheumatic fever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Take home message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smtClean="0"/>
              <a:t>Rheumatic heart disease results from </a:t>
            </a:r>
            <a:r>
              <a:rPr lang="en-US" sz="2800" smtClean="0">
                <a:solidFill>
                  <a:srgbClr val="FFFF00"/>
                </a:solidFill>
              </a:rPr>
              <a:t>cross reacting antibodies</a:t>
            </a:r>
            <a:r>
              <a:rPr lang="en-US" sz="2800" smtClean="0"/>
              <a:t> binding the heart valves</a:t>
            </a:r>
          </a:p>
          <a:p>
            <a:r>
              <a:rPr lang="en-US" sz="2800" smtClean="0"/>
              <a:t>Repeated attacks of Streptococcal throat infection over the years damage heart valves resulting in either </a:t>
            </a:r>
            <a:r>
              <a:rPr lang="en-US" sz="2800" smtClean="0">
                <a:solidFill>
                  <a:srgbClr val="FFFF00"/>
                </a:solidFill>
              </a:rPr>
              <a:t>stenotic or incompetent </a:t>
            </a:r>
            <a:r>
              <a:rPr lang="en-US" sz="2800" smtClean="0"/>
              <a:t>heart valves</a:t>
            </a:r>
          </a:p>
          <a:p>
            <a:r>
              <a:rPr lang="en-US" sz="2800" smtClean="0"/>
              <a:t>Treatment involves </a:t>
            </a:r>
            <a:r>
              <a:rPr lang="en-US" sz="2800" smtClean="0">
                <a:solidFill>
                  <a:srgbClr val="FFFF00"/>
                </a:solidFill>
              </a:rPr>
              <a:t>surgical </a:t>
            </a:r>
            <a:r>
              <a:rPr lang="en-US" sz="2800" smtClean="0"/>
              <a:t>replacement of the damaged heart valves </a:t>
            </a:r>
          </a:p>
          <a:p>
            <a:r>
              <a:rPr lang="en-US" sz="2800" smtClean="0"/>
              <a:t>In patients with rheumatic fever long term administration of </a:t>
            </a:r>
            <a:r>
              <a:rPr lang="en-US" sz="2800" smtClean="0">
                <a:solidFill>
                  <a:srgbClr val="FFFF00"/>
                </a:solidFill>
              </a:rPr>
              <a:t>penicillin </a:t>
            </a:r>
            <a:r>
              <a:rPr lang="en-US" sz="2800" smtClean="0"/>
              <a:t>is recommended for prevention of future infections by group A Streptococcus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667000"/>
            <a:ext cx="50292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tx2"/>
                </a:solidFill>
                <a:latin typeface="+mn-lt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 Rheumatic Fever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Epidemiology of Rheumatic Fever (RF) 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en-GB" sz="2800" dirty="0" smtClean="0"/>
          </a:p>
          <a:p>
            <a:pPr>
              <a:lnSpc>
                <a:spcPct val="90000"/>
              </a:lnSpc>
              <a:defRPr/>
            </a:pPr>
            <a:r>
              <a:rPr lang="en-GB" sz="2800" dirty="0" smtClean="0"/>
              <a:t>~3% of persons with untreated group A streptococcal </a:t>
            </a:r>
            <a:r>
              <a:rPr lang="en-GB" sz="2800" dirty="0" err="1" smtClean="0">
                <a:solidFill>
                  <a:srgbClr val="FFFF00"/>
                </a:solidFill>
              </a:rPr>
              <a:t>pharyngitis</a:t>
            </a:r>
            <a:r>
              <a:rPr lang="en-GB" sz="2800" dirty="0" smtClean="0"/>
              <a:t> develop rheumatic fever </a:t>
            </a:r>
          </a:p>
          <a:p>
            <a:pPr>
              <a:lnSpc>
                <a:spcPct val="90000"/>
              </a:lnSpc>
              <a:defRPr/>
            </a:pPr>
            <a:endParaRPr lang="en-GB" sz="2800" dirty="0" smtClean="0"/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smtClean="0"/>
              <a:t>15-20 million new cases a year in developing countries 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Risk factors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Low standard of living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Crowding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solidFill>
                  <a:schemeClr val="tx2"/>
                </a:solidFill>
              </a:rPr>
              <a:t>Rheumatic fever</a:t>
            </a:r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7675" indent="-447675"/>
            <a:r>
              <a:rPr lang="en-GB" smtClean="0"/>
              <a:t>Individual (HLA) susceptibility is  also important</a:t>
            </a:r>
          </a:p>
          <a:p>
            <a:pPr marL="447675" indent="-447675">
              <a:buFont typeface="Arial" charset="0"/>
              <a:buNone/>
            </a:pPr>
            <a:endParaRPr lang="en-GB" smtClean="0"/>
          </a:p>
          <a:p>
            <a:pPr marL="447675" indent="-447675"/>
            <a:r>
              <a:rPr lang="en-US" smtClean="0"/>
              <a:t>Antigen-presenting cells bearing the </a:t>
            </a:r>
            <a:r>
              <a:rPr lang="en-US" smtClean="0">
                <a:solidFill>
                  <a:schemeClr val="tx2"/>
                </a:solidFill>
              </a:rPr>
              <a:t>HLA-DR7</a:t>
            </a:r>
            <a:r>
              <a:rPr lang="en-US" smtClean="0"/>
              <a:t> molecule from RHD patients preferentially recognize heart-tissue protein </a:t>
            </a:r>
          </a:p>
          <a:p>
            <a:pPr marL="447675" indent="-447675">
              <a:buFont typeface="Arial" charset="0"/>
              <a:buNone/>
            </a:pPr>
            <a:r>
              <a:rPr lang="en-US" sz="2000" i="1" smtClean="0"/>
              <a:t>	(Guilherme L, Kalil J. Ann  N Y Acd Sci    2007,1107:426-433)</a:t>
            </a:r>
            <a:endParaRPr lang="en-GB" sz="2000" i="1" smtClean="0"/>
          </a:p>
          <a:p>
            <a:pPr marL="447675" indent="-447675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Rheumatic fever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Rheumatic fever</a:t>
            </a:r>
            <a:r>
              <a:rPr lang="en-US" smtClean="0"/>
              <a:t> is an inflammatory disease  which may develop after a </a:t>
            </a:r>
            <a:r>
              <a:rPr lang="en-US" smtClean="0">
                <a:solidFill>
                  <a:schemeClr val="tx2"/>
                </a:solidFill>
              </a:rPr>
              <a:t>Group A</a:t>
            </a:r>
            <a:r>
              <a:rPr lang="en-US" smtClean="0">
                <a:solidFill>
                  <a:schemeClr val="tx2"/>
                </a:solidFill>
                <a:hlinkClick r:id="rId2" tooltip="Group A streptococcal infection"/>
              </a:rPr>
              <a:t> </a:t>
            </a:r>
            <a:r>
              <a:rPr lang="en-US" smtClean="0">
                <a:solidFill>
                  <a:schemeClr val="tx2"/>
                </a:solidFill>
              </a:rPr>
              <a:t>Streptococcal infection</a:t>
            </a:r>
            <a:r>
              <a:rPr lang="en-US" smtClean="0"/>
              <a:t> such as: </a:t>
            </a:r>
          </a:p>
          <a:p>
            <a:pPr lvl="1"/>
            <a:r>
              <a:rPr lang="en-US" smtClean="0"/>
              <a:t>Strep. throat infection or scarlet fever </a:t>
            </a:r>
          </a:p>
          <a:p>
            <a:pPr lvl="1">
              <a:buFont typeface="Arial" charset="0"/>
              <a:buNone/>
            </a:pPr>
            <a:endParaRPr lang="en-US" smtClean="0"/>
          </a:p>
          <a:p>
            <a:r>
              <a:rPr lang="en-US" smtClean="0"/>
              <a:t>Can involve the </a:t>
            </a:r>
            <a:r>
              <a:rPr lang="en-US" smtClean="0">
                <a:solidFill>
                  <a:schemeClr val="tx2"/>
                </a:solidFill>
              </a:rPr>
              <a:t>heart, joints, skin, and brain</a:t>
            </a:r>
          </a:p>
          <a:p>
            <a:endParaRPr lang="en-US" smtClean="0">
              <a:solidFill>
                <a:schemeClr val="tx2"/>
              </a:solidFill>
            </a:endParaRPr>
          </a:p>
          <a:p>
            <a:r>
              <a:rPr lang="en-US" smtClean="0"/>
              <a:t>It commonly appears in children ages </a:t>
            </a:r>
            <a:r>
              <a:rPr lang="en-US" smtClean="0">
                <a:solidFill>
                  <a:schemeClr val="tx2"/>
                </a:solidFill>
              </a:rPr>
              <a:t>5 through 15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Organism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4029075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Caused by </a:t>
            </a:r>
            <a:r>
              <a:rPr lang="en-US" sz="2400" smtClean="0">
                <a:solidFill>
                  <a:schemeClr val="tx2"/>
                </a:solidFill>
              </a:rPr>
              <a:t>group A streptococcus</a:t>
            </a:r>
          </a:p>
          <a:p>
            <a:pPr eaLnBrk="1" hangingPunct="1">
              <a:buFont typeface="Arial" charset="0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There is a latent period of </a:t>
            </a:r>
            <a:r>
              <a:rPr lang="en-US" sz="2400" smtClean="0">
                <a:solidFill>
                  <a:schemeClr val="tx2"/>
                </a:solidFill>
              </a:rPr>
              <a:t>~3 weeks (1–5 weeks)</a:t>
            </a:r>
            <a:r>
              <a:rPr lang="en-US" sz="2400" smtClean="0"/>
              <a:t> between the group A streptococcal infection and the appearance of the clinical features of RF 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6138" y="1600200"/>
            <a:ext cx="4030662" cy="4525963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pic>
        <p:nvPicPr>
          <p:cNvPr id="8197" name="Picture 6" descr="767703_com_streptoc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00200"/>
            <a:ext cx="50292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/>
                </a:solidFill>
              </a:rPr>
              <a:t>Group A </a:t>
            </a:r>
            <a:r>
              <a:rPr lang="en-GB" dirty="0" smtClean="0">
                <a:solidFill>
                  <a:schemeClr val="tx2"/>
                </a:solidFill>
                <a:latin typeface="Symbol" pitchFamily="18" charset="2"/>
              </a:rPr>
              <a:t>b-</a:t>
            </a:r>
            <a:r>
              <a:rPr lang="en-GB" dirty="0" smtClean="0">
                <a:solidFill>
                  <a:schemeClr val="tx2"/>
                </a:solidFill>
              </a:rPr>
              <a:t>haemolytic streptococcus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7675" indent="-447675">
              <a:lnSpc>
                <a:spcPct val="90000"/>
              </a:lnSpc>
            </a:pPr>
            <a:r>
              <a:rPr lang="en-GB" smtClean="0"/>
              <a:t>All cases associated with recent infection (e.g. pharyngitis)</a:t>
            </a:r>
          </a:p>
          <a:p>
            <a:pPr marL="447675" indent="-447675">
              <a:lnSpc>
                <a:spcPct val="90000"/>
              </a:lnSpc>
              <a:buFont typeface="Arial" charset="0"/>
              <a:buNone/>
            </a:pPr>
            <a:endParaRPr lang="en-GB" smtClean="0"/>
          </a:p>
          <a:p>
            <a:pPr marL="447675" indent="-447675"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</a:rPr>
              <a:t>Antibody and cellular immune response </a:t>
            </a:r>
            <a:r>
              <a:rPr lang="en-GB" smtClean="0"/>
              <a:t>cross-reacts with human connective tissue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6" descr="strept"/>
          <p:cNvPicPr>
            <a:picLocks noChangeAspect="1" noChangeArrowheads="1"/>
          </p:cNvPicPr>
          <p:nvPr/>
        </p:nvPicPr>
        <p:blipFill>
          <a:blip r:embed="rId2" cstate="print"/>
          <a:srcRect l="7843" t="4536" r="6863" b="10020"/>
          <a:stretch>
            <a:fillRect/>
          </a:stretch>
        </p:blipFill>
        <p:spPr bwMode="auto">
          <a:xfrm>
            <a:off x="0" y="34925"/>
            <a:ext cx="91440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533400" y="6124575"/>
            <a:ext cx="807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Nimishikavi S,  Stead L  Streptococcal Pharyngitis – Images in Clinical Medicine.   NEJM 2005: 352:e10.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241300" y="0"/>
            <a:ext cx="7289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>
                <a:latin typeface="Comic Sans MS" pitchFamily="66" charset="0"/>
              </a:rPr>
              <a:t>M proteins</a:t>
            </a:r>
          </a:p>
          <a:p>
            <a:r>
              <a:rPr lang="en-US" sz="2800">
                <a:latin typeface="Comic Sans MS" pitchFamily="66" charset="0"/>
              </a:rPr>
              <a:t>Attachment &amp; interferes with host immune response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328613" y="13398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latin typeface="Comic Sans MS" pitchFamily="66" charset="0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292600" y="990600"/>
            <a:ext cx="4699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FFFF00"/>
                </a:solidFill>
                <a:latin typeface="Comic Sans MS" pitchFamily="66" charset="0"/>
              </a:rPr>
              <a:t>Hyaluronic acid capsule</a:t>
            </a:r>
          </a:p>
          <a:p>
            <a:r>
              <a:rPr lang="en-US" sz="2800">
                <a:solidFill>
                  <a:srgbClr val="FFFF00"/>
                </a:solidFill>
                <a:latin typeface="Comic Sans MS" pitchFamily="66" charset="0"/>
              </a:rPr>
              <a:t>Camouflages the bacterium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228600" y="1644650"/>
            <a:ext cx="3625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FF9900"/>
                </a:solidFill>
                <a:latin typeface="Comic Sans MS" pitchFamily="66" charset="0"/>
              </a:rPr>
              <a:t>Streptokinases</a:t>
            </a:r>
          </a:p>
          <a:p>
            <a:r>
              <a:rPr lang="en-US" sz="2800">
                <a:solidFill>
                  <a:srgbClr val="FF9900"/>
                </a:solidFill>
                <a:latin typeface="Comic Sans MS" pitchFamily="66" charset="0"/>
              </a:rPr>
              <a:t>Dissolves blood clots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328613" y="2590800"/>
            <a:ext cx="7956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99FF33"/>
                </a:solidFill>
                <a:latin typeface="Comic Sans MS" pitchFamily="66" charset="0"/>
              </a:rPr>
              <a:t>Peptidases</a:t>
            </a:r>
          </a:p>
          <a:p>
            <a:r>
              <a:rPr lang="en-US" sz="2800">
                <a:solidFill>
                  <a:srgbClr val="99FF33"/>
                </a:solidFill>
                <a:latin typeface="Comic Sans MS" pitchFamily="66" charset="0"/>
              </a:rPr>
              <a:t>Degrades proteins involved in immune response</a:t>
            </a: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3463925" y="3505200"/>
            <a:ext cx="5146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chemeClr val="bg2"/>
                </a:solidFill>
                <a:latin typeface="Comic Sans MS" pitchFamily="66" charset="0"/>
              </a:rPr>
              <a:t>Pyrogenic toxins</a:t>
            </a:r>
          </a:p>
          <a:p>
            <a:r>
              <a:rPr lang="en-US" sz="2800">
                <a:solidFill>
                  <a:schemeClr val="bg2"/>
                </a:solidFill>
                <a:latin typeface="Comic Sans MS" pitchFamily="66" charset="0"/>
              </a:rPr>
              <a:t>Stimulate fever, rash &amp; shock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304800" y="4267200"/>
            <a:ext cx="71072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66FFFF"/>
                </a:solidFill>
                <a:latin typeface="Comic Sans MS" pitchFamily="66" charset="0"/>
              </a:rPr>
              <a:t>Streptolysins</a:t>
            </a:r>
          </a:p>
          <a:p>
            <a:r>
              <a:rPr lang="en-US" sz="2800">
                <a:solidFill>
                  <a:srgbClr val="66FFFF"/>
                </a:solidFill>
                <a:latin typeface="Comic Sans MS" pitchFamily="66" charset="0"/>
              </a:rPr>
              <a:t>Lyse erythrocytes, leukocytes &amp; platelets</a:t>
            </a: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914400" y="5257800"/>
            <a:ext cx="739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9900"/>
                </a:solidFill>
                <a:latin typeface="Comic Sans MS" pitchFamily="66" charset="0"/>
              </a:rPr>
              <a:t>Post streptococcal glomerulonephritis is caused by streptococcal antigen-antibody immune complexes (</a:t>
            </a:r>
            <a:r>
              <a:rPr lang="en-US" sz="2400" u="sng">
                <a:solidFill>
                  <a:srgbClr val="FF9900"/>
                </a:solidFill>
                <a:latin typeface="Comic Sans MS" pitchFamily="66" charset="0"/>
              </a:rPr>
              <a:t>Type III hypersensitivity reaction</a:t>
            </a:r>
            <a:r>
              <a:rPr lang="en-US" sz="2400">
                <a:solidFill>
                  <a:srgbClr val="FF9900"/>
                </a:solidFill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3">
      <a:dk1>
        <a:srgbClr val="EEECE1"/>
      </a:dk1>
      <a:lt1>
        <a:srgbClr val="FFFFFF"/>
      </a:lt1>
      <a:dk2>
        <a:srgbClr val="000099"/>
      </a:dk2>
      <a:lt2>
        <a:srgbClr val="FFFF00"/>
      </a:lt2>
      <a:accent1>
        <a:srgbClr val="4F81BD"/>
      </a:accent1>
      <a:accent2>
        <a:srgbClr val="C0504D"/>
      </a:accent2>
      <a:accent3>
        <a:srgbClr val="AAAAC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EEECE1"/>
        </a:dk1>
        <a:lt1>
          <a:srgbClr val="FFFFFF"/>
        </a:lt1>
        <a:dk2>
          <a:srgbClr val="000099"/>
        </a:dk2>
        <a:lt2>
          <a:srgbClr val="E9E40A"/>
        </a:lt2>
        <a:accent1>
          <a:srgbClr val="4F81BD"/>
        </a:accent1>
        <a:accent2>
          <a:srgbClr val="C0504D"/>
        </a:accent2>
        <a:accent3>
          <a:srgbClr val="AAAAC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EEECE1"/>
        </a:dk1>
        <a:lt1>
          <a:srgbClr val="FFFFFF"/>
        </a:lt1>
        <a:dk2>
          <a:srgbClr val="000099"/>
        </a:dk2>
        <a:lt2>
          <a:srgbClr val="FFFF00"/>
        </a:lt2>
        <a:accent1>
          <a:srgbClr val="4F81BD"/>
        </a:accent1>
        <a:accent2>
          <a:srgbClr val="C0504D"/>
        </a:accent2>
        <a:accent3>
          <a:srgbClr val="AAAAC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1095</Words>
  <Application>Microsoft Office PowerPoint</Application>
  <PresentationFormat>On-screen Show (4:3)</PresentationFormat>
  <Paragraphs>151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Comic Sans MS</vt:lpstr>
      <vt:lpstr>Symbol</vt:lpstr>
      <vt:lpstr>Office Theme</vt:lpstr>
      <vt:lpstr>Slide 1</vt:lpstr>
      <vt:lpstr>Objectives</vt:lpstr>
      <vt:lpstr> Rheumatic Fever</vt:lpstr>
      <vt:lpstr>Rheumatic fever</vt:lpstr>
      <vt:lpstr>Rheumatic fever</vt:lpstr>
      <vt:lpstr>Organism</vt:lpstr>
      <vt:lpstr>Group A b-haemolytic streptococcus</vt:lpstr>
      <vt:lpstr>Slide 8</vt:lpstr>
      <vt:lpstr>Slide 9</vt:lpstr>
      <vt:lpstr>PATHOGENESIS</vt:lpstr>
      <vt:lpstr>Slide 11</vt:lpstr>
      <vt:lpstr>Slide 12</vt:lpstr>
      <vt:lpstr>Slide 13</vt:lpstr>
      <vt:lpstr>Slide 14</vt:lpstr>
      <vt:lpstr>Slide 15</vt:lpstr>
      <vt:lpstr>Pathophysiology</vt:lpstr>
      <vt:lpstr>Slide 17</vt:lpstr>
      <vt:lpstr>Heart </vt:lpstr>
      <vt:lpstr>Joints (arthritis)</vt:lpstr>
      <vt:lpstr>Skin (erythema marginatum)</vt:lpstr>
      <vt:lpstr>Central nervous system (chorea)</vt:lpstr>
      <vt:lpstr>Subcutaneous nodules</vt:lpstr>
      <vt:lpstr>Slide 23</vt:lpstr>
      <vt:lpstr>Investigation of Rheumatic Fever</vt:lpstr>
      <vt:lpstr>Rheumatic Fever – Clinical Course</vt:lpstr>
      <vt:lpstr>Acute, recurring, chronic:</vt:lpstr>
      <vt:lpstr>Treatment of Rheumatic Fever</vt:lpstr>
      <vt:lpstr>Take home message</vt:lpstr>
      <vt:lpstr>Slide 29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DR. ZAHID</cp:lastModifiedBy>
  <cp:revision>154</cp:revision>
  <dcterms:created xsi:type="dcterms:W3CDTF">2009-12-30T12:43:46Z</dcterms:created>
  <dcterms:modified xsi:type="dcterms:W3CDTF">2012-03-11T04:52:18Z</dcterms:modified>
</cp:coreProperties>
</file>