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9" r:id="rId1"/>
  </p:sldMasterIdLst>
  <p:sldIdLst>
    <p:sldId id="256" r:id="rId2"/>
    <p:sldId id="300" r:id="rId3"/>
    <p:sldId id="257" r:id="rId4"/>
    <p:sldId id="258" r:id="rId5"/>
    <p:sldId id="288" r:id="rId6"/>
    <p:sldId id="28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9" r:id="rId16"/>
    <p:sldId id="270" r:id="rId17"/>
    <p:sldId id="271" r:id="rId18"/>
    <p:sldId id="279" r:id="rId19"/>
    <p:sldId id="277" r:id="rId20"/>
    <p:sldId id="268" r:id="rId21"/>
    <p:sldId id="290" r:id="rId22"/>
    <p:sldId id="278" r:id="rId23"/>
    <p:sldId id="280" r:id="rId24"/>
    <p:sldId id="291" r:id="rId25"/>
    <p:sldId id="281" r:id="rId26"/>
    <p:sldId id="266" r:id="rId27"/>
    <p:sldId id="272" r:id="rId28"/>
    <p:sldId id="285" r:id="rId29"/>
    <p:sldId id="286" r:id="rId30"/>
    <p:sldId id="287" r:id="rId31"/>
    <p:sldId id="292" r:id="rId32"/>
    <p:sldId id="295" r:id="rId33"/>
    <p:sldId id="296" r:id="rId34"/>
    <p:sldId id="293" r:id="rId35"/>
    <p:sldId id="294" r:id="rId36"/>
    <p:sldId id="297" r:id="rId37"/>
    <p:sldId id="273" r:id="rId38"/>
    <p:sldId id="274" r:id="rId39"/>
    <p:sldId id="298" r:id="rId40"/>
    <p:sldId id="302" r:id="rId41"/>
    <p:sldId id="301" r:id="rId4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05" charset="0"/>
        <a:ea typeface="Arial" pitchFamily="-105" charset="0"/>
        <a:cs typeface="Arial" pitchFamily="-105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05" charset="0"/>
        <a:ea typeface="Arial" pitchFamily="-105" charset="0"/>
        <a:cs typeface="Arial" pitchFamily="-105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05" charset="0"/>
        <a:ea typeface="Arial" pitchFamily="-105" charset="0"/>
        <a:cs typeface="Arial" pitchFamily="-105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05" charset="0"/>
        <a:ea typeface="Arial" pitchFamily="-105" charset="0"/>
        <a:cs typeface="Arial" pitchFamily="-105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05" charset="0"/>
        <a:ea typeface="Arial" pitchFamily="-105" charset="0"/>
        <a:cs typeface="Arial" pitchFamily="-105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pitchFamily="-105" charset="0"/>
        <a:ea typeface="Arial" pitchFamily="-105" charset="0"/>
        <a:cs typeface="Arial" pitchFamily="-105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pitchFamily="-105" charset="0"/>
        <a:ea typeface="Arial" pitchFamily="-105" charset="0"/>
        <a:cs typeface="Arial" pitchFamily="-105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pitchFamily="-105" charset="0"/>
        <a:ea typeface="Arial" pitchFamily="-105" charset="0"/>
        <a:cs typeface="Arial" pitchFamily="-105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pitchFamily="-105" charset="0"/>
        <a:ea typeface="Arial" pitchFamily="-105" charset="0"/>
        <a:cs typeface="Arial" pitchFamily="-105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7976" autoAdjust="0"/>
    <p:restoredTop sz="91481" autoAdjust="0"/>
  </p:normalViewPr>
  <p:slideViewPr>
    <p:cSldViewPr>
      <p:cViewPr varScale="1">
        <p:scale>
          <a:sx n="96" d="100"/>
          <a:sy n="96" d="100"/>
        </p:scale>
        <p:origin x="-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  <a:ea typeface="+mn-ea"/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501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29B1E8-AC60-5F46-A185-D4BA697A887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F7E0E-B535-E947-9B87-84A10144B3D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4F067-00D0-DC47-AE73-D032106A34F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EA856-B4C4-0344-8647-9EF20EB71DC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02D1F-719A-1448-A7CA-4D987AEFCE6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9E4E7-2F9B-BE4D-B85A-EEDA417085A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7D866-1104-2A4E-A56F-AA4BA1A57F9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30318-5441-4F4E-9853-2032B1F27BC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7D775-DF12-1943-942F-6742D33F00D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184BC-058F-2041-ADB6-EF5F6F7239E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34187-E914-C74A-979E-B34CDD4468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</a:defRPr>
            </a:lvl1pPr>
          </a:lstStyle>
          <a:p>
            <a:fld id="{DA034735-CC0E-1640-AD5F-D9D937B88632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91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91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91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91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91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91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  <a:ea typeface="+mn-ea"/>
                <a:cs typeface="Arial" charset="0"/>
              </a:endParaRPr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491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-105" charset="0"/>
              </a:defRPr>
            </a:lvl1pPr>
          </a:lstStyle>
          <a:p>
            <a:endParaRPr lang="en-US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" pitchFamily="-105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Arial" pitchFamily="-105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Arial" pitchFamily="-105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Arial" pitchFamily="-105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Arial" pitchFamily="-105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5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pitchFamily="-105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05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pitchFamily="-105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05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pitchFamily="-105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05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pitchFamily="-105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5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pitchFamily="-105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84213" y="2636838"/>
            <a:ext cx="7772400" cy="1920875"/>
          </a:xfrm>
          <a:solidFill>
            <a:schemeClr val="bg2">
              <a:lumMod val="75000"/>
              <a:lumOff val="2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txBody>
          <a:bodyPr/>
          <a:lstStyle/>
          <a:p>
            <a:pPr eaLnBrk="1" hangingPunct="1"/>
            <a:r>
              <a:rPr lang="en-GB">
                <a:solidFill>
                  <a:srgbClr val="FFFF00"/>
                </a:solidFill>
                <a:ea typeface="Andalus" pitchFamily="2" charset="0"/>
                <a:cs typeface="Andalus" pitchFamily="2" charset="0"/>
              </a:rPr>
              <a:t>Infective Endocarditis</a:t>
            </a:r>
            <a:endParaRPr lang="en-US">
              <a:solidFill>
                <a:srgbClr val="FFFF00"/>
              </a:solidFill>
              <a:ea typeface="Andalus" pitchFamily="2" charset="0"/>
              <a:cs typeface="Andal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solidFill>
                  <a:srgbClr val="FFFF00"/>
                </a:solidFill>
              </a:rPr>
              <a:t>SOURCES  OF INFECTION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/>
              <a:t>Dental extraction and other dental procedures</a:t>
            </a:r>
          </a:p>
          <a:p>
            <a:pPr eaLnBrk="1" hangingPunct="1"/>
            <a:r>
              <a:rPr lang="en-GB"/>
              <a:t>Cardiac  surgery ( prosthetic valves)</a:t>
            </a:r>
          </a:p>
          <a:p>
            <a:pPr eaLnBrk="1" hangingPunct="1"/>
            <a:r>
              <a:rPr lang="en-GB"/>
              <a:t>Intravenous medication</a:t>
            </a:r>
          </a:p>
          <a:p>
            <a:pPr eaLnBrk="1" hangingPunct="1"/>
            <a:r>
              <a:rPr lang="en-GB"/>
              <a:t>Iv. Drug  addiction</a:t>
            </a:r>
          </a:p>
          <a:p>
            <a:pPr eaLnBrk="1" hangingPunct="1"/>
            <a:r>
              <a:rPr lang="en-GB"/>
              <a:t>Intracardiac or intravenous catheters</a:t>
            </a:r>
          </a:p>
          <a:p>
            <a:pPr eaLnBrk="1" hangingPunct="1"/>
            <a:r>
              <a:rPr lang="en-GB"/>
              <a:t>Obstetric or gynaecologic procedures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solidFill>
                  <a:srgbClr val="FFFF00"/>
                </a:solidFill>
              </a:rPr>
              <a:t>PREDISPOSING  FACTORS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08963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/>
              <a:t>A- cardiac lesions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/>
              <a:t>Chronic rheumatic valvular disease </a:t>
            </a:r>
          </a:p>
          <a:p>
            <a:pPr lvl="1" eaLnBrk="1" hangingPunct="1">
              <a:lnSpc>
                <a:spcPct val="90000"/>
              </a:lnSpc>
            </a:pPr>
            <a:r>
              <a:rPr lang="en-GB"/>
              <a:t>Congenital heart disease and defects </a:t>
            </a:r>
          </a:p>
          <a:p>
            <a:pPr lvl="1" eaLnBrk="1" hangingPunct="1">
              <a:lnSpc>
                <a:spcPct val="90000"/>
              </a:lnSpc>
            </a:pPr>
            <a:r>
              <a:rPr lang="en-GB"/>
              <a:t>Atherosclerosis</a:t>
            </a:r>
          </a:p>
          <a:p>
            <a:pPr lvl="1" eaLnBrk="1" hangingPunct="1">
              <a:lnSpc>
                <a:spcPct val="90000"/>
              </a:lnSpc>
            </a:pPr>
            <a:r>
              <a:rPr lang="en-GB"/>
              <a:t>Prosthetic valves </a:t>
            </a:r>
          </a:p>
          <a:p>
            <a:pPr lvl="2" eaLnBrk="1" hangingPunct="1">
              <a:lnSpc>
                <a:spcPct val="90000"/>
              </a:lnSpc>
            </a:pPr>
            <a:r>
              <a:rPr lang="en-GB"/>
              <a:t>Immediate</a:t>
            </a:r>
          </a:p>
          <a:p>
            <a:pPr lvl="2" eaLnBrk="1" hangingPunct="1">
              <a:lnSpc>
                <a:spcPct val="90000"/>
              </a:lnSpc>
            </a:pPr>
            <a:r>
              <a:rPr lang="en-GB"/>
              <a:t>Delayed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-105" charset="2"/>
              <a:buBlip>
                <a:blip r:embed="rId2"/>
              </a:buBlip>
            </a:pPr>
            <a:r>
              <a:rPr lang="en-GB"/>
              <a:t>Distorted shape causes stasis of blood flow and settee of bacteria on the endocardium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-105" charset="2"/>
              <a:buBlip>
                <a:blip r:embed="rId2"/>
              </a:buBlip>
            </a:pPr>
            <a:r>
              <a:rPr lang="en-GB"/>
              <a:t>Virulent bacteria`, staph. aureus  and  strept. Pneumoniae  can  infect  normal  heart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229600" cy="4525962"/>
          </a:xfrm>
        </p:spPr>
        <p:txBody>
          <a:bodyPr/>
          <a:lstStyle/>
          <a:p>
            <a:pPr eaLnBrk="1" hangingPunct="1"/>
            <a:r>
              <a:rPr lang="en-GB"/>
              <a:t>B. systemic factors</a:t>
            </a:r>
          </a:p>
          <a:p>
            <a:pPr lvl="1" eaLnBrk="1" hangingPunct="1"/>
            <a:r>
              <a:rPr lang="en-GB"/>
              <a:t>Immunosuppressive  treatment</a:t>
            </a:r>
          </a:p>
          <a:p>
            <a:pPr lvl="1" eaLnBrk="1" hangingPunct="1"/>
            <a:r>
              <a:rPr lang="en-GB"/>
              <a:t>Immune  defects ( disease)</a:t>
            </a:r>
          </a:p>
          <a:p>
            <a:pPr lvl="1" eaLnBrk="1" hangingPunct="1"/>
            <a:r>
              <a:rPr lang="en-GB"/>
              <a:t>Alcoholism</a:t>
            </a:r>
          </a:p>
          <a:p>
            <a:pPr lvl="1" eaLnBrk="1" hangingPunct="1"/>
            <a:r>
              <a:rPr lang="en-GB"/>
              <a:t>Iv. Drug  abuse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n-GB">
                <a:solidFill>
                  <a:srgbClr val="FFFF00"/>
                </a:solidFill>
              </a:rPr>
              <a:t>PORTAL OF ENTRY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91513" cy="4929188"/>
          </a:xfrm>
        </p:spPr>
        <p:txBody>
          <a:bodyPr/>
          <a:lstStyle/>
          <a:p>
            <a:pPr eaLnBrk="1" hangingPunct="1"/>
            <a:r>
              <a:rPr lang="en-GB"/>
              <a:t>Dental  extraction     bleeding       bacteraemia </a:t>
            </a:r>
          </a:p>
          <a:p>
            <a:pPr lvl="1" eaLnBrk="1" hangingPunct="1">
              <a:buClr>
                <a:schemeClr val="tx1"/>
              </a:buClr>
              <a:buFont typeface="Wingdings" pitchFamily="-105" charset="2"/>
              <a:buBlip>
                <a:blip r:embed="rId2"/>
              </a:buBlip>
            </a:pPr>
            <a:r>
              <a:rPr lang="en-GB"/>
              <a:t>   Rocking the tooth in the socket          pumping effect on the vessels of periodontal  ligament , forces bacteria from gingival pockets into blood stream   40 – 80 % bacteraemia </a:t>
            </a:r>
          </a:p>
          <a:p>
            <a:pPr lvl="3" eaLnBrk="1" hangingPunct="1"/>
            <a:r>
              <a:rPr lang="en-GB" sz="2400"/>
              <a:t>Sensitivity of  blood culture techniques</a:t>
            </a:r>
            <a:r>
              <a:rPr lang="en-GB"/>
              <a:t> </a:t>
            </a:r>
          </a:p>
          <a:p>
            <a:pPr lvl="3" eaLnBrk="1" hangingPunct="1"/>
            <a:r>
              <a:rPr lang="en-GB" sz="2400"/>
              <a:t>Severity of gingival infection</a:t>
            </a:r>
          </a:p>
          <a:p>
            <a:pPr eaLnBrk="1" hangingPunct="1"/>
            <a:r>
              <a:rPr lang="en-GB"/>
              <a:t>Oral  irrigation  device</a:t>
            </a:r>
          </a:p>
          <a:p>
            <a:pPr eaLnBrk="1" hangingPunct="1">
              <a:buFont typeface="Wingdings" pitchFamily="-105" charset="2"/>
              <a:buNone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solidFill>
                  <a:srgbClr val="FFFF00"/>
                </a:solidFill>
              </a:rPr>
              <a:t>NOTE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362950" cy="471328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05" charset="2"/>
              <a:buChar char="Ø"/>
            </a:pPr>
            <a:r>
              <a:rPr lang="en-GB"/>
              <a:t>Bacteraemia  may follow  scaling , tooth brushing, endodontic  therapy .</a:t>
            </a:r>
          </a:p>
          <a:p>
            <a:pPr eaLnBrk="1" hangingPunct="1">
              <a:buClr>
                <a:schemeClr val="tx1"/>
              </a:buClr>
              <a:buFont typeface="Wingdings" pitchFamily="-105" charset="2"/>
              <a:buChar char="Ø"/>
            </a:pPr>
            <a:r>
              <a:rPr lang="en-GB"/>
              <a:t>Lack of clinical effect of many bacteraemia is due to small number or low virulence </a:t>
            </a:r>
          </a:p>
          <a:p>
            <a:pPr eaLnBrk="1" hangingPunct="1">
              <a:buClr>
                <a:schemeClr val="tx1"/>
              </a:buClr>
              <a:buFont typeface="Wingdings" pitchFamily="-105" charset="2"/>
              <a:buChar char="Ø"/>
            </a:pPr>
            <a:r>
              <a:rPr lang="en-GB"/>
              <a:t>They are rapidly cleared by normal body defence ( leucocytes )</a:t>
            </a:r>
          </a:p>
          <a:p>
            <a:pPr eaLnBrk="1" hangingPunct="1">
              <a:buClr>
                <a:schemeClr val="tx1"/>
              </a:buClr>
              <a:buFont typeface="Wingdings" pitchFamily="-105" charset="2"/>
              <a:buChar char="Ø"/>
            </a:pPr>
            <a:r>
              <a:rPr lang="en-GB"/>
              <a:t>Strept. Faecalis may cause endocarditis after genitourinary or gut procedures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solidFill>
                  <a:srgbClr val="FFFF00"/>
                </a:solidFill>
              </a:rPr>
              <a:t>CAUSATIVE ORGANISMS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29600" cy="4525962"/>
          </a:xfrm>
        </p:spPr>
        <p:txBody>
          <a:bodyPr/>
          <a:lstStyle/>
          <a:p>
            <a:pPr eaLnBrk="1" hangingPunct="1"/>
            <a:r>
              <a:rPr lang="en-GB"/>
              <a:t>Viridans  streptococci</a:t>
            </a:r>
          </a:p>
          <a:p>
            <a:pPr lvl="1" eaLnBrk="1" hangingPunct="1"/>
            <a:r>
              <a:rPr lang="en-GB"/>
              <a:t>Most common  cause  of  sub- acute bacterial endocarditis  (SBE)</a:t>
            </a:r>
          </a:p>
          <a:p>
            <a:pPr lvl="1" eaLnBrk="1" hangingPunct="1"/>
            <a:r>
              <a:rPr lang="en-GB"/>
              <a:t>Produce glucagons                   adhere to endocardium</a:t>
            </a:r>
          </a:p>
          <a:p>
            <a:pPr lvl="1" eaLnBrk="1" hangingPunct="1"/>
            <a:r>
              <a:rPr lang="en-GB"/>
              <a:t>E.g  :  </a:t>
            </a:r>
          </a:p>
          <a:p>
            <a:pPr lvl="2" eaLnBrk="1" hangingPunct="1"/>
            <a:r>
              <a:rPr lang="en-GB"/>
              <a:t>Streptococcus  mutans</a:t>
            </a:r>
          </a:p>
          <a:p>
            <a:pPr lvl="2" eaLnBrk="1" hangingPunct="1"/>
            <a:r>
              <a:rPr lang="en-GB"/>
              <a:t>Streptococcus  sanguis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284663" y="3500438"/>
            <a:ext cx="976312" cy="215900"/>
          </a:xfrm>
          <a:prstGeom prst="rightArrow">
            <a:avLst>
              <a:gd name="adj1" fmla="val 50000"/>
              <a:gd name="adj2" fmla="val 113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445500" cy="5759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/>
              <a:t>Streptococcus  faecalis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Streptococcus  faecium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Streptococcus  pneumoniae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Staphylococcus  aureus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/>
              <a:t>Acute  endocarditis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Staphylococcus  epidermidis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/>
              <a:t>Prosthetic  heart valves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Brucella  species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Actinobacillus  actinomycetes comitans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Rickettisae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Fungi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Coxiella burneti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Candida  albicans</a:t>
            </a:r>
          </a:p>
          <a:p>
            <a:pPr lvl="1"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 sz="2000"/>
              <a:t>           </a:t>
            </a:r>
          </a:p>
          <a:p>
            <a:pPr lvl="1" eaLnBrk="1" hangingPunct="1">
              <a:lnSpc>
                <a:spcPct val="90000"/>
              </a:lnSpc>
              <a:buFont typeface="Wingdings" pitchFamily="-105" charset="2"/>
              <a:buNone/>
            </a:pPr>
            <a:endParaRPr lang="en-GB" sz="2000"/>
          </a:p>
          <a:p>
            <a:pPr lvl="1" eaLnBrk="1" hangingPunct="1">
              <a:lnSpc>
                <a:spcPct val="90000"/>
              </a:lnSpc>
              <a:buFont typeface="Wingdings" pitchFamily="-105" charset="2"/>
              <a:buNone/>
            </a:pPr>
            <a:endParaRPr lang="en-GB" sz="2000"/>
          </a:p>
        </p:txBody>
      </p:sp>
      <p:pic>
        <p:nvPicPr>
          <p:cNvPr id="15363" name="Picture 3" descr="C:\Documents and Settings\Dr.Fauzia\My Documents\My Pictures\str-mutan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60350"/>
            <a:ext cx="4625975" cy="3313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364" name="Picture 4" descr="C:\Documents and Settings\Dr.Fauzia\My Documents\My Pictures\StrepvsStaphGramSt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076700"/>
            <a:ext cx="4681537" cy="2592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solidFill>
                  <a:srgbClr val="FFFF00"/>
                </a:solidFill>
              </a:rPr>
              <a:t>PATHOGENESIS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569325" cy="5256212"/>
          </a:xfrm>
        </p:spPr>
        <p:txBody>
          <a:bodyPr/>
          <a:lstStyle/>
          <a:p>
            <a:pPr eaLnBrk="1" hangingPunct="1"/>
            <a:r>
              <a:rPr lang="en-GB"/>
              <a:t>Formation of vegetations </a:t>
            </a:r>
          </a:p>
          <a:p>
            <a:pPr lvl="1" eaLnBrk="1" hangingPunct="1">
              <a:buClr>
                <a:schemeClr val="tx1"/>
              </a:buClr>
              <a:buFont typeface="Wingdings" pitchFamily="-105" charset="2"/>
              <a:buChar char="Ø"/>
            </a:pPr>
            <a:r>
              <a:rPr lang="en-GB"/>
              <a:t>Fibrin , platelets (thrombi)  , bacteria colonies                     Attached  to heart valves</a:t>
            </a:r>
          </a:p>
          <a:p>
            <a:pPr lvl="1" eaLnBrk="1" hangingPunct="1">
              <a:buClr>
                <a:schemeClr val="tx1"/>
              </a:buClr>
              <a:buFont typeface="Wingdings" pitchFamily="-105" charset="2"/>
              <a:buChar char="Ø"/>
            </a:pPr>
            <a:r>
              <a:rPr lang="en-GB"/>
              <a:t>Break off                  infected emboli              distant organs ( kidney , brain )</a:t>
            </a:r>
          </a:p>
          <a:p>
            <a:pPr lvl="1" eaLnBrk="1" hangingPunct="1">
              <a:buClr>
                <a:schemeClr val="tx1"/>
              </a:buClr>
              <a:buFont typeface="Wingdings" pitchFamily="-105" charset="2"/>
              <a:buChar char="Ø"/>
            </a:pPr>
            <a:r>
              <a:rPr lang="en-GB"/>
              <a:t>Immune  complex  formation causes glomerular  damage               haematuria  </a:t>
            </a:r>
          </a:p>
          <a:p>
            <a:pPr lvl="1" eaLnBrk="1" hangingPunct="1">
              <a:buClr>
                <a:schemeClr val="tx1"/>
              </a:buClr>
              <a:buFont typeface="Wingdings" pitchFamily="-105" charset="2"/>
              <a:buChar char="Ø"/>
            </a:pPr>
            <a:r>
              <a:rPr lang="en-GB"/>
              <a:t>Valves infection            destruction          heart  failure .</a:t>
            </a:r>
          </a:p>
          <a:p>
            <a:pPr lvl="1" eaLnBrk="1" hangingPunct="1">
              <a:buClr>
                <a:schemeClr val="tx1"/>
              </a:buClr>
              <a:buFont typeface="Wingdings" pitchFamily="-105" charset="2"/>
              <a:buChar char="Ø"/>
            </a:pPr>
            <a:r>
              <a:rPr lang="en-GB"/>
              <a:t>Drug addicts           tricuspid,pulmonary valves of right  side of heart            lung  emboli           pneumonia</a:t>
            </a:r>
          </a:p>
          <a:p>
            <a:pPr lvl="1" eaLnBrk="1" hangingPunct="1"/>
            <a:endParaRPr lang="en-GB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555875" y="2924175"/>
            <a:ext cx="1223963" cy="196850"/>
          </a:xfrm>
          <a:prstGeom prst="rightArrow">
            <a:avLst>
              <a:gd name="adj1" fmla="val 50000"/>
              <a:gd name="adj2" fmla="val 155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419475" y="4868863"/>
            <a:ext cx="792163" cy="214312"/>
          </a:xfrm>
          <a:prstGeom prst="rightArrow">
            <a:avLst>
              <a:gd name="adj1" fmla="val 50000"/>
              <a:gd name="adj2" fmla="val 924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2987675" y="5805488"/>
            <a:ext cx="614363" cy="215900"/>
          </a:xfrm>
          <a:prstGeom prst="rightArrow">
            <a:avLst>
              <a:gd name="adj1" fmla="val 50000"/>
              <a:gd name="adj2" fmla="val 711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6227763" y="2924175"/>
            <a:ext cx="976312" cy="260350"/>
          </a:xfrm>
          <a:prstGeom prst="rightArrow">
            <a:avLst>
              <a:gd name="adj1" fmla="val 50000"/>
              <a:gd name="adj2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411413" y="4292600"/>
            <a:ext cx="976312" cy="269875"/>
          </a:xfrm>
          <a:prstGeom prst="rightArrow">
            <a:avLst>
              <a:gd name="adj1" fmla="val 50000"/>
              <a:gd name="adj2" fmla="val 9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5724525" y="5805488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6156325" y="4868863"/>
            <a:ext cx="544513" cy="214312"/>
          </a:xfrm>
          <a:prstGeom prst="rightArrow">
            <a:avLst>
              <a:gd name="adj1" fmla="val 50000"/>
              <a:gd name="adj2" fmla="val 635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Dr.Fauzia\My Documents\My Pictures\endo-h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7704138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55875" y="5373688"/>
            <a:ext cx="3887788" cy="368300"/>
          </a:xfrm>
          <a:prstGeom prst="rect">
            <a:avLst/>
          </a:prstGeom>
          <a:gradFill rotWithShape="1">
            <a:gsLst>
              <a:gs pos="0">
                <a:srgbClr val="007BAD"/>
              </a:gs>
              <a:gs pos="80000">
                <a:srgbClr val="00A3E3"/>
              </a:gs>
              <a:gs pos="100000">
                <a:srgbClr val="00A6E9"/>
              </a:gs>
            </a:gsLst>
            <a:lin ang="16200000"/>
          </a:gradFill>
          <a:ln w="9525">
            <a:solidFill>
              <a:srgbClr val="0098C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PATHOLOGICAL CHANGES IN IE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Dr.Fauzia\My Documents\My Pictures\bac-en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0" y="-328613"/>
            <a:ext cx="9334500" cy="751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C000"/>
                </a:solidFill>
              </a:rPr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5113337"/>
          </a:xfrm>
        </p:spPr>
        <p:txBody>
          <a:bodyPr/>
          <a:lstStyle/>
          <a:p>
            <a:r>
              <a:rPr lang="en-US" sz="2400"/>
              <a:t>Endocarditis, irrespective of the underlying cardiac condition,</a:t>
            </a:r>
          </a:p>
          <a:p>
            <a:pPr>
              <a:buFont typeface="Wingdings" pitchFamily="-105" charset="2"/>
              <a:buNone/>
            </a:pPr>
            <a:r>
              <a:rPr lang="en-US" sz="2400"/>
              <a:t>     is a serious, life-threatening disease that was always fatal in the preantibiotic era.</a:t>
            </a:r>
          </a:p>
          <a:p>
            <a:r>
              <a:rPr lang="en-US" sz="2400"/>
              <a:t>Advances in antimicrobial therapy</a:t>
            </a:r>
          </a:p>
          <a:p>
            <a:r>
              <a:rPr lang="en-US" sz="2400"/>
              <a:t>Early recognition and management of complications of IE</a:t>
            </a:r>
          </a:p>
          <a:p>
            <a:r>
              <a:rPr lang="en-US" sz="2400"/>
              <a:t>Improved surgical technology have reduced the morbidity</a:t>
            </a:r>
          </a:p>
          <a:p>
            <a:r>
              <a:rPr lang="en-US" sz="2400"/>
              <a:t>and mortality of IE. </a:t>
            </a:r>
          </a:p>
          <a:p>
            <a:r>
              <a:rPr lang="en-US" sz="2400"/>
              <a:t>Numerous comorbid factors, may complicate IE such as</a:t>
            </a:r>
          </a:p>
          <a:p>
            <a:pPr lvl="1"/>
            <a:r>
              <a:rPr lang="en-US" sz="2000"/>
              <a:t>older age, diabetes mellitus</a:t>
            </a:r>
          </a:p>
          <a:p>
            <a:pPr lvl="1"/>
            <a:r>
              <a:rPr lang="en-US" sz="2000"/>
              <a:t>immunosuppressive conditions or therapy</a:t>
            </a:r>
          </a:p>
          <a:p>
            <a:pPr lvl="1"/>
            <a:r>
              <a:rPr lang="en-US" sz="2000"/>
              <a:t>dialysis.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solidFill>
                  <a:srgbClr val="FFFF00"/>
                </a:solidFill>
              </a:rPr>
              <a:t>CLINICAL  FEATURES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 sz="2400"/>
              <a:t>Onset  is insidious ( SBE) – 3 weeks  after extraction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 sz="2400"/>
              <a:t>Fever ( mild and prolonged )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 sz="2400"/>
              <a:t>Malaise  , weight loss , weakness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 sz="2400"/>
              <a:t>Changing murmurs 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 sz="2400"/>
              <a:t>Anaemia , leucocytosis 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 sz="2400"/>
              <a:t>Microscopic  haematuria 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 sz="2400"/>
              <a:t>Petechiae 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 sz="2400"/>
              <a:t>Spleenomegaly 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 sz="2400"/>
              <a:t>Splinter haemorrhage 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 sz="2400"/>
              <a:t>Hypergammaglobulinaemia 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 sz="2400"/>
              <a:t>Age   young , elderly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4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Petechiae</a:t>
            </a:r>
          </a:p>
        </p:txBody>
      </p:sp>
      <p:pic>
        <p:nvPicPr>
          <p:cNvPr id="3" name="Picture 4" descr="Eye-Petechiae"/>
          <p:cNvPicPr>
            <a:picLocks noChangeAspect="1" noChangeArrowheads="1"/>
          </p:cNvPicPr>
          <p:nvPr/>
        </p:nvPicPr>
        <p:blipFill>
          <a:blip r:embed="rId2"/>
          <a:srcRect l="30020" t="20183" r="27728" b="15907"/>
          <a:stretch>
            <a:fillRect/>
          </a:stretch>
        </p:blipFill>
        <p:spPr bwMode="auto">
          <a:xfrm>
            <a:off x="395288" y="2973388"/>
            <a:ext cx="4633912" cy="3275012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pic>
      <p:sp>
        <p:nvSpPr>
          <p:cNvPr id="23556" name="Text Box 13"/>
          <p:cNvSpPr txBox="1">
            <a:spLocks noChangeArrowheads="1"/>
          </p:cNvSpPr>
          <p:nvPr/>
        </p:nvSpPr>
        <p:spPr bwMode="auto">
          <a:xfrm>
            <a:off x="457200" y="1244600"/>
            <a:ext cx="50593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/>
              <a:t>Nonspecific</a:t>
            </a:r>
          </a:p>
          <a:p>
            <a:pPr marL="342900" indent="-342900">
              <a:buFontTx/>
              <a:buAutoNum type="arabicPeriod"/>
            </a:pPr>
            <a:r>
              <a:rPr lang="en-US" sz="2800"/>
              <a:t>Often located on extremities </a:t>
            </a:r>
          </a:p>
          <a:p>
            <a:pPr marL="342900" indent="-342900"/>
            <a:r>
              <a:rPr lang="en-US" sz="2800"/>
              <a:t>	or mucous membranes</a:t>
            </a:r>
          </a:p>
        </p:txBody>
      </p:sp>
      <p:pic>
        <p:nvPicPr>
          <p:cNvPr id="5" name="Picture 6" descr="petechi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166813"/>
            <a:ext cx="2949575" cy="2117725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pic>
      <p:pic>
        <p:nvPicPr>
          <p:cNvPr id="6" name="Picture 9" descr="palate-petechia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505200"/>
            <a:ext cx="3581400" cy="2438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Dr.Fauzia\My Documents\My Pictures\end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60350"/>
            <a:ext cx="4676775" cy="4392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6867" name="Picture 3" descr="C:\Documents and Settings\Dr.Fauzia\My Documents\My Pictures\en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3997325" cy="4392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124075" y="5229225"/>
            <a:ext cx="532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>
                <a:solidFill>
                  <a:srgbClr val="FFC000"/>
                </a:solidFill>
              </a:rPr>
              <a:t>Embolic manifestations of endocarditis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Dr.Fauzia\My Documents\My Pictures\splinter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620713"/>
            <a:ext cx="4533900" cy="43926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pic>
      <p:pic>
        <p:nvPicPr>
          <p:cNvPr id="38915" name="Picture 3" descr="C:\Documents and Settings\Dr.Fauzia\My Documents\My Pictures\splinter-h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20713"/>
            <a:ext cx="4141787" cy="4464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2555875" y="5661025"/>
            <a:ext cx="3240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C000"/>
                </a:solidFill>
              </a:rPr>
              <a:t>Splinter  hemorrhage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4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Osler’s Nodes</a:t>
            </a:r>
          </a:p>
        </p:txBody>
      </p:sp>
      <p:pic>
        <p:nvPicPr>
          <p:cNvPr id="3" name="Picture 4" descr="Osler's no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5257800" cy="3505200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pic>
      <p:pic>
        <p:nvPicPr>
          <p:cNvPr id="4" name="Picture 9" descr="janeway's from w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196975"/>
            <a:ext cx="2906712" cy="3502025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pic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2051050" y="5084763"/>
            <a:ext cx="52911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/>
              <a:t>More specific</a:t>
            </a:r>
          </a:p>
          <a:p>
            <a:pPr marL="342900" indent="-342900">
              <a:buFontTx/>
              <a:buAutoNum type="arabicPeriod"/>
            </a:pPr>
            <a:r>
              <a:rPr lang="en-US" sz="2400"/>
              <a:t>Painful and erythematous nodules</a:t>
            </a:r>
          </a:p>
          <a:p>
            <a:pPr marL="342900" indent="-342900">
              <a:buFontTx/>
              <a:buAutoNum type="arabicPeriod"/>
            </a:pPr>
            <a:r>
              <a:rPr lang="en-US" sz="2400"/>
              <a:t>Located on pulp of fingers and toes</a:t>
            </a:r>
          </a:p>
          <a:p>
            <a:pPr marL="342900" indent="-342900">
              <a:buFontTx/>
              <a:buAutoNum type="arabicPeriod"/>
            </a:pPr>
            <a:r>
              <a:rPr lang="en-US" sz="2400"/>
              <a:t>More common in subacute IE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Dr.Fauzia\My Documents\My Pictures\ct-en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08050"/>
            <a:ext cx="8064500" cy="3702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268538" y="5084763"/>
            <a:ext cx="561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C000"/>
                </a:solidFill>
              </a:rPr>
              <a:t>CNS manifestations of endocarditis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solidFill>
                  <a:srgbClr val="FFFF00"/>
                </a:solidFill>
              </a:rPr>
              <a:t>MORTALITY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en-GB" sz="2800"/>
              <a:t>With antibiotic treatment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/>
              <a:t>   30%</a:t>
            </a:r>
          </a:p>
          <a:p>
            <a:pPr eaLnBrk="1" hangingPunct="1">
              <a:lnSpc>
                <a:spcPct val="80000"/>
              </a:lnSpc>
            </a:pPr>
            <a:r>
              <a:rPr lang="en-GB" sz="2800"/>
              <a:t>High mortality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/>
              <a:t>Virulance of organism or sever infection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/>
              <a:t>Presence of underlying disease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/>
              <a:t>Elderly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/>
              <a:t>Inadequate treatment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i="1"/>
              <a:t>poor prognosis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i="1"/>
              <a:t>Candidal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i="1"/>
              <a:t>Staphylococcus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i="1"/>
              <a:t>Gram-negative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>
                <a:solidFill>
                  <a:srgbClr val="FFFF00"/>
                </a:solidFill>
              </a:rPr>
              <a:t>LABORATORY DIAGNOSIS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926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i="1" u="sng"/>
              <a:t>A – serial blood culture</a:t>
            </a:r>
            <a:r>
              <a:rPr lang="en-GB"/>
              <a:t> ( 2-3 sets before antibiotic therapy )</a:t>
            </a:r>
          </a:p>
          <a:p>
            <a:pPr lvl="2" eaLnBrk="1" hangingPunct="1">
              <a:lnSpc>
                <a:spcPct val="90000"/>
              </a:lnSpc>
            </a:pPr>
            <a:r>
              <a:rPr lang="en-GB"/>
              <a:t>Aerobic </a:t>
            </a:r>
          </a:p>
          <a:p>
            <a:pPr lvl="2" eaLnBrk="1" hangingPunct="1">
              <a:lnSpc>
                <a:spcPct val="90000"/>
              </a:lnSpc>
            </a:pPr>
            <a:r>
              <a:rPr lang="en-GB"/>
              <a:t>Anaerobic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i="1"/>
              <a:t>Additional tests </a:t>
            </a:r>
          </a:p>
          <a:p>
            <a:pPr lvl="1"/>
            <a:r>
              <a:rPr lang="en-US" sz="2000"/>
              <a:t>CBC, ESR and CRP, Complement levels (C3, C4, CH50)</a:t>
            </a:r>
          </a:p>
          <a:p>
            <a:pPr lvl="1"/>
            <a:r>
              <a:rPr lang="en-US" sz="2000"/>
              <a:t>RF</a:t>
            </a:r>
          </a:p>
          <a:p>
            <a:pPr lvl="1"/>
            <a:r>
              <a:rPr lang="en-US" sz="2000"/>
              <a:t>Urinalysis</a:t>
            </a:r>
            <a:endParaRPr lang="en-GB"/>
          </a:p>
          <a:p>
            <a:pPr eaLnBrk="1" hangingPunct="1">
              <a:lnSpc>
                <a:spcPct val="90000"/>
              </a:lnSpc>
            </a:pPr>
            <a:r>
              <a:rPr lang="en-GB" i="1" u="sng"/>
              <a:t>B- serological tests</a:t>
            </a:r>
            <a:r>
              <a:rPr lang="en-GB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/>
              <a:t>CFT ( coxiella burniti )</a:t>
            </a:r>
          </a:p>
          <a:p>
            <a:pPr eaLnBrk="1" hangingPunct="1">
              <a:lnSpc>
                <a:spcPct val="90000"/>
              </a:lnSpc>
            </a:pPr>
            <a:r>
              <a:rPr lang="en-GB" i="1" u="sng"/>
              <a:t>C- sensitivity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GB" sz="3200" b="0">
                <a:solidFill>
                  <a:srgbClr val="FFFF00"/>
                </a:solidFill>
              </a:rPr>
              <a:t>Endocarditiis  causes: continuous Bacteraemia</a:t>
            </a:r>
            <a:endParaRPr lang="ar-sa" sz="3200" b="0">
              <a:solidFill>
                <a:srgbClr val="FFFF00"/>
              </a:solidFill>
              <a:latin typeface="Garamond" pitchFamily="-10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692150"/>
            <a:ext cx="8713788" cy="5949950"/>
          </a:xfrm>
        </p:spPr>
        <p:txBody>
          <a:bodyPr/>
          <a:lstStyle/>
          <a:p>
            <a:pPr>
              <a:buFont typeface="Wingdings" pitchFamily="-105" charset="2"/>
              <a:buNone/>
            </a:pPr>
            <a:r>
              <a:rPr lang="en-GB" sz="2400" u="sng">
                <a:solidFill>
                  <a:srgbClr val="FF0000"/>
                </a:solidFill>
              </a:rPr>
              <a:t>There are three clinical patterns of bacteremia:</a:t>
            </a:r>
          </a:p>
          <a:p>
            <a:pPr>
              <a:buFont typeface="Wingdings" pitchFamily="-105" charset="2"/>
              <a:buChar char="q"/>
            </a:pPr>
            <a:r>
              <a:rPr lang="en-GB" sz="2800">
                <a:solidFill>
                  <a:srgbClr val="FF0000"/>
                </a:solidFill>
              </a:rPr>
              <a:t>Transient-</a:t>
            </a:r>
          </a:p>
          <a:p>
            <a:pPr lvl="1">
              <a:buFont typeface="Wingdings" pitchFamily="-105" charset="2"/>
              <a:buChar char="q"/>
            </a:pPr>
            <a:r>
              <a:rPr lang="en-GB" sz="2400"/>
              <a:t>lasts minutes to hours: following manipulation of infected tissues(abscess,furuncle,or during a surgical procedure);instrumentation of contaminated mucosal surfaces (dental procedures,cytoscopy,or sigmoidoscopy);and at the onset of  bacterial pneumonia,arthritis,osteomylitis,and meningitis.</a:t>
            </a:r>
          </a:p>
          <a:p>
            <a:pPr>
              <a:buFont typeface="Wingdings" pitchFamily="-105" charset="2"/>
              <a:buChar char="q"/>
            </a:pPr>
            <a:r>
              <a:rPr lang="en-GB" sz="2800">
                <a:solidFill>
                  <a:srgbClr val="FF0000"/>
                </a:solidFill>
              </a:rPr>
              <a:t>Intermittent</a:t>
            </a:r>
          </a:p>
          <a:p>
            <a:pPr lvl="1">
              <a:buFont typeface="Wingdings" pitchFamily="-105" charset="2"/>
              <a:buChar char="q"/>
            </a:pPr>
            <a:r>
              <a:rPr lang="en-GB" sz="2400"/>
              <a:t>commonly occurs with undrained abscesses</a:t>
            </a:r>
            <a:r>
              <a:rPr lang="en-GB" sz="3200"/>
              <a:t>.</a:t>
            </a:r>
          </a:p>
          <a:p>
            <a:pPr>
              <a:buFont typeface="Wingdings" pitchFamily="-105" charset="2"/>
              <a:buChar char="q"/>
            </a:pPr>
            <a:r>
              <a:rPr lang="en-GB" sz="2800">
                <a:solidFill>
                  <a:srgbClr val="FF0000"/>
                </a:solidFill>
              </a:rPr>
              <a:t>Contineous</a:t>
            </a:r>
          </a:p>
          <a:p>
            <a:pPr lvl="1">
              <a:buFont typeface="Wingdings" pitchFamily="-105" charset="2"/>
              <a:buChar char="q"/>
            </a:pPr>
            <a:r>
              <a:rPr lang="en-GB" sz="2400"/>
              <a:t>reflects an endovascular infection such as endocarditis or endarteritis,suppurative thrombophlebitis,or an infected aneurysm. It also occurs in the first two weeks of typhoid fever and brucellosis.</a:t>
            </a:r>
          </a:p>
          <a:p>
            <a:endParaRPr lang="ar-sa">
              <a:latin typeface="Garamond" pitchFamily="-105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Technique for collection of blood for culture</a:t>
            </a:r>
            <a:endParaRPr lang="ar-sa">
              <a:latin typeface="Garamond" pitchFamily="-10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Blood for culture contaminated by normal skin flora e.g.</a:t>
            </a:r>
          </a:p>
          <a:p>
            <a:pPr>
              <a:buFont typeface="Garamond" pitchFamily="-105" charset="0"/>
              <a:buAutoNum type="alphaUcPeriod"/>
            </a:pPr>
            <a:r>
              <a:rPr lang="en-GB"/>
              <a:t>   </a:t>
            </a:r>
            <a:r>
              <a:rPr lang="en-GB" i="1"/>
              <a:t>Staphylococcus epidermidis</a:t>
            </a:r>
          </a:p>
          <a:p>
            <a:pPr>
              <a:buFont typeface="Garamond" pitchFamily="-105" charset="0"/>
              <a:buAutoNum type="alphaUcPeriod"/>
            </a:pPr>
            <a:r>
              <a:rPr lang="en-GB"/>
              <a:t>   Diphtheriods and</a:t>
            </a:r>
          </a:p>
          <a:p>
            <a:pPr>
              <a:buFont typeface="Garamond" pitchFamily="-105" charset="0"/>
              <a:buAutoNum type="alphaUcPeriod"/>
            </a:pPr>
            <a:r>
              <a:rPr lang="en-GB"/>
              <a:t>   Propioniobacteria(anaerobic diphtheroides)</a:t>
            </a:r>
          </a:p>
          <a:p>
            <a:pPr>
              <a:buFont typeface="Wingdings" pitchFamily="-105" charset="2"/>
              <a:buNone/>
            </a:pPr>
            <a:r>
              <a:rPr lang="en-GB"/>
              <a:t>So first clean the site(mainly anticubital fossa)with alcohol 70%and leave for 1-1</a:t>
            </a:r>
            <a:r>
              <a:rPr lang="en-GB" sz="1800"/>
              <a:t>1/2 </a:t>
            </a:r>
            <a:r>
              <a:rPr lang="en-GB"/>
              <a:t>minutes)or cholorhexidine or iodine</a:t>
            </a:r>
          </a:p>
          <a:p>
            <a:pPr>
              <a:buFont typeface="Garamond" pitchFamily="-105" charset="0"/>
              <a:buAutoNum type="alphaUcPeriod"/>
            </a:pPr>
            <a:endParaRPr lang="ar-sa">
              <a:latin typeface="Garamond" pitchFamily="-105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solidFill>
                  <a:srgbClr val="FFFF00"/>
                </a:solidFill>
              </a:rPr>
              <a:t>DEFINITION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229600" cy="4525963"/>
          </a:xfrm>
        </p:spPr>
        <p:txBody>
          <a:bodyPr/>
          <a:lstStyle/>
          <a:p>
            <a:pPr eaLnBrk="1" hangingPunct="1"/>
            <a:r>
              <a:rPr lang="en-GB"/>
              <a:t>Infection  or colonization of endocardium , heart  valves , congenital defects by bacteria , rickettsiae , fungi </a:t>
            </a:r>
          </a:p>
          <a:p>
            <a:pPr eaLnBrk="1" hangingPunct="1">
              <a:buFont typeface="Wingdings" pitchFamily="-105" charset="2"/>
              <a:buNone/>
            </a:pPr>
            <a:r>
              <a:rPr lang="en-GB"/>
              <a:t>.</a:t>
            </a:r>
          </a:p>
          <a:p>
            <a:pPr eaLnBrk="1" hangingPunct="1"/>
            <a:r>
              <a:rPr lang="en-GB" b="1"/>
              <a:t>Low  grade persistent bacteraemia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en-GB" sz="4400"/>
              <a:t>Blood culture by automated machines e.g. Bactec or Bactalert-upto 5 days when signal positive, the specimen is gram stained                        </a:t>
            </a:r>
          </a:p>
          <a:p>
            <a:pPr>
              <a:buFont typeface="Wingdings" pitchFamily="-105" charset="2"/>
              <a:buNone/>
            </a:pPr>
            <a:r>
              <a:rPr lang="en-GB" sz="4400"/>
              <a:t>    reported to clinician then cultured identified and tested for antimicrobial susceptibility</a:t>
            </a:r>
            <a:endParaRPr lang="ar-sa" sz="4400">
              <a:latin typeface="Garamond" pitchFamily="-105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235825" y="2708275"/>
            <a:ext cx="10080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4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Imaging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Chest x-ray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5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Look for multiple focal infiltrates and calcification of heart valves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ECG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5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Rarely diagnostic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5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Look for evidence of ischemia, conduction delay, and arrhythmias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Echocardiography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5" charset="2"/>
              <a:buChar char="n"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4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 Spread of Infection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Heart failure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5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Extensive valvular damage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Paravalvular abscess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(30-40%)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5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Most common in aortic valve, IVDA, and S. aureus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5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May extend into adjacent conduction tissue causing arrythmias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5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Higher rates of embolization and mortality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Pericarditis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Fistulous intracardiac connections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4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 Spread of Infection</a:t>
            </a:r>
          </a:p>
        </p:txBody>
      </p:sp>
      <p:pic>
        <p:nvPicPr>
          <p:cNvPr id="35843" name="Picture 19" descr="aortic val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93875"/>
            <a:ext cx="44196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5" descr="mitral valve from pathmic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00225"/>
            <a:ext cx="43434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228600" y="4997450"/>
            <a:ext cx="441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Acute </a:t>
            </a:r>
            <a:r>
              <a:rPr lang="en-US" i="1"/>
              <a:t>S. aureus</a:t>
            </a:r>
            <a:r>
              <a:rPr lang="en-US"/>
              <a:t> IE with perforation of the </a:t>
            </a:r>
          </a:p>
          <a:p>
            <a:r>
              <a:rPr lang="en-US"/>
              <a:t>aortic valve and aortic valve vegetations. </a:t>
            </a:r>
          </a:p>
        </p:txBody>
      </p:sp>
      <p:sp>
        <p:nvSpPr>
          <p:cNvPr id="35846" name="Text Box 12"/>
          <p:cNvSpPr txBox="1">
            <a:spLocks noChangeArrowheads="1"/>
          </p:cNvSpPr>
          <p:nvPr/>
        </p:nvSpPr>
        <p:spPr bwMode="auto">
          <a:xfrm>
            <a:off x="4730750" y="4997450"/>
            <a:ext cx="428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Acute </a:t>
            </a:r>
            <a:r>
              <a:rPr lang="en-US" i="1"/>
              <a:t>S. aureus</a:t>
            </a:r>
            <a:r>
              <a:rPr lang="en-US"/>
              <a:t> IE with mitral valve ring </a:t>
            </a:r>
          </a:p>
          <a:p>
            <a:r>
              <a:rPr lang="en-US"/>
              <a:t>abscess extending into myocardium.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4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Embolic Complications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Stroke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Myocardial Infarction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5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Fragments of valvular vegetation or vegetation-induced stenosis of coronary ostia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Ischemic limbs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Hypoxia from pulmonary emboli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Abdominal pain (splenic or renal infarction)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ptic pulmonary embo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3238"/>
            <a:ext cx="4392612" cy="4500562"/>
          </a:xfrm>
          <a:prstGeom prst="rect">
            <a:avLst/>
          </a:prstGeom>
          <a:solidFill>
            <a:srgbClr val="AAADCA"/>
          </a:solidFill>
          <a:ln w="9525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44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Septic</a:t>
            </a:r>
            <a:r>
              <a:rPr lang="en-US" sz="4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Emboli</a:t>
            </a:r>
          </a:p>
        </p:txBody>
      </p:sp>
      <p:pic>
        <p:nvPicPr>
          <p:cNvPr id="4" name="Picture 4" descr="retinal embo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773238"/>
            <a:ext cx="4176712" cy="4530725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Metastatic abscess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5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Kidneys, spleen, brain, soft tissues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Meningitis and/or encephalitis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Vertebral osteomyelitis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Septic arthritis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5" charset="2"/>
              <a:buChar char="n"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44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Metastatic Spread of Infection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solidFill>
                  <a:srgbClr val="FFFF00"/>
                </a:solidFill>
              </a:rPr>
              <a:t>TREATMENT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/>
              <a:t>Disk diffusion test ( not sufficient )</a:t>
            </a:r>
          </a:p>
          <a:p>
            <a:pPr eaLnBrk="1" hangingPunct="1"/>
            <a:r>
              <a:rPr lang="en-GB"/>
              <a:t>MIC , MBC </a:t>
            </a:r>
          </a:p>
          <a:p>
            <a:pPr eaLnBrk="1" hangingPunct="1"/>
            <a:r>
              <a:rPr lang="en-GB" i="1" u="sng"/>
              <a:t>Criteria  of  antibiotic</a:t>
            </a:r>
            <a:r>
              <a:rPr lang="en-GB"/>
              <a:t> </a:t>
            </a:r>
          </a:p>
          <a:p>
            <a:pPr lvl="1" eaLnBrk="1" hangingPunct="1"/>
            <a:r>
              <a:rPr lang="en-GB"/>
              <a:t>Bactericidal </a:t>
            </a:r>
          </a:p>
          <a:p>
            <a:pPr lvl="1" eaLnBrk="1" hangingPunct="1"/>
            <a:r>
              <a:rPr lang="en-GB"/>
              <a:t>Parenteral </a:t>
            </a:r>
          </a:p>
          <a:p>
            <a:pPr lvl="1" eaLnBrk="1" hangingPunct="1"/>
            <a:r>
              <a:rPr lang="en-GB"/>
              <a:t>High dose</a:t>
            </a:r>
          </a:p>
          <a:p>
            <a:pPr lvl="1" eaLnBrk="1" hangingPunct="1"/>
            <a:r>
              <a:rPr lang="en-GB"/>
              <a:t>Prolonged </a:t>
            </a:r>
          </a:p>
          <a:p>
            <a:pPr lvl="1" eaLnBrk="1" hangingPunct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b="1"/>
              <a:t>Viridans streptococci</a:t>
            </a:r>
            <a:r>
              <a:rPr lang="en-GB"/>
              <a:t> –Benzyl penicillin I.V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/>
              <a:t>   4 MU I.V. every 4 hrs for 4 weeks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/>
              <a:t>                              or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/>
              <a:t>           penicillin + gentamicin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endParaRPr lang="en-GB"/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 b="1"/>
              <a:t>  Streptococcus faecalis                          </a:t>
            </a:r>
            <a:r>
              <a:rPr lang="en-GB"/>
              <a:t>          ampicillin + gentamicin  I.V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endParaRPr lang="en-GB"/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GB" i="1"/>
              <a:t>   Recurrence after cure is common in:</a:t>
            </a:r>
          </a:p>
          <a:p>
            <a:pPr lvl="3" eaLnBrk="1" hangingPunct="1">
              <a:lnSpc>
                <a:spcPct val="90000"/>
              </a:lnSpc>
              <a:buClr>
                <a:schemeClr val="tx1"/>
              </a:buClr>
              <a:buFont typeface="Wingdings" pitchFamily="-105" charset="2"/>
              <a:buChar char="Ø"/>
            </a:pPr>
            <a:r>
              <a:rPr lang="en-GB"/>
              <a:t>	</a:t>
            </a:r>
            <a:r>
              <a:rPr lang="en-GB" sz="2800"/>
              <a:t>drug addicts</a:t>
            </a:r>
          </a:p>
          <a:p>
            <a:pPr lvl="3" eaLnBrk="1" hangingPunct="1">
              <a:lnSpc>
                <a:spcPct val="90000"/>
              </a:lnSpc>
              <a:buClr>
                <a:schemeClr val="tx1"/>
              </a:buClr>
              <a:buFont typeface="Wingdings" pitchFamily="-105" charset="2"/>
              <a:buChar char="Ø"/>
            </a:pPr>
            <a:r>
              <a:rPr lang="en-GB"/>
              <a:t>  </a:t>
            </a:r>
            <a:r>
              <a:rPr lang="en-GB" sz="2800"/>
              <a:t>immunodeficient patients</a:t>
            </a:r>
            <a:r>
              <a:rPr lang="en-GB"/>
              <a:t> 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endParaRPr lang="en-GB"/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C:\Documents and Settings\Dr.Fauzia\My Documents\My Pictures\CARDIAC-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solidFill>
                  <a:srgbClr val="FFFF00"/>
                </a:solidFill>
              </a:rPr>
              <a:t>IMPORTANCE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28813"/>
            <a:ext cx="8904288" cy="4929187"/>
          </a:xfrm>
        </p:spPr>
        <p:txBody>
          <a:bodyPr/>
          <a:lstStyle/>
          <a:p>
            <a:pPr eaLnBrk="1" hangingPunct="1"/>
            <a:r>
              <a:rPr lang="en-GB"/>
              <a:t>Serious disease </a:t>
            </a:r>
          </a:p>
          <a:p>
            <a:pPr eaLnBrk="1" hangingPunct="1"/>
            <a:r>
              <a:rPr lang="en-GB"/>
              <a:t> mortality  :  30 %</a:t>
            </a:r>
          </a:p>
          <a:p>
            <a:pPr eaLnBrk="1" hangingPunct="1"/>
            <a:r>
              <a:rPr lang="en-GB"/>
              <a:t>Damage  of heart or other organs</a:t>
            </a:r>
          </a:p>
          <a:p>
            <a:pPr eaLnBrk="1" hangingPunct="1"/>
            <a:r>
              <a:rPr lang="en-GB"/>
              <a:t>Follow  dental procedures ( tooth extraction)</a:t>
            </a:r>
          </a:p>
          <a:p>
            <a:pPr lvl="1" eaLnBrk="1" hangingPunct="1"/>
            <a:r>
              <a:rPr lang="en-GB"/>
              <a:t>Rheumatic  heart disease </a:t>
            </a:r>
          </a:p>
          <a:p>
            <a:pPr lvl="1" eaLnBrk="1" hangingPunct="1"/>
            <a:r>
              <a:rPr lang="en-GB"/>
              <a:t>Congenital  heart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Dr.Fauzia\My Documents\My Pictures\CARDIA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3534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Dr.Fauzia\My Documents\My Pictures\CARDIAC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49788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Classified into </a:t>
            </a:r>
            <a:r>
              <a:rPr lang="en-US" sz="3600">
                <a:solidFill>
                  <a:srgbClr val="FFFF00"/>
                </a:solidFill>
              </a:rPr>
              <a:t>four</a:t>
            </a:r>
            <a:r>
              <a:rPr lang="en-US" sz="3600"/>
              <a:t> groups: </a:t>
            </a:r>
          </a:p>
          <a:p>
            <a:pPr lvl="1"/>
            <a:r>
              <a:rPr lang="en-US" sz="3200"/>
              <a:t>Native Valve IE</a:t>
            </a:r>
          </a:p>
          <a:p>
            <a:pPr lvl="1"/>
            <a:r>
              <a:rPr lang="en-US" sz="3200"/>
              <a:t>Prosthetic Valve IE</a:t>
            </a:r>
          </a:p>
          <a:p>
            <a:pPr lvl="1"/>
            <a:r>
              <a:rPr lang="en-US" sz="3200"/>
              <a:t>Intravenous drug abuse (IVDA) IE</a:t>
            </a:r>
          </a:p>
          <a:p>
            <a:pPr lvl="1"/>
            <a:r>
              <a:rPr lang="en-US" sz="3200"/>
              <a:t>Nosocomial IE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Subacute</a:t>
            </a:r>
          </a:p>
          <a:p>
            <a:pPr lvl="1"/>
            <a:r>
              <a:rPr lang="en-US" sz="2800"/>
              <a:t>Often affects damaged heart valves</a:t>
            </a:r>
          </a:p>
          <a:p>
            <a:pPr lvl="1"/>
            <a:r>
              <a:rPr lang="en-US" sz="2800"/>
              <a:t>Indolent nature</a:t>
            </a:r>
          </a:p>
          <a:p>
            <a:pPr lvl="1"/>
            <a:r>
              <a:rPr lang="en-US" sz="2800"/>
              <a:t>If not treated, usually fatal by one year</a:t>
            </a:r>
          </a:p>
          <a:p>
            <a:endParaRPr lang="en-US" sz="3200"/>
          </a:p>
        </p:txBody>
      </p:sp>
      <p:sp>
        <p:nvSpPr>
          <p:cNvPr id="5" name="Rectangle 5"/>
          <p:cNvSpPr txBox="1"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Acute</a:t>
            </a:r>
          </a:p>
          <a:p>
            <a:pPr lvl="1"/>
            <a:r>
              <a:rPr lang="en-US" sz="2800"/>
              <a:t>Affects normal heart valves</a:t>
            </a:r>
          </a:p>
          <a:p>
            <a:pPr lvl="1"/>
            <a:r>
              <a:rPr lang="en-US" sz="2800"/>
              <a:t>Rapidly destructive</a:t>
            </a:r>
          </a:p>
          <a:p>
            <a:pPr lvl="1"/>
            <a:r>
              <a:rPr lang="en-US" sz="2800"/>
              <a:t>Metastatic foci</a:t>
            </a:r>
          </a:p>
          <a:p>
            <a:pPr lvl="1"/>
            <a:r>
              <a:rPr lang="en-US" sz="2800"/>
              <a:t>Commonly </a:t>
            </a:r>
            <a:r>
              <a:rPr lang="en-US" sz="2800">
                <a:solidFill>
                  <a:srgbClr val="FF0000"/>
                </a:solidFill>
              </a:rPr>
              <a:t>Staph.</a:t>
            </a:r>
          </a:p>
          <a:p>
            <a:pPr lvl="1"/>
            <a:r>
              <a:rPr lang="en-US" sz="2800"/>
              <a:t>If not treated, usually fatal within 6 weeks</a:t>
            </a:r>
          </a:p>
          <a:p>
            <a:pPr lvl="1"/>
            <a:endParaRPr 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>
                <a:solidFill>
                  <a:srgbClr val="FFFF00"/>
                </a:solidFill>
              </a:rPr>
              <a:t>ETIOLOGY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133600"/>
            <a:ext cx="8229600" cy="4525963"/>
          </a:xfrm>
        </p:spPr>
        <p:txBody>
          <a:bodyPr/>
          <a:lstStyle/>
          <a:p>
            <a:pPr eaLnBrk="1" hangingPunct="1"/>
            <a:r>
              <a:rPr lang="en-GB"/>
              <a:t>SUSCEPTIBLE   PATIENT</a:t>
            </a:r>
          </a:p>
          <a:p>
            <a:pPr eaLnBrk="1" hangingPunct="1">
              <a:buFont typeface="Wingdings" pitchFamily="-105" charset="2"/>
              <a:buNone/>
            </a:pPr>
            <a:r>
              <a:rPr lang="en-GB"/>
              <a:t> </a:t>
            </a:r>
          </a:p>
          <a:p>
            <a:pPr eaLnBrk="1" hangingPunct="1"/>
            <a:r>
              <a:rPr lang="en-GB"/>
              <a:t>BACTEREMIA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333375"/>
            <a:ext cx="7920037" cy="1871663"/>
          </a:xfrm>
        </p:spPr>
        <p:txBody>
          <a:bodyPr/>
          <a:lstStyle/>
          <a:p>
            <a:pPr eaLnBrk="1" hangingPunct="1"/>
            <a:r>
              <a:rPr lang="en-GB">
                <a:solidFill>
                  <a:srgbClr val="FFFF00"/>
                </a:solidFill>
              </a:rPr>
              <a:t>FACTORES  AFFECTING  SEVERITY  AND OUTCOME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8207375" cy="5761037"/>
          </a:xfrm>
        </p:spPr>
        <p:txBody>
          <a:bodyPr/>
          <a:lstStyle/>
          <a:p>
            <a:pPr eaLnBrk="1" hangingPunct="1"/>
            <a:r>
              <a:rPr lang="en-GB"/>
              <a:t>BACTERIAL  FACTORS</a:t>
            </a:r>
          </a:p>
          <a:p>
            <a:pPr lvl="1" eaLnBrk="1" hangingPunct="1"/>
            <a:r>
              <a:rPr lang="en-GB"/>
              <a:t>VIRULENCE</a:t>
            </a:r>
          </a:p>
          <a:p>
            <a:pPr lvl="1" eaLnBrk="1" hangingPunct="1">
              <a:buFont typeface="Wingdings" pitchFamily="-105" charset="2"/>
              <a:buNone/>
            </a:pPr>
            <a:endParaRPr lang="en-GB"/>
          </a:p>
          <a:p>
            <a:pPr lvl="1" eaLnBrk="1" hangingPunct="1"/>
            <a:r>
              <a:rPr lang="en-GB"/>
              <a:t>No BACTERIA  IN  THE  BLOOD</a:t>
            </a:r>
          </a:p>
          <a:p>
            <a:pPr lvl="1" eaLnBrk="1" hangingPunct="1">
              <a:buFont typeface="Wingdings" pitchFamily="-105" charset="2"/>
              <a:buNone/>
            </a:pPr>
            <a:endParaRPr lang="en-GB" sz="3200"/>
          </a:p>
          <a:p>
            <a:pPr lvl="1" eaLnBrk="1" hangingPunct="1">
              <a:buFont typeface="Wingdings" pitchFamily="-105" charset="2"/>
              <a:buNone/>
            </a:pPr>
            <a:r>
              <a:rPr lang="en-GB" u="sng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353425" cy="612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>
                <a:solidFill>
                  <a:srgbClr val="FFFF00"/>
                </a:solidFill>
              </a:rPr>
              <a:t>HOST  FACTORS </a:t>
            </a:r>
            <a:r>
              <a:rPr lang="en-GB" sz="280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/>
              <a:t>. FACTORS  INCREASING  SUSCEPTIBILITY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/>
              <a:t>LOCAL</a:t>
            </a:r>
          </a:p>
          <a:p>
            <a:pPr lvl="3" eaLnBrk="1" hangingPunct="1">
              <a:lnSpc>
                <a:spcPct val="90000"/>
              </a:lnSpc>
            </a:pPr>
            <a:r>
              <a:rPr lang="en-GB" sz="1800"/>
              <a:t>CONGINITALOR RHEUMATIC  HEART DISEASE</a:t>
            </a:r>
          </a:p>
          <a:p>
            <a:pPr lvl="3" eaLnBrk="1" hangingPunct="1">
              <a:lnSpc>
                <a:spcPct val="90000"/>
              </a:lnSpc>
            </a:pPr>
            <a:r>
              <a:rPr lang="en-GB" sz="1800"/>
              <a:t>PROSTHETIC  HEART VALVES</a:t>
            </a:r>
          </a:p>
          <a:p>
            <a:pPr lvl="3" eaLnBrk="1" hangingPunct="1">
              <a:lnSpc>
                <a:spcPct val="90000"/>
              </a:lnSpc>
            </a:pPr>
            <a:r>
              <a:rPr lang="en-GB" sz="1800"/>
              <a:t>OTHER  CARDIOVASCULAR  DISEASE</a:t>
            </a:r>
          </a:p>
          <a:p>
            <a:pPr lvl="3" eaLnBrk="1" hangingPunct="1">
              <a:lnSpc>
                <a:spcPct val="90000"/>
              </a:lnSpc>
            </a:pPr>
            <a:r>
              <a:rPr lang="en-GB" sz="1800"/>
              <a:t>HEART  SURGERY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/>
              <a:t>GENIRAL</a:t>
            </a:r>
          </a:p>
          <a:p>
            <a:pPr lvl="3" eaLnBrk="1" hangingPunct="1">
              <a:lnSpc>
                <a:spcPct val="90000"/>
              </a:lnSpc>
            </a:pPr>
            <a:r>
              <a:rPr lang="en-GB" sz="1800"/>
              <a:t>UNDERLYING DISEASE ( DIABETES.M )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/>
              <a:t>DRUGS</a:t>
            </a:r>
          </a:p>
          <a:p>
            <a:pPr lvl="3" eaLnBrk="1" hangingPunct="1">
              <a:lnSpc>
                <a:spcPct val="90000"/>
              </a:lnSpc>
            </a:pPr>
            <a:r>
              <a:rPr lang="en-GB" sz="1800"/>
              <a:t>IATROGENIC: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1800"/>
              <a:t>IMMUNOSUPPRESSIVE  TREATMENT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1800"/>
              <a:t>CYTOTOXIC  AGENTS</a:t>
            </a:r>
          </a:p>
          <a:p>
            <a:pPr lvl="3" eaLnBrk="1" hangingPunct="1">
              <a:lnSpc>
                <a:spcPct val="90000"/>
              </a:lnSpc>
            </a:pPr>
            <a:r>
              <a:rPr lang="en-GB" sz="1800"/>
              <a:t>SELF- INFLICTED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1800"/>
              <a:t>ALCOHOLISM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1800"/>
              <a:t>ADDICTION  (INJECTED  DRUGS 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/>
              <a:t> PROTECTIVE  FACTORS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/>
              <a:t>ANTIMICROBIAL  CHEMOTHERAPY</a:t>
            </a:r>
          </a:p>
          <a:p>
            <a:pPr lvl="4" eaLnBrk="1" hangingPunct="1">
              <a:lnSpc>
                <a:spcPct val="90000"/>
              </a:lnSpc>
            </a:pP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7540</TotalTime>
  <Words>1143</Words>
  <Application>Microsoft Office PowerPoint</Application>
  <PresentationFormat>On-screen Show (4:3)</PresentationFormat>
  <Paragraphs>247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Garamond</vt:lpstr>
      <vt:lpstr>Arial</vt:lpstr>
      <vt:lpstr>Wingdings</vt:lpstr>
      <vt:lpstr>Calibri</vt:lpstr>
      <vt:lpstr>Andalus</vt:lpstr>
      <vt:lpstr>Stream</vt:lpstr>
      <vt:lpstr>Infective Endocarditis</vt:lpstr>
      <vt:lpstr>Introduction </vt:lpstr>
      <vt:lpstr>DEFINITION</vt:lpstr>
      <vt:lpstr>IMPORTANCE</vt:lpstr>
      <vt:lpstr>Calssification </vt:lpstr>
      <vt:lpstr>Classification </vt:lpstr>
      <vt:lpstr>ETIOLOGY</vt:lpstr>
      <vt:lpstr>FACTORES  AFFECTING  SEVERITY  AND OUTCOME</vt:lpstr>
      <vt:lpstr>Slide 9</vt:lpstr>
      <vt:lpstr>SOURCES  OF INFECTION</vt:lpstr>
      <vt:lpstr>PREDISPOSING  FACTORS</vt:lpstr>
      <vt:lpstr>Slide 12</vt:lpstr>
      <vt:lpstr>PORTAL OF ENTRY</vt:lpstr>
      <vt:lpstr>NOTE</vt:lpstr>
      <vt:lpstr>CAUSATIVE ORGANISMS</vt:lpstr>
      <vt:lpstr>Slide 16</vt:lpstr>
      <vt:lpstr>PATHOGENESIS</vt:lpstr>
      <vt:lpstr>Slide 18</vt:lpstr>
      <vt:lpstr>Slide 19</vt:lpstr>
      <vt:lpstr>CLINICAL  FEATURES</vt:lpstr>
      <vt:lpstr>Slide 21</vt:lpstr>
      <vt:lpstr>Slide 22</vt:lpstr>
      <vt:lpstr>Slide 23</vt:lpstr>
      <vt:lpstr>Slide 24</vt:lpstr>
      <vt:lpstr>Slide 25</vt:lpstr>
      <vt:lpstr>MORTALITY</vt:lpstr>
      <vt:lpstr>LABORATORY DIAGNOSIS</vt:lpstr>
      <vt:lpstr>Endocarditiis  causes: continuous Bacteraemia</vt:lpstr>
      <vt:lpstr>Technique for collection of blood for culture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TREATMENT</vt:lpstr>
      <vt:lpstr>Slide 38</vt:lpstr>
      <vt:lpstr>Slide 39</vt:lpstr>
      <vt:lpstr>Slide 40</vt:lpstr>
      <vt:lpstr>Slide 41</vt:lpstr>
    </vt:vector>
  </TitlesOfParts>
  <Company> 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</cp:lastModifiedBy>
  <cp:revision>17</cp:revision>
  <dcterms:created xsi:type="dcterms:W3CDTF">2012-03-11T11:24:30Z</dcterms:created>
  <dcterms:modified xsi:type="dcterms:W3CDTF">2012-03-11T11:25:56Z</dcterms:modified>
</cp:coreProperties>
</file>