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8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6971-EE11-46C9-83BC-101F55698C3E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C11BE-08AE-46EC-970A-E233C88D2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Heart transplant in patient with intractable heart failure and </a:t>
            </a:r>
            <a:r>
              <a:rPr lang="en-US" dirty="0" err="1" smtClean="0"/>
              <a:t>cardiomyopathy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03ECD-2CA5-4A37-9E6E-FA218C966E49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Myocarditis</a:t>
            </a:r>
            <a:r>
              <a:rPr lang="en-US" dirty="0" smtClean="0"/>
              <a:t> and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Ali M Somily</a:t>
            </a:r>
          </a:p>
          <a:p>
            <a:r>
              <a:rPr lang="en-US" dirty="0" smtClean="0"/>
              <a:t>Prof </a:t>
            </a:r>
            <a:r>
              <a:rPr lang="en-US" dirty="0" err="1" smtClean="0"/>
              <a:t>Hanan</a:t>
            </a:r>
            <a:r>
              <a:rPr lang="en-US" dirty="0" smtClean="0"/>
              <a:t> A </a:t>
            </a:r>
            <a:r>
              <a:rPr lang="en-US" dirty="0" err="1" smtClean="0"/>
              <a:t>Habib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dirty="0" smtClean="0"/>
              <a:t>Bacterial </a:t>
            </a:r>
            <a:r>
              <a:rPr lang="en-US" sz="3000" b="1" dirty="0" err="1" smtClean="0"/>
              <a:t>Pericarditis</a:t>
            </a:r>
            <a:r>
              <a:rPr lang="en-US" sz="3000" b="1" dirty="0" smtClean="0"/>
              <a:t> </a:t>
            </a:r>
            <a:r>
              <a:rPr lang="en-US" sz="3000" dirty="0" smtClean="0"/>
              <a:t>usually complication of pulmonary infections (e.g. pneumonia </a:t>
            </a:r>
            <a:r>
              <a:rPr lang="en-US" sz="3000" dirty="0" err="1" smtClean="0"/>
              <a:t>empyema</a:t>
            </a:r>
            <a:r>
              <a:rPr lang="en-US" sz="3000" dirty="0" smtClean="0"/>
              <a:t>): </a:t>
            </a:r>
            <a:r>
              <a:rPr lang="en-US" sz="3000" i="1" dirty="0" smtClean="0"/>
              <a:t>S. pneumonia, M. tuberculosis, S. aureus, H. </a:t>
            </a:r>
            <a:r>
              <a:rPr lang="en-US" sz="3000" i="1" dirty="0" err="1" smtClean="0"/>
              <a:t>influenzae</a:t>
            </a:r>
            <a:r>
              <a:rPr lang="en-US" sz="3000" i="1" dirty="0" smtClean="0"/>
              <a:t>, K. pneumoniae </a:t>
            </a:r>
            <a:r>
              <a:rPr lang="en-US" sz="3000" i="1" dirty="0" err="1" smtClean="0"/>
              <a:t>legionella</a:t>
            </a:r>
            <a:r>
              <a:rPr lang="en-US" sz="3000" i="1" dirty="0" smtClean="0"/>
              <a:t>.</a:t>
            </a:r>
            <a:r>
              <a:rPr lang="en-US" sz="3000" dirty="0" smtClean="0"/>
              <a:t> </a:t>
            </a:r>
          </a:p>
          <a:p>
            <a:r>
              <a:rPr lang="en-US" sz="3000" b="1" dirty="0" smtClean="0"/>
              <a:t>HIV patients</a:t>
            </a:r>
            <a:r>
              <a:rPr lang="en-US" sz="3000" dirty="0" smtClean="0"/>
              <a:t> may develop pericardial effusions (tuberculosis </a:t>
            </a:r>
            <a:r>
              <a:rPr lang="en-US" sz="3000" i="1" dirty="0" smtClean="0"/>
              <a:t>M. </a:t>
            </a:r>
            <a:r>
              <a:rPr lang="en-US" sz="3000" i="1" dirty="0" err="1" smtClean="0"/>
              <a:t>avium</a:t>
            </a:r>
            <a:r>
              <a:rPr lang="en-US" sz="3000" dirty="0" smtClean="0"/>
              <a:t> complex).</a:t>
            </a:r>
          </a:p>
          <a:p>
            <a:pPr lvl="0"/>
            <a:r>
              <a:rPr lang="en-US" sz="3000" dirty="0" smtClean="0"/>
              <a:t>Disseminated fungal infection (</a:t>
            </a:r>
            <a:r>
              <a:rPr lang="en-US" sz="3000" dirty="0" err="1" smtClean="0"/>
              <a:t>Histoplasma</a:t>
            </a:r>
            <a:r>
              <a:rPr lang="en-US" sz="3000" dirty="0" smtClean="0"/>
              <a:t>, </a:t>
            </a:r>
            <a:r>
              <a:rPr lang="en-US" sz="3000" dirty="0" err="1" smtClean="0"/>
              <a:t>Coccidioides</a:t>
            </a:r>
            <a:r>
              <a:rPr lang="en-US" sz="3000" dirty="0" smtClean="0"/>
              <a:t>)</a:t>
            </a:r>
          </a:p>
          <a:p>
            <a:pPr lvl="0"/>
            <a:r>
              <a:rPr lang="en-US" sz="3000" b="1" dirty="0"/>
              <a:t>Parasitic infections </a:t>
            </a:r>
            <a:r>
              <a:rPr lang="en-US" sz="3000" dirty="0"/>
              <a:t>(disseminated toxoplasmosis, contagious spread of </a:t>
            </a:r>
            <a:r>
              <a:rPr lang="en-US" sz="3000" dirty="0" err="1"/>
              <a:t>Entamoeba</a:t>
            </a:r>
            <a:r>
              <a:rPr lang="en-US" sz="3000" dirty="0"/>
              <a:t> </a:t>
            </a:r>
            <a:r>
              <a:rPr lang="en-US" sz="3000" dirty="0" err="1"/>
              <a:t>histolytica</a:t>
            </a:r>
            <a:r>
              <a:rPr lang="en-US" sz="3000" dirty="0"/>
              <a:t> </a:t>
            </a:r>
            <a:r>
              <a:rPr lang="en-US" sz="3000" dirty="0" smtClean="0"/>
              <a:t>)are </a:t>
            </a:r>
            <a:r>
              <a:rPr lang="en-US" sz="3000" dirty="0"/>
              <a:t>rare causes.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Caseous</a:t>
            </a:r>
            <a:r>
              <a:rPr lang="en-US" dirty="0"/>
              <a:t> </a:t>
            </a:r>
            <a:r>
              <a:rPr lang="en-US" dirty="0" err="1"/>
              <a:t>pericarditis</a:t>
            </a:r>
            <a:r>
              <a:rPr lang="en-US" dirty="0"/>
              <a:t> commonly tuberculosis in origin.</a:t>
            </a:r>
          </a:p>
          <a:p>
            <a:pPr lvl="0"/>
            <a:r>
              <a:rPr lang="en-US" dirty="0"/>
              <a:t>Serious </a:t>
            </a:r>
            <a:r>
              <a:rPr lang="en-US" dirty="0" err="1"/>
              <a:t>Pericarditis</a:t>
            </a:r>
            <a:r>
              <a:rPr lang="en-US" dirty="0"/>
              <a:t> by autoimmune diseases (rheumatoid arthritis, SLE).</a:t>
            </a:r>
          </a:p>
          <a:p>
            <a:pPr lvl="0"/>
            <a:r>
              <a:rPr lang="en-US" dirty="0"/>
              <a:t>Fibrous </a:t>
            </a:r>
            <a:r>
              <a:rPr lang="en-US" dirty="0" err="1"/>
              <a:t>Pericarditis</a:t>
            </a:r>
            <a:r>
              <a:rPr lang="en-US" dirty="0"/>
              <a:t>: A chronic </a:t>
            </a:r>
            <a:r>
              <a:rPr lang="en-US" dirty="0" err="1"/>
              <a:t>Pericarditis</a:t>
            </a:r>
            <a:r>
              <a:rPr lang="en-US" dirty="0"/>
              <a:t> usually caused by </a:t>
            </a:r>
            <a:r>
              <a:rPr lang="en-US" dirty="0" err="1"/>
              <a:t>suppurative</a:t>
            </a:r>
            <a:r>
              <a:rPr lang="en-US" dirty="0"/>
              <a:t>, </a:t>
            </a:r>
            <a:r>
              <a:rPr lang="en-US" dirty="0" err="1"/>
              <a:t>caseous</a:t>
            </a:r>
            <a:r>
              <a:rPr lang="en-US" dirty="0"/>
              <a:t>, or encased in a thick layer of scar tissue.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Patients with </a:t>
            </a:r>
            <a:r>
              <a:rPr lang="en-US" dirty="0" err="1"/>
              <a:t>Pericarditis</a:t>
            </a:r>
            <a:r>
              <a:rPr lang="en-US" dirty="0"/>
              <a:t> will present with chest pain, fever, </a:t>
            </a:r>
            <a:r>
              <a:rPr lang="en-US" dirty="0" err="1"/>
              <a:t>dyspnea</a:t>
            </a:r>
            <a:r>
              <a:rPr lang="en-US" dirty="0"/>
              <a:t> and </a:t>
            </a:r>
            <a:r>
              <a:rPr lang="en-US" b="1" dirty="0"/>
              <a:t>a friction rub.</a:t>
            </a:r>
          </a:p>
          <a:p>
            <a:pPr lvl="0"/>
            <a:r>
              <a:rPr lang="en-US" dirty="0"/>
              <a:t>Patient with </a:t>
            </a:r>
            <a:r>
              <a:rPr lang="en-US" dirty="0" err="1"/>
              <a:t>tuberculous</a:t>
            </a:r>
            <a:r>
              <a:rPr lang="en-US" dirty="0"/>
              <a:t> </a:t>
            </a:r>
            <a:r>
              <a:rPr lang="en-US" dirty="0" err="1"/>
              <a:t>pericarditis</a:t>
            </a:r>
            <a:r>
              <a:rPr lang="en-US" dirty="0"/>
              <a:t> has insidious onset of symptoms.</a:t>
            </a:r>
          </a:p>
          <a:p>
            <a:pPr lvl="0"/>
            <a:r>
              <a:rPr lang="en-US" dirty="0"/>
              <a:t>On examination exaggerated </a:t>
            </a:r>
            <a:r>
              <a:rPr lang="en-US" dirty="0" err="1"/>
              <a:t>pulsus</a:t>
            </a:r>
            <a:r>
              <a:rPr lang="en-US" dirty="0"/>
              <a:t> </a:t>
            </a:r>
            <a:r>
              <a:rPr lang="en-US" dirty="0" err="1"/>
              <a:t>paradoxus</a:t>
            </a:r>
            <a:r>
              <a:rPr lang="en-US" dirty="0"/>
              <a:t> JVP and tachycardia.</a:t>
            </a:r>
          </a:p>
          <a:p>
            <a:pPr lvl="0"/>
            <a:r>
              <a:rPr lang="en-US" dirty="0"/>
              <a:t>As the pericardial pressure increases, palpitations </a:t>
            </a:r>
            <a:r>
              <a:rPr lang="en-US" dirty="0" err="1"/>
              <a:t>presyncope</a:t>
            </a:r>
            <a:r>
              <a:rPr lang="en-US" dirty="0"/>
              <a:t> or syncope may occur.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Leukocytosis</a:t>
            </a:r>
            <a:r>
              <a:rPr lang="en-US" dirty="0" smtClean="0"/>
              <a:t> and an elevated ESR are typical other routine testing urea and </a:t>
            </a:r>
            <a:r>
              <a:rPr lang="en-US" dirty="0" err="1" smtClean="0"/>
              <a:t>creatine</a:t>
            </a:r>
            <a:r>
              <a:rPr lang="en-US" dirty="0" smtClean="0"/>
              <a:t> and Blood </a:t>
            </a:r>
            <a:r>
              <a:rPr lang="en-US" dirty="0"/>
              <a:t>culture</a:t>
            </a:r>
          </a:p>
          <a:p>
            <a:pPr lvl="0"/>
            <a:r>
              <a:rPr lang="en-US" dirty="0" smtClean="0"/>
              <a:t>PPD </a:t>
            </a:r>
            <a:r>
              <a:rPr lang="en-US" dirty="0"/>
              <a:t>skin test is usually positive in </a:t>
            </a:r>
            <a:r>
              <a:rPr lang="en-US" dirty="0" err="1"/>
              <a:t>tuberculous</a:t>
            </a:r>
            <a:r>
              <a:rPr lang="en-US" dirty="0"/>
              <a:t> </a:t>
            </a:r>
            <a:r>
              <a:rPr lang="en-US" dirty="0" err="1"/>
              <a:t>Pericarditis</a:t>
            </a:r>
            <a:r>
              <a:rPr lang="en-US" dirty="0"/>
              <a:t>.</a:t>
            </a:r>
          </a:p>
          <a:p>
            <a:r>
              <a:rPr lang="en-US" dirty="0" smtClean="0"/>
              <a:t>PPD skin test </a:t>
            </a:r>
            <a:r>
              <a:rPr lang="en-US" dirty="0" smtClean="0"/>
              <a:t>may occur later.</a:t>
            </a:r>
          </a:p>
          <a:p>
            <a:pPr lvl="0"/>
            <a:r>
              <a:rPr lang="en-US" dirty="0" smtClean="0"/>
              <a:t>Chest </a:t>
            </a:r>
            <a:r>
              <a:rPr lang="en-US" dirty="0"/>
              <a:t>x-ray may show enlarged cardiac shadow or calcified pericardium and ct scan show pericardial thickening &gt;5mm.</a:t>
            </a:r>
          </a:p>
          <a:p>
            <a:pPr lvl="0"/>
            <a:r>
              <a:rPr lang="en-US" dirty="0"/>
              <a:t>Pericardial fluid or pericardial biopsy specimens for fungi, antinuclear antibody tests and </a:t>
            </a:r>
            <a:r>
              <a:rPr lang="en-US" dirty="0" err="1"/>
              <a:t>histoplasmosis</a:t>
            </a:r>
            <a:r>
              <a:rPr lang="en-US" dirty="0"/>
              <a:t> complement fixation in endemic area.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Supportive </a:t>
            </a:r>
            <a:r>
              <a:rPr lang="en-US" dirty="0"/>
              <a:t>for cases of idiopathic and viral </a:t>
            </a:r>
            <a:r>
              <a:rPr lang="en-US" dirty="0" err="1"/>
              <a:t>Pericarditis</a:t>
            </a:r>
            <a:r>
              <a:rPr lang="en-US" dirty="0"/>
              <a:t> including bed rest and NSAIDS, </a:t>
            </a:r>
            <a:r>
              <a:rPr lang="en-US" dirty="0" err="1"/>
              <a:t>Colchicine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Gastroc</a:t>
            </a:r>
            <a:r>
              <a:rPr lang="en-US" dirty="0"/>
              <a:t> steroid is controversial and </a:t>
            </a:r>
            <a:endParaRPr lang="en-US" dirty="0" smtClean="0"/>
          </a:p>
          <a:p>
            <a:pPr lvl="0"/>
            <a:r>
              <a:rPr lang="en-US" dirty="0" smtClean="0"/>
              <a:t>Anticoagulants </a:t>
            </a:r>
            <a:r>
              <a:rPr lang="en-US" dirty="0"/>
              <a:t>usually contraindicated.</a:t>
            </a:r>
          </a:p>
          <a:p>
            <a:pPr lvl="0"/>
            <a:r>
              <a:rPr lang="en-US" dirty="0"/>
              <a:t>Specific antibiotics must include activity against S. aureus and respiratory bacteria.</a:t>
            </a:r>
          </a:p>
          <a:p>
            <a:pPr lvl="0"/>
            <a:r>
              <a:rPr lang="en-US" dirty="0"/>
              <a:t>Antiviral</a:t>
            </a:r>
          </a:p>
          <a:p>
            <a:pPr lvl="1"/>
            <a:r>
              <a:rPr lang="en-US" dirty="0"/>
              <a:t>Acyclovir for herpes simplex or </a:t>
            </a:r>
            <a:r>
              <a:rPr lang="en-US" dirty="0" err="1"/>
              <a:t>varicella</a:t>
            </a:r>
            <a:r>
              <a:rPr lang="en-US" dirty="0"/>
              <a:t> </a:t>
            </a:r>
            <a:r>
              <a:rPr lang="en-US" dirty="0" err="1"/>
              <a:t>ganciclovir</a:t>
            </a:r>
            <a:r>
              <a:rPr lang="en-US" dirty="0"/>
              <a:t> for CMV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Pericardiocentesis</a:t>
            </a:r>
            <a:r>
              <a:rPr lang="en-US" dirty="0"/>
              <a:t> to relief </a:t>
            </a:r>
            <a:r>
              <a:rPr lang="en-US" dirty="0" err="1"/>
              <a:t>tamponade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Patients who recovered should be observed for recurrent.</a:t>
            </a:r>
          </a:p>
          <a:p>
            <a:pPr lvl="0"/>
            <a:r>
              <a:rPr lang="en-US" dirty="0"/>
              <a:t>Symptoms due to viral </a:t>
            </a:r>
            <a:r>
              <a:rPr lang="en-US" dirty="0" err="1"/>
              <a:t>Pericarditis</a:t>
            </a:r>
            <a:r>
              <a:rPr lang="en-US" dirty="0"/>
              <a:t> usually subsided within 1 month.</a:t>
            </a:r>
          </a:p>
          <a:p>
            <a:pPr lvl="0"/>
            <a:r>
              <a:rPr lang="en-US" dirty="0" smtClean="0"/>
              <a:t>30</a:t>
            </a:r>
            <a:r>
              <a:rPr lang="en-US" dirty="0"/>
              <a:t>% of patients include pericardial effusion and </a:t>
            </a:r>
            <a:r>
              <a:rPr lang="en-US" dirty="0" err="1"/>
              <a:t>tamponade</a:t>
            </a:r>
            <a:r>
              <a:rPr lang="en-US" dirty="0"/>
              <a:t>, constrictive </a:t>
            </a:r>
            <a:r>
              <a:rPr lang="en-US" dirty="0" err="1"/>
              <a:t>Pericarditis</a:t>
            </a:r>
            <a:r>
              <a:rPr lang="en-US" dirty="0"/>
              <a:t> and pleural effusion.</a:t>
            </a:r>
          </a:p>
          <a:p>
            <a:pPr lvl="0"/>
            <a:r>
              <a:rPr lang="en-US" dirty="0"/>
              <a:t>Restrictive </a:t>
            </a:r>
            <a:r>
              <a:rPr lang="en-US" dirty="0" err="1"/>
              <a:t>Pericarditis</a:t>
            </a:r>
            <a:r>
              <a:rPr lang="en-US" dirty="0"/>
              <a:t> and heart failure.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Myocarditis</a:t>
            </a:r>
            <a:r>
              <a:rPr lang="en-US" dirty="0"/>
              <a:t> is inflammatory disease of the heart muscle.</a:t>
            </a:r>
          </a:p>
          <a:p>
            <a:pPr lvl="0"/>
            <a:r>
              <a:rPr lang="en-US" dirty="0" err="1"/>
              <a:t>Myocarditis</a:t>
            </a:r>
            <a:r>
              <a:rPr lang="en-US" dirty="0"/>
              <a:t> can be due variety of infectious and non infectious </a:t>
            </a:r>
            <a:r>
              <a:rPr lang="en-US" dirty="0" smtClean="0"/>
              <a:t>causes</a:t>
            </a:r>
          </a:p>
          <a:p>
            <a:pPr lvl="0"/>
            <a:r>
              <a:rPr lang="en-US" dirty="0" smtClean="0"/>
              <a:t>Viral </a:t>
            </a:r>
            <a:r>
              <a:rPr lang="en-US" dirty="0"/>
              <a:t>infection is the most common cause </a:t>
            </a:r>
            <a:endParaRPr lang="en-US" dirty="0" smtClean="0"/>
          </a:p>
          <a:p>
            <a:pPr lvl="0"/>
            <a:r>
              <a:rPr lang="en-US" dirty="0" smtClean="0"/>
              <a:t>Others </a:t>
            </a:r>
            <a:r>
              <a:rPr lang="en-US" dirty="0"/>
              <a:t>like toxin drugs and hypersensitivity immune.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Etiology, Epidemiology and Risk Factors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Coxsackievirus</a:t>
            </a:r>
            <a:r>
              <a:rPr lang="en-US" dirty="0" smtClean="0"/>
              <a:t> </a:t>
            </a:r>
            <a:r>
              <a:rPr lang="en-US" dirty="0"/>
              <a:t>B is the most common cause of </a:t>
            </a:r>
            <a:r>
              <a:rPr lang="en-US" dirty="0" err="1" smtClean="0"/>
              <a:t>myocarditis</a:t>
            </a:r>
            <a:endParaRPr lang="en-US" dirty="0" smtClean="0"/>
          </a:p>
          <a:p>
            <a:pPr lvl="0"/>
            <a:r>
              <a:rPr lang="en-US" dirty="0"/>
              <a:t>Other virus like </a:t>
            </a:r>
            <a:r>
              <a:rPr lang="en-US" dirty="0" err="1"/>
              <a:t>coxsackievirus</a:t>
            </a:r>
            <a:r>
              <a:rPr lang="en-US" dirty="0"/>
              <a:t> A, other echoviruses, adenoviruses influenza, EBV, rubella, </a:t>
            </a:r>
            <a:r>
              <a:rPr lang="en-US" dirty="0" err="1"/>
              <a:t>vericella</a:t>
            </a:r>
            <a:r>
              <a:rPr lang="en-US" dirty="0"/>
              <a:t>, mumps, rabies, hepatitis viruses and HIV.</a:t>
            </a:r>
          </a:p>
          <a:p>
            <a:r>
              <a:rPr lang="en-US" dirty="0"/>
              <a:t>Bacterial causes </a:t>
            </a:r>
            <a:r>
              <a:rPr lang="en-US" dirty="0" smtClean="0"/>
              <a:t>include </a:t>
            </a:r>
            <a:r>
              <a:rPr lang="en-US" dirty="0" err="1" smtClean="0"/>
              <a:t>corynebacterium</a:t>
            </a:r>
            <a:r>
              <a:rPr lang="en-US" dirty="0" smtClean="0"/>
              <a:t> </a:t>
            </a:r>
            <a:r>
              <a:rPr lang="en-US" dirty="0" err="1"/>
              <a:t>diptheriae</a:t>
            </a:r>
            <a:r>
              <a:rPr lang="en-US" dirty="0"/>
              <a:t>, </a:t>
            </a:r>
            <a:r>
              <a:rPr lang="en-US" dirty="0" smtClean="0"/>
              <a:t>syphilis, Lyme’s </a:t>
            </a:r>
            <a:r>
              <a:rPr lang="en-US" dirty="0"/>
              <a:t>disease or as a complication of bacterial </a:t>
            </a:r>
            <a:r>
              <a:rPr lang="en-US" dirty="0" err="1" smtClean="0"/>
              <a:t>endocarditis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 parasitic</a:t>
            </a:r>
            <a:r>
              <a:rPr lang="en-US" dirty="0"/>
              <a:t> cause includes </a:t>
            </a:r>
            <a:r>
              <a:rPr lang="en-US" dirty="0" err="1"/>
              <a:t>chagas</a:t>
            </a:r>
            <a:r>
              <a:rPr lang="en-US" dirty="0"/>
              <a:t> diseases, </a:t>
            </a:r>
            <a:r>
              <a:rPr lang="en-US" dirty="0" err="1"/>
              <a:t>trichinella</a:t>
            </a:r>
            <a:r>
              <a:rPr lang="en-US" dirty="0"/>
              <a:t> </a:t>
            </a:r>
            <a:r>
              <a:rPr lang="en-US" dirty="0" err="1"/>
              <a:t>spiralis</a:t>
            </a:r>
            <a:r>
              <a:rPr lang="en-US" b="1" dirty="0"/>
              <a:t>, </a:t>
            </a:r>
            <a:r>
              <a:rPr lang="en-US" b="1" dirty="0" err="1" smtClean="0"/>
              <a:t>toxoplasma</a:t>
            </a:r>
            <a:r>
              <a:rPr lang="en-US" b="1" dirty="0" smtClean="0"/>
              <a:t> </a:t>
            </a:r>
            <a:r>
              <a:rPr lang="en-US" b="1" dirty="0" err="1"/>
              <a:t>gondii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dirty="0" err="1"/>
              <a:t>Echinococcus</a:t>
            </a:r>
            <a:r>
              <a:rPr lang="en-US" dirty="0"/>
              <a:t>.</a:t>
            </a:r>
          </a:p>
          <a:p>
            <a:pPr lvl="0"/>
            <a:r>
              <a:rPr lang="en-US" b="1" dirty="0" smtClean="0"/>
              <a:t>Other</a:t>
            </a:r>
            <a:r>
              <a:rPr lang="en-US" dirty="0" smtClean="0"/>
              <a:t> </a:t>
            </a:r>
            <a:r>
              <a:rPr lang="en-US" dirty="0"/>
              <a:t>includes </a:t>
            </a:r>
            <a:r>
              <a:rPr lang="en-US" dirty="0" err="1"/>
              <a:t>rickettsia</a:t>
            </a:r>
            <a:r>
              <a:rPr lang="en-US" dirty="0"/>
              <a:t>, fungi, Chlamydia, enteric pathogens, </a:t>
            </a:r>
            <a:r>
              <a:rPr lang="en-US" dirty="0" err="1"/>
              <a:t>legionella</a:t>
            </a:r>
            <a:r>
              <a:rPr lang="en-US" dirty="0"/>
              <a:t> and tuberculosis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Giant cell </a:t>
            </a:r>
            <a:r>
              <a:rPr lang="en-US" b="1" dirty="0" err="1" smtClean="0"/>
              <a:t>myocarditis</a:t>
            </a:r>
            <a:r>
              <a:rPr lang="en-US" b="1" dirty="0" smtClean="0"/>
              <a:t> </a:t>
            </a:r>
            <a:r>
              <a:rPr lang="en-US" dirty="0" smtClean="0"/>
              <a:t>due </a:t>
            </a:r>
            <a:r>
              <a:rPr lang="en-US" dirty="0" err="1" smtClean="0"/>
              <a:t>thymoma</a:t>
            </a:r>
            <a:r>
              <a:rPr lang="en-US" dirty="0" smtClean="0"/>
              <a:t>, SLE or </a:t>
            </a:r>
            <a:r>
              <a:rPr lang="en-US" dirty="0" err="1" smtClean="0"/>
              <a:t>thyrotoxicosis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Fever</a:t>
            </a:r>
            <a:r>
              <a:rPr lang="en-US" dirty="0"/>
              <a:t>, headache, muscle aches, diarrhea, sore throat and rashes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Chest </a:t>
            </a:r>
            <a:r>
              <a:rPr lang="en-US" dirty="0"/>
              <a:t>pain, arrhythmias or </a:t>
            </a:r>
            <a:r>
              <a:rPr lang="en-US" dirty="0" smtClean="0"/>
              <a:t>sweating </a:t>
            </a:r>
            <a:r>
              <a:rPr lang="en-US" dirty="0"/>
              <a:t>fatigue and may present with congestive heart failure.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CBC, WBC and </a:t>
            </a:r>
            <a:r>
              <a:rPr lang="en-US" dirty="0" smtClean="0"/>
              <a:t>ECG </a:t>
            </a:r>
          </a:p>
          <a:p>
            <a:r>
              <a:rPr lang="en-US" dirty="0"/>
              <a:t>Blood </a:t>
            </a:r>
            <a:r>
              <a:rPr lang="en-US" dirty="0" smtClean="0"/>
              <a:t>cultures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Viral </a:t>
            </a:r>
            <a:r>
              <a:rPr lang="en-US" dirty="0" smtClean="0"/>
              <a:t>serology and other specific </a:t>
            </a:r>
            <a:r>
              <a:rPr lang="en-US" dirty="0"/>
              <a:t>test for </a:t>
            </a:r>
            <a:r>
              <a:rPr lang="en-US" dirty="0" smtClean="0"/>
              <a:t>Lyme</a:t>
            </a:r>
            <a:r>
              <a:rPr lang="en-US" dirty="0"/>
              <a:t>, diphtheria and </a:t>
            </a:r>
            <a:r>
              <a:rPr lang="en-US" dirty="0" err="1" smtClean="0"/>
              <a:t>Chagas</a:t>
            </a:r>
            <a:r>
              <a:rPr lang="en-US" dirty="0" smtClean="0"/>
              <a:t> </a:t>
            </a:r>
            <a:r>
              <a:rPr lang="en-US" dirty="0"/>
              <a:t>disease maybe indicated on a case by case basis.</a:t>
            </a:r>
          </a:p>
          <a:p>
            <a:r>
              <a:rPr lang="en-US" dirty="0" smtClean="0"/>
              <a:t>Radiology MRI</a:t>
            </a:r>
          </a:p>
          <a:p>
            <a:r>
              <a:rPr lang="en-US" dirty="0"/>
              <a:t>Heart muscle biopsy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Often </a:t>
            </a:r>
            <a:r>
              <a:rPr lang="en-US" dirty="0"/>
              <a:t>supportive; </a:t>
            </a:r>
            <a:endParaRPr lang="en-US" dirty="0" smtClean="0"/>
          </a:p>
          <a:p>
            <a:pPr lvl="1"/>
            <a:r>
              <a:rPr lang="en-US" dirty="0" smtClean="0"/>
              <a:t>Restricted </a:t>
            </a:r>
            <a:r>
              <a:rPr lang="en-US" dirty="0"/>
              <a:t>physical activity </a:t>
            </a:r>
            <a:r>
              <a:rPr lang="en-US" dirty="0" smtClean="0"/>
              <a:t>in heart </a:t>
            </a:r>
            <a:r>
              <a:rPr lang="en-US" dirty="0"/>
              <a:t>failure.</a:t>
            </a:r>
          </a:p>
          <a:p>
            <a:pPr lvl="0"/>
            <a:r>
              <a:rPr lang="en-US" dirty="0"/>
              <a:t>Specific antimicrobial therapy is indicated when an infecting agent is </a:t>
            </a:r>
            <a:r>
              <a:rPr lang="en-US" dirty="0" smtClean="0"/>
              <a:t>identified</a:t>
            </a:r>
            <a:endParaRPr lang="en-US" dirty="0"/>
          </a:p>
          <a:p>
            <a:pPr lvl="0"/>
            <a:r>
              <a:rPr lang="en-US" dirty="0" smtClean="0"/>
              <a:t>Treatment of heart </a:t>
            </a:r>
            <a:r>
              <a:rPr lang="en-US" dirty="0"/>
              <a:t>failure </a:t>
            </a:r>
            <a:r>
              <a:rPr lang="en-US" dirty="0" smtClean="0"/>
              <a:t>arrhythmia</a:t>
            </a:r>
            <a:endParaRPr lang="en-US" dirty="0"/>
          </a:p>
          <a:p>
            <a:pPr lvl="0"/>
            <a:r>
              <a:rPr lang="en-US" dirty="0"/>
              <a:t>Other drugs indicated in special situations like anticoagulant, NSAID steroid or immunosuppressive </a:t>
            </a:r>
            <a:r>
              <a:rPr lang="en-US" dirty="0" err="1"/>
              <a:t>immunomodulatory</a:t>
            </a:r>
            <a:r>
              <a:rPr lang="en-US" dirty="0"/>
              <a:t> agents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Heart </a:t>
            </a:r>
            <a:r>
              <a:rPr lang="en-US" dirty="0" err="1" smtClean="0"/>
              <a:t>treansplant</a:t>
            </a:r>
            <a:endParaRPr lang="en-US" dirty="0" smtClean="0"/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Most cases of viral </a:t>
            </a:r>
            <a:r>
              <a:rPr lang="en-US" dirty="0" err="1" smtClean="0"/>
              <a:t>myocarditis</a:t>
            </a:r>
            <a:r>
              <a:rPr lang="en-US" dirty="0" smtClean="0"/>
              <a:t> are self limited.</a:t>
            </a:r>
          </a:p>
          <a:p>
            <a:pPr lvl="0"/>
            <a:r>
              <a:rPr lang="en-US" dirty="0" smtClean="0"/>
              <a:t>One third of the patients are left with lifelong complications, ranging from mild conduction defects to severe heart failure.</a:t>
            </a:r>
          </a:p>
          <a:p>
            <a:pPr lvl="0"/>
            <a:r>
              <a:rPr lang="en-US" dirty="0" smtClean="0"/>
              <a:t>Patient should be followed regularly every 1-3 months.</a:t>
            </a:r>
          </a:p>
          <a:p>
            <a:pPr lvl="0"/>
            <a:r>
              <a:rPr lang="en-US" dirty="0" smtClean="0"/>
              <a:t>Sudden death may be the presentation of </a:t>
            </a:r>
            <a:r>
              <a:rPr lang="en-US" dirty="0" err="1" smtClean="0"/>
              <a:t>myocarditis</a:t>
            </a:r>
            <a:r>
              <a:rPr lang="en-US" dirty="0" smtClean="0"/>
              <a:t> in about 10% of cases.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Pericarditis</a:t>
            </a:r>
            <a:r>
              <a:rPr lang="en-US" dirty="0"/>
              <a:t> is an inflammation of pericardium usually of </a:t>
            </a:r>
            <a:r>
              <a:rPr lang="en-US" dirty="0" smtClean="0"/>
              <a:t>infectious etiology</a:t>
            </a:r>
          </a:p>
          <a:p>
            <a:r>
              <a:rPr lang="en-US" dirty="0" err="1" smtClean="0"/>
              <a:t>Coxsackievirus</a:t>
            </a:r>
            <a:r>
              <a:rPr lang="en-US" dirty="0" smtClean="0"/>
              <a:t> </a:t>
            </a:r>
            <a:r>
              <a:rPr lang="en-US" dirty="0"/>
              <a:t>A and B, </a:t>
            </a:r>
            <a:r>
              <a:rPr lang="en-US" dirty="0" smtClean="0"/>
              <a:t>echovirus are </a:t>
            </a:r>
            <a:r>
              <a:rPr lang="en-US" dirty="0"/>
              <a:t>the most common </a:t>
            </a:r>
            <a:r>
              <a:rPr lang="en-US" dirty="0" smtClean="0"/>
              <a:t>causes</a:t>
            </a:r>
          </a:p>
          <a:p>
            <a:pPr lvl="0"/>
            <a:r>
              <a:rPr lang="en-US" dirty="0" smtClean="0"/>
              <a:t>Other </a:t>
            </a:r>
            <a:r>
              <a:rPr lang="en-US" dirty="0"/>
              <a:t>includes herpes viruses, hepatitis B </a:t>
            </a:r>
            <a:r>
              <a:rPr lang="en-US" dirty="0" err="1"/>
              <a:t>adeno</a:t>
            </a:r>
            <a:r>
              <a:rPr lang="en-US" dirty="0"/>
              <a:t> virus, </a:t>
            </a:r>
            <a:r>
              <a:rPr lang="en-US" dirty="0" err="1"/>
              <a:t>Varicella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697</Words>
  <Application>Microsoft Office PowerPoint</Application>
  <PresentationFormat>On-screen Show (4:3)</PresentationFormat>
  <Paragraphs>73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Myocarditis and pericarditis</vt:lpstr>
      <vt:lpstr>Introduction</vt:lpstr>
      <vt:lpstr>Etiology, Epidemiology and Risk Factors  </vt:lpstr>
      <vt:lpstr>Slide 4</vt:lpstr>
      <vt:lpstr>Clinical presentation</vt:lpstr>
      <vt:lpstr>Diagnosis</vt:lpstr>
      <vt:lpstr>Management</vt:lpstr>
      <vt:lpstr>Management</vt:lpstr>
      <vt:lpstr>Pericarditis</vt:lpstr>
      <vt:lpstr>Slide 10</vt:lpstr>
      <vt:lpstr>Types of pericarditis</vt:lpstr>
      <vt:lpstr>Clinical presentation</vt:lpstr>
      <vt:lpstr>Slide 13</vt:lpstr>
      <vt:lpstr>Management</vt:lpstr>
      <vt:lpstr>Management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Myocarditis and pericarditis</dc:title>
  <dc:creator>Dr.Ali Somily</dc:creator>
  <cp:lastModifiedBy>Dr.Ali Somily</cp:lastModifiedBy>
  <cp:revision>47</cp:revision>
  <dcterms:created xsi:type="dcterms:W3CDTF">2010-12-25T05:02:39Z</dcterms:created>
  <dcterms:modified xsi:type="dcterms:W3CDTF">2012-03-11T04:59:22Z</dcterms:modified>
</cp:coreProperties>
</file>