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4"/>
  </p:notesMasterIdLst>
  <p:sldIdLst>
    <p:sldId id="256" r:id="rId2"/>
    <p:sldId id="265" r:id="rId3"/>
    <p:sldId id="289" r:id="rId4"/>
    <p:sldId id="267" r:id="rId5"/>
    <p:sldId id="264" r:id="rId6"/>
    <p:sldId id="271" r:id="rId7"/>
    <p:sldId id="293" r:id="rId8"/>
    <p:sldId id="270" r:id="rId9"/>
    <p:sldId id="294" r:id="rId10"/>
    <p:sldId id="277" r:id="rId11"/>
    <p:sldId id="278" r:id="rId12"/>
    <p:sldId id="299" r:id="rId13"/>
    <p:sldId id="300" r:id="rId14"/>
    <p:sldId id="301" r:id="rId15"/>
    <p:sldId id="257" r:id="rId16"/>
    <p:sldId id="291" r:id="rId17"/>
    <p:sldId id="276" r:id="rId18"/>
    <p:sldId id="275" r:id="rId19"/>
    <p:sldId id="292" r:id="rId20"/>
    <p:sldId id="298" r:id="rId21"/>
    <p:sldId id="296" r:id="rId22"/>
    <p:sldId id="29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80" autoAdjust="0"/>
  </p:normalViewPr>
  <p:slideViewPr>
    <p:cSldViewPr>
      <p:cViewPr>
        <p:scale>
          <a:sx n="59" d="100"/>
          <a:sy n="59" d="100"/>
        </p:scale>
        <p:origin x="-2272" y="-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7F2D09E-CB98-6449-B973-1E2036FDBF99}" type="datetimeFigureOut">
              <a:rPr lang="en-US"/>
              <a:pPr/>
              <a:t>3/14/12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8CA6950D-360F-5C4F-AEC4-C4FF94DC8BF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4731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5422CFA-1D82-6748-84A0-1CBA94347DEC}" type="slidenum">
              <a:rPr lang="en-CA">
                <a:latin typeface="Calibri" charset="0"/>
              </a:rPr>
              <a:pPr eaLnBrk="1" hangingPunct="1"/>
              <a:t>1</a:t>
            </a:fld>
            <a:endParaRPr lang="en-C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Gross views of atherosclerosis in the aorta. </a:t>
            </a:r>
            <a:r>
              <a:rPr lang="en-US" b="1">
                <a:latin typeface="Calibri" charset="0"/>
              </a:rPr>
              <a:t>A,</a:t>
            </a:r>
            <a:r>
              <a:rPr lang="en-US">
                <a:latin typeface="Calibri" charset="0"/>
              </a:rPr>
              <a:t> Mild atherosclerosis composed of fibrous plaques, one of which is denoted by the </a:t>
            </a:r>
            <a:r>
              <a:rPr lang="en-US" i="1">
                <a:latin typeface="Calibri" charset="0"/>
              </a:rPr>
              <a:t>arrow</a:t>
            </a:r>
            <a:r>
              <a:rPr lang="en-US">
                <a:latin typeface="Calibri" charset="0"/>
              </a:rPr>
              <a:t>. </a:t>
            </a:r>
            <a:r>
              <a:rPr lang="en-US" b="1">
                <a:latin typeface="Calibri" charset="0"/>
              </a:rPr>
              <a:t>B</a:t>
            </a:r>
            <a:r>
              <a:rPr lang="en-US">
                <a:latin typeface="Calibri" charset="0"/>
              </a:rPr>
              <a:t>, Severe disease with diffuse and complicated lesions (with plaque rupture and superimposed thrombosis), some of which have coalesced. </a:t>
            </a:r>
            <a:br>
              <a:rPr lang="en-US">
                <a:latin typeface="Calibri" charset="0"/>
              </a:rPr>
            </a:br>
            <a:endParaRPr lang="en-CA">
              <a:latin typeface="Calibri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76C6B53-5A19-C746-AE09-F6671B7202D7}" type="slidenum">
              <a:rPr lang="en-CA">
                <a:latin typeface="Calibri" charset="0"/>
              </a:rPr>
              <a:pPr eaLnBrk="1" hangingPunct="1"/>
              <a:t>13</a:t>
            </a:fld>
            <a:endParaRPr lang="en-C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The main components of a fibrofatty plaques:</a:t>
            </a:r>
          </a:p>
          <a:p>
            <a:pPr lvl="1" eaLnBrk="1" hangingPunct="1"/>
            <a:r>
              <a:rPr lang="en-US">
                <a:latin typeface="Calibri" charset="0"/>
              </a:rPr>
              <a:t>Lipids</a:t>
            </a:r>
          </a:p>
          <a:p>
            <a:pPr lvl="1" eaLnBrk="1" hangingPunct="1"/>
            <a:r>
              <a:rPr lang="en-US">
                <a:latin typeface="Calibri" charset="0"/>
              </a:rPr>
              <a:t>Extracellular matrix</a:t>
            </a:r>
          </a:p>
          <a:p>
            <a:pPr lvl="1" eaLnBrk="1" hangingPunct="1"/>
            <a:r>
              <a:rPr lang="en-US">
                <a:latin typeface="Calibri" charset="0"/>
              </a:rPr>
              <a:t>Cells, Proliferating smooth muscle cells</a:t>
            </a:r>
            <a:endParaRPr lang="en-CA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544FFE2-42FC-F047-8C00-AF15D0530819}" type="slidenum">
              <a:rPr lang="en-CA">
                <a:latin typeface="Calibri" charset="0"/>
              </a:rPr>
              <a:pPr eaLnBrk="1" hangingPunct="1"/>
              <a:t>14</a:t>
            </a:fld>
            <a:endParaRPr lang="en-C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F147B5E-C566-B842-BE65-323750AD259F}" type="slidenum">
              <a:rPr lang="en-CA">
                <a:latin typeface="Calibri" charset="0"/>
              </a:rPr>
              <a:pPr eaLnBrk="1" hangingPunct="1"/>
              <a:t>15</a:t>
            </a:fld>
            <a:endParaRPr lang="en-C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95BE07B-26C7-E94A-81BC-043F29AFA58C}" type="slidenum">
              <a:rPr lang="en-CA">
                <a:latin typeface="Calibri" charset="0"/>
              </a:rPr>
              <a:pPr eaLnBrk="1" hangingPunct="1"/>
              <a:t>17</a:t>
            </a:fld>
            <a:endParaRPr lang="en-C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F0415A5-4B72-BF4C-BACB-2E029AD86C2A}" type="slidenum">
              <a:rPr lang="en-CA">
                <a:latin typeface="Calibri" charset="0"/>
              </a:rPr>
              <a:pPr eaLnBrk="1" hangingPunct="1"/>
              <a:t>18</a:t>
            </a:fld>
            <a:endParaRPr lang="en-C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b="1">
                <a:latin typeface="Calibri" charset="0"/>
              </a:rPr>
              <a:t>fibrous cap</a:t>
            </a:r>
            <a:r>
              <a:rPr lang="en-CA">
                <a:latin typeface="Calibri" charset="0"/>
              </a:rPr>
              <a:t> is composed of SMCs and relatively dense collagen. Beneath and to the side of the cap (the "</a:t>
            </a:r>
            <a:r>
              <a:rPr lang="en-CA" b="1">
                <a:latin typeface="Calibri" charset="0"/>
              </a:rPr>
              <a:t>shoulder</a:t>
            </a:r>
            <a:r>
              <a:rPr lang="en-CA">
                <a:latin typeface="Calibri" charset="0"/>
              </a:rPr>
              <a:t>") is a more cellular area containing macrophages, T cells, and SMCs. Deep to the fibrous cap is a </a:t>
            </a:r>
            <a:r>
              <a:rPr lang="en-CA" b="1">
                <a:latin typeface="Calibri" charset="0"/>
              </a:rPr>
              <a:t>necrotic core.</a:t>
            </a:r>
          </a:p>
          <a:p>
            <a:r>
              <a:rPr lang="en-CA" b="1">
                <a:latin typeface="Calibri" charset="0"/>
              </a:rPr>
              <a:t>With calcification we have neovascularisation (proliferative blood vessels and inflammatory cells)</a:t>
            </a:r>
            <a:endParaRPr lang="en-CA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DA63631-164B-F14A-96F8-42901983F2A5}" type="slidenum">
              <a:rPr lang="en-CA">
                <a:latin typeface="Calibri" charset="0"/>
              </a:rPr>
              <a:pPr eaLnBrk="1" hangingPunct="1"/>
              <a:t>19</a:t>
            </a:fld>
            <a:endParaRPr lang="en-C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Hyperlipidemia and other risk factors are thought to cause endothelial injury, resulting in adhesion of platelets and monocytes and release of growth factors, including platelet-derived growth factor (PDGF), which lead to smooth muscle cell migration and proliferation.</a:t>
            </a:r>
          </a:p>
          <a:p>
            <a:r>
              <a:rPr lang="en-US">
                <a:latin typeface="Calibri" charset="0"/>
              </a:rPr>
              <a:t>Foam cells of atheromatous plaques are derived from both macrophages and smooth muscle.</a:t>
            </a:r>
          </a:p>
          <a:p>
            <a:r>
              <a:rPr lang="en-US">
                <a:latin typeface="Calibri" charset="0"/>
              </a:rPr>
              <a:t>Extracellular lipid is derived from insudation from the vessel lumen, and also from degenerating foam cells. Cholesterol accumulation in the plaque reflects an imbalance between influx and efflux, and high-density lipoprotein (HDL) probably helps clear cholesterol from these accumulations. </a:t>
            </a:r>
          </a:p>
          <a:p>
            <a:r>
              <a:rPr lang="en-US">
                <a:latin typeface="Calibri" charset="0"/>
              </a:rPr>
              <a:t>Smooth muscle cells migrate to the intima, proliferate, and produce ECM, including collagen and proteoglycans. IL-1, interleukin-1; MCP-1, monocyte chemoattractant protein 1</a:t>
            </a:r>
            <a:endParaRPr lang="en-CA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BA76301-7971-D143-872B-E019C9659765}" type="slidenum">
              <a:rPr lang="en-CA">
                <a:latin typeface="Calibri" charset="0"/>
              </a:rPr>
              <a:pPr eaLnBrk="1" hangingPunct="1"/>
              <a:t>22</a:t>
            </a:fld>
            <a:endParaRPr lang="en-C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>
                <a:latin typeface="Calibri" charset="0"/>
              </a:rPr>
              <a:t>Small arterioles within the adventitia (termed </a:t>
            </a:r>
            <a:r>
              <a:rPr lang="en-CA" i="1">
                <a:latin typeface="Calibri" charset="0"/>
              </a:rPr>
              <a:t>vasa vasorum,</a:t>
            </a:r>
            <a:r>
              <a:rPr lang="en-CA">
                <a:latin typeface="Calibri" charset="0"/>
              </a:rPr>
              <a:t> literally "vessels of the vessels") supply the outer 50% to 65% of the media.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6164FB4-3D04-224A-899B-3AC0D01911ED}" type="slidenum">
              <a:rPr lang="en-CA">
                <a:latin typeface="Calibri" charset="0"/>
              </a:rPr>
              <a:pPr eaLnBrk="1" hangingPunct="1"/>
              <a:t>2</a:t>
            </a:fld>
            <a:endParaRPr lang="en-C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36FFF32-003C-884A-9573-2C6D079CFE58}" type="slidenum">
              <a:rPr lang="en-CA">
                <a:latin typeface="Calibri" charset="0"/>
              </a:rPr>
              <a:pPr eaLnBrk="1" hangingPunct="1"/>
              <a:t>4</a:t>
            </a:fld>
            <a:endParaRPr lang="en-C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>
              <a:latin typeface="Calibri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EEB836C-9648-D544-87A8-3AD7F25742D5}" type="slidenum">
              <a:rPr lang="en-CA">
                <a:latin typeface="Calibri" charset="0"/>
              </a:rPr>
              <a:pPr eaLnBrk="1" hangingPunct="1"/>
              <a:t>5</a:t>
            </a:fld>
            <a:endParaRPr lang="en-C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>
                <a:latin typeface="Calibri" charset="0"/>
              </a:rPr>
              <a:t>Consequently, higher levels of HDL correlate with reduced risk.</a:t>
            </a:r>
          </a:p>
          <a:p>
            <a:pPr eaLnBrk="1" hangingPunct="1"/>
            <a:endParaRPr lang="en-CA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073F0D8-DE50-4145-9593-FE3FB9C64675}" type="slidenum">
              <a:rPr lang="en-CA">
                <a:latin typeface="Calibri" charset="0"/>
              </a:rPr>
              <a:pPr eaLnBrk="1" hangingPunct="1"/>
              <a:t>6</a:t>
            </a:fld>
            <a:endParaRPr lang="en-C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>
                <a:latin typeface="Calibri" charset="0"/>
              </a:rPr>
              <a:t>Chronic hyperlipidemia, particularly hypercholesterolemia, can directly impair EC function by increasing local production of reactive oxygen species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8D8969E-FFF0-3444-9C5D-B29565F8E6F6}" type="slidenum">
              <a:rPr lang="en-CA">
                <a:latin typeface="Calibri" charset="0"/>
              </a:rPr>
              <a:pPr eaLnBrk="1" hangingPunct="1"/>
              <a:t>8</a:t>
            </a:fld>
            <a:endParaRPr lang="en-C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>
                <a:latin typeface="Calibri" charset="0"/>
              </a:rPr>
              <a:t>Thus, non-denuding </a:t>
            </a:r>
            <a:r>
              <a:rPr lang="en-CA" i="1">
                <a:latin typeface="Calibri" charset="0"/>
              </a:rPr>
              <a:t>endothelial dysfunction</a:t>
            </a:r>
            <a:r>
              <a:rPr lang="en-CA">
                <a:latin typeface="Calibri" charset="0"/>
              </a:rPr>
              <a:t> underlies human atherosclerosis; in the setting of intact but dysfunctional ECs there is increased endothelial permeability, enhanced leukocyte adhesion, and altered gene expression.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09A8C5D-45A5-3647-A0ED-F7FE1DC3B2DC}" type="slidenum">
              <a:rPr lang="en-CA">
                <a:latin typeface="Calibri" charset="0"/>
              </a:rPr>
              <a:pPr eaLnBrk="1" hangingPunct="1"/>
              <a:t>10</a:t>
            </a:fld>
            <a:endParaRPr lang="en-C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>
              <a:latin typeface="Calibri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45107CA-D57A-C040-8357-2F1D58D0E800}" type="slidenum">
              <a:rPr lang="en-CA">
                <a:latin typeface="Calibri" charset="0"/>
              </a:rPr>
              <a:pPr eaLnBrk="1" hangingPunct="1"/>
              <a:t>11</a:t>
            </a:fld>
            <a:endParaRPr lang="en-C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>
                <a:latin typeface="Calibri" charset="0"/>
              </a:rPr>
              <a:t>Fatty streaks can appear in the aortas of infants younger than 1 year and are present in virtually all children older than 10 years</a:t>
            </a:r>
          </a:p>
          <a:p>
            <a:pPr eaLnBrk="1" hangingPunct="1">
              <a:spcBef>
                <a:spcPct val="0"/>
              </a:spcBef>
            </a:pPr>
            <a:endParaRPr lang="en-CA">
              <a:latin typeface="Calibri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FA364A1-F10D-634F-81B6-0BA38529FF38}" type="slidenum">
              <a:rPr lang="en-CA">
                <a:latin typeface="Calibri" charset="0"/>
              </a:rPr>
              <a:pPr eaLnBrk="1" hangingPunct="1"/>
              <a:t>12</a:t>
            </a:fld>
            <a:endParaRPr lang="en-CA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2BC033-CE3B-0749-90AF-9E482C13FCCF}" type="datetimeFigureOut">
              <a:rPr lang="en-US"/>
              <a:pPr/>
              <a:t>3/14/12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10894-1F7C-4B41-9AE1-40E095EF5DA3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8580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52DCC7-160F-3140-9892-90EDC3C4CB48}" type="datetimeFigureOut">
              <a:rPr lang="en-US"/>
              <a:pPr/>
              <a:t>3/14/12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187D3-C4CB-A346-B5A3-DD0DA51E993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923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7A8161-6D17-D142-AE01-61C1E6984B4A}" type="datetimeFigureOut">
              <a:rPr lang="en-US"/>
              <a:pPr/>
              <a:t>3/14/12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F9F1A-8DEA-DB47-B92F-80981D43698B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68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0CA1F0-B2FB-5B47-8C81-4EDA1B62DD5C}" type="datetimeFigureOut">
              <a:rPr lang="en-US"/>
              <a:pPr/>
              <a:t>3/14/12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B6066-0AA2-BC42-8296-AAF67229DB0D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5514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494968-BBDD-564D-8AD0-28C6EC012253}" type="datetimeFigureOut">
              <a:rPr lang="en-US"/>
              <a:pPr/>
              <a:t>3/14/12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D154E-B1A7-9F42-8CB2-D548BC66C535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836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6ED922-7499-A949-9620-039DABAA9718}" type="datetimeFigureOut">
              <a:rPr lang="en-US"/>
              <a:pPr/>
              <a:t>3/14/12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10CB1-5100-4D44-9DC5-2FA4805CD8D2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000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E70DAD-72B1-A04F-94E1-22349D733D0D}" type="datetimeFigureOut">
              <a:rPr lang="en-US"/>
              <a:pPr/>
              <a:t>3/14/12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6181A-A029-2D4B-BDB5-DB83ECD5FB92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556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590C35-4576-D941-91D6-FB5F1082D76C}" type="datetimeFigureOut">
              <a:rPr lang="en-US"/>
              <a:pPr/>
              <a:t>3/14/12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6FC0B-ADA3-9147-BCC7-35C26CC77C6B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957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1C6A75-E92A-5F43-878D-B2A7307DB8F8}" type="datetimeFigureOut">
              <a:rPr lang="en-US"/>
              <a:pPr/>
              <a:t>3/14/12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1D026-85E0-1B4B-A260-558101574861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170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5E66B1-3803-A142-B54E-FBFE880D2DAB}" type="datetimeFigureOut">
              <a:rPr lang="en-US"/>
              <a:pPr/>
              <a:t>3/14/12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36EC2-A5B5-1A46-99DD-CB7AD61311F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991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E2536E-0263-7C42-8D22-984F0CDFCC62}" type="datetimeFigureOut">
              <a:rPr lang="en-US"/>
              <a:pPr/>
              <a:t>3/14/12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CBB21-8054-BB49-97C4-75A187ED85F5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914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10A2B446-65EB-F842-8CC1-C802CB16ADFD}" type="datetimeFigureOut">
              <a:rPr lang="en-US"/>
              <a:pPr/>
              <a:t>3/14/12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DBD3CAFC-7F98-E54C-93B3-324E1A8D7A3D}" type="slidenum">
              <a:rPr lang="en-CA"/>
              <a:pPr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Atherosclerosis</a:t>
            </a:r>
            <a:br>
              <a:rPr lang="en-US">
                <a:latin typeface="Calibri" charset="0"/>
              </a:rPr>
            </a:br>
            <a:r>
              <a:rPr lang="en-US" sz="2800">
                <a:latin typeface="Calibri" charset="0"/>
              </a:rPr>
              <a:t>CVS lecture 2</a:t>
            </a:r>
            <a:br>
              <a:rPr lang="en-US" sz="2800">
                <a:latin typeface="Calibri" charset="0"/>
              </a:rPr>
            </a:br>
            <a:r>
              <a:rPr lang="en-US" sz="2800">
                <a:latin typeface="Calibri" charset="0"/>
              </a:rPr>
              <a:t>Atherosclerosis</a:t>
            </a:r>
            <a:endParaRPr lang="en-CA" sz="2800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ea typeface="+mn-ea"/>
              </a:rPr>
              <a:t>Shaesta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Naseem</a:t>
            </a:r>
            <a:endParaRPr lang="en-CA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robbinspathology.com/common/showimage.cfm?type=f&amp;ThisFigFile=S01871-011-f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65"/>
          <a:stretch>
            <a:fillRect/>
          </a:stretch>
        </p:blipFill>
        <p:spPr bwMode="auto">
          <a:xfrm>
            <a:off x="179388" y="0"/>
            <a:ext cx="4968875" cy="675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5148263" y="0"/>
            <a:ext cx="3995737" cy="6370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Evolution of arterial wall changes in the response to injury hypothesis. </a:t>
            </a:r>
          </a:p>
          <a:p>
            <a:pPr>
              <a:defRPr/>
            </a:pPr>
            <a:r>
              <a:rPr lang="en-US" sz="2400" dirty="0">
                <a:ea typeface="+mn-ea"/>
                <a:sym typeface="Wingdings" pitchFamily="2" charset="2"/>
              </a:rPr>
              <a:t></a:t>
            </a:r>
            <a:r>
              <a:rPr lang="en-US" sz="2400" dirty="0">
                <a:ea typeface="+mn-ea"/>
              </a:rPr>
              <a:t>Normal.</a:t>
            </a:r>
          </a:p>
          <a:p>
            <a:pPr>
              <a:defRPr/>
            </a:pPr>
            <a:endParaRPr lang="en-US" sz="2400" dirty="0">
              <a:ea typeface="+mn-ea"/>
            </a:endParaRPr>
          </a:p>
          <a:p>
            <a:pPr>
              <a:defRPr/>
            </a:pPr>
            <a:endParaRPr lang="en-US" sz="2400" dirty="0">
              <a:ea typeface="+mn-ea"/>
            </a:endParaRPr>
          </a:p>
          <a:p>
            <a:pPr>
              <a:defRPr/>
            </a:pPr>
            <a:endParaRPr lang="en-US" sz="2400" dirty="0">
              <a:ea typeface="+mn-ea"/>
            </a:endParaRPr>
          </a:p>
          <a:p>
            <a:pPr>
              <a:buFont typeface="Wingdings" pitchFamily="2" charset="2"/>
              <a:buChar char="à"/>
              <a:defRPr/>
            </a:pPr>
            <a:r>
              <a:rPr lang="en-US" sz="2400" dirty="0">
                <a:ea typeface="+mn-ea"/>
              </a:rPr>
              <a:t>Endothelial injury with adhesion of monocytes and platelets (the latter to sites where endothelium has been lost). </a:t>
            </a:r>
            <a:endParaRPr lang="en-US" sz="2400" b="1" i="1" dirty="0">
              <a:ea typeface="+mn-ea"/>
            </a:endParaRPr>
          </a:p>
          <a:p>
            <a:pPr>
              <a:buFont typeface="Wingdings" pitchFamily="2" charset="2"/>
              <a:buChar char="à"/>
              <a:defRPr/>
            </a:pPr>
            <a:endParaRPr lang="en-US" sz="2400" b="1" i="1" dirty="0">
              <a:ea typeface="+mn-ea"/>
            </a:endParaRPr>
          </a:p>
          <a:p>
            <a:pPr>
              <a:buFont typeface="Wingdings" pitchFamily="2" charset="2"/>
              <a:buChar char="à"/>
              <a:defRPr/>
            </a:pPr>
            <a:endParaRPr lang="en-US" sz="2400" b="1" i="1" dirty="0">
              <a:ea typeface="+mn-ea"/>
            </a:endParaRPr>
          </a:p>
          <a:p>
            <a:pPr>
              <a:buFont typeface="Wingdings" pitchFamily="2" charset="2"/>
              <a:buChar char="à"/>
              <a:defRPr/>
            </a:pPr>
            <a:r>
              <a:rPr lang="en-US" sz="2400" dirty="0">
                <a:ea typeface="+mn-ea"/>
              </a:rPr>
              <a:t> Migration of monocytes and smooth muscle cells into the intima.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www.robbinspathology.com/common/showimage.cfm?type=f&amp;ThisFigFile=S01871-011-f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59"/>
          <a:stretch>
            <a:fillRect/>
          </a:stretch>
        </p:blipFill>
        <p:spPr bwMode="auto">
          <a:xfrm>
            <a:off x="179388" y="260350"/>
            <a:ext cx="4948237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5364163" y="333375"/>
            <a:ext cx="338455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2400">
              <a:sym typeface="Wingdings" charset="0"/>
            </a:endParaRPr>
          </a:p>
          <a:p>
            <a:endParaRPr lang="en-US" sz="2400">
              <a:sym typeface="Wingdings" charset="0"/>
            </a:endParaRPr>
          </a:p>
          <a:p>
            <a:endParaRPr lang="en-US" sz="2400">
              <a:sym typeface="Wingdings" charset="0"/>
            </a:endParaRPr>
          </a:p>
          <a:p>
            <a:pPr>
              <a:buFont typeface="Wingdings" charset="0"/>
              <a:buChar char="à"/>
            </a:pPr>
            <a:r>
              <a:rPr lang="en-US" sz="2400"/>
              <a:t>Smooth muscle cell proliferation in the intima with ECM production.</a:t>
            </a:r>
          </a:p>
          <a:p>
            <a:pPr>
              <a:buFont typeface="Wingdings" charset="0"/>
              <a:buChar char="à"/>
            </a:pPr>
            <a:endParaRPr lang="en-US" sz="2400"/>
          </a:p>
          <a:p>
            <a:pPr>
              <a:buFont typeface="Wingdings" charset="0"/>
              <a:buChar char="à"/>
            </a:pPr>
            <a:endParaRPr lang="en-US" sz="2400"/>
          </a:p>
          <a:p>
            <a:pPr>
              <a:buFont typeface="Wingdings" charset="0"/>
              <a:buChar char="à"/>
            </a:pPr>
            <a:endParaRPr lang="en-US" sz="2400"/>
          </a:p>
          <a:p>
            <a:pPr>
              <a:buFont typeface="Wingdings" charset="0"/>
              <a:buChar char="à"/>
            </a:pPr>
            <a:endParaRPr lang="en-US" sz="2400"/>
          </a:p>
          <a:p>
            <a:pPr>
              <a:buFont typeface="Wingdings" charset="0"/>
              <a:buChar char="à"/>
            </a:pPr>
            <a:r>
              <a:rPr lang="en-US" sz="2400"/>
              <a:t> Well-developed plaque</a:t>
            </a:r>
            <a:endParaRPr lang="en-CA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http://www.studentconsult.com/common/showimage.cfm?mediaISBN=9781416031215&amp;FigFile=S9781416031215-011-f011b.jpg&amp;size=full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0"/>
            <a:ext cx="453707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6" descr="http://www.studentconsult.com/common/showimage.cfm?mediaISBN=9781416031215&amp;FigFile=S9781416031215-011-f011a.jpg&amp;size=fullsi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38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0" y="5013325"/>
            <a:ext cx="9144000" cy="9239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Fatty streak, a collection of foamy macrophages in the intima.</a:t>
            </a:r>
          </a:p>
          <a:p>
            <a:r>
              <a:rPr lang="en-US"/>
              <a:t> </a:t>
            </a:r>
            <a:r>
              <a:rPr lang="en-US" b="1"/>
              <a:t>A,</a:t>
            </a:r>
            <a:r>
              <a:rPr lang="en-US"/>
              <a:t> Aorta with fatty streaks </a:t>
            </a:r>
            <a:r>
              <a:rPr lang="en-US" i="1"/>
              <a:t>(arrows)</a:t>
            </a:r>
            <a:r>
              <a:rPr lang="en-US"/>
              <a:t>, associated largely with the ostia of branch vessels. </a:t>
            </a:r>
            <a:r>
              <a:rPr lang="en-US" b="1"/>
              <a:t>B,</a:t>
            </a:r>
            <a:r>
              <a:rPr lang="en-US"/>
              <a:t> Intimal, macrophage-derived foam cells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http://www.studentconsult.com/common/showimage.cfm?mediaISBN=9781416031215&amp;FigFile=S9781416031215-011-f012a.jpg&amp;size=full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0"/>
            <a:ext cx="4570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2339975" cy="6083300"/>
          </a:xfrm>
          <a:solidFill>
            <a:schemeClr val="bg2"/>
          </a:solid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CA">
                <a:latin typeface="Calibri" charset="0"/>
              </a:rPr>
              <a:t>Plaques</a:t>
            </a:r>
          </a:p>
          <a:p>
            <a:pPr eaLnBrk="1" hangingPunct="1">
              <a:buFont typeface="Arial" charset="0"/>
              <a:buNone/>
            </a:pPr>
            <a:r>
              <a:rPr lang="en-CA">
                <a:latin typeface="Calibri" charset="0"/>
              </a:rPr>
              <a:t> vary from 0.3 to 1.5 cm in diameter, but can coalesce to form larger masses </a:t>
            </a:r>
          </a:p>
          <a:p>
            <a:pPr eaLnBrk="1" hangingPunct="1"/>
            <a:endParaRPr lang="en-CA">
              <a:latin typeface="Calibri" charset="0"/>
            </a:endParaRPr>
          </a:p>
        </p:txBody>
      </p:sp>
      <p:pic>
        <p:nvPicPr>
          <p:cNvPr id="14340" name="Picture 2" descr="http://www.robbinspathology.com/common/showimage.cfm?type=f&amp;ThisFigFile=S01871-011-f008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31763"/>
            <a:ext cx="3059112" cy="672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robbinspathology.com/common/showimage.cfm?type=f&amp;ThisFigFile=S01871-011-f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0805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-63500" y="5805488"/>
            <a:ext cx="9144000" cy="9540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/>
              <a:t>Major components of a well developed intimal atheromatous plaque overlying an intact media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robbinspathology.com/common/showimage.cfm?type=f&amp;ThisFigFile=S01871-011-f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7900"/>
            <a:ext cx="91440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2339975" y="-160338"/>
            <a:ext cx="36925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/>
              <a:t>Atherosclerosis</a:t>
            </a:r>
          </a:p>
          <a:p>
            <a:pPr algn="ctr"/>
            <a:r>
              <a:rPr lang="en-US" sz="2800"/>
              <a:t>Consequences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3950"/>
            <a:ext cx="91440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79388" y="0"/>
            <a:ext cx="89646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  <a:p>
            <a:pPr algn="ctr"/>
            <a:r>
              <a:rPr lang="en-US"/>
              <a:t>ATHEROSCLEROSIS:</a:t>
            </a:r>
          </a:p>
          <a:p>
            <a:pPr algn="ctr"/>
            <a:r>
              <a:rPr lang="en-US"/>
              <a:t>Pathology, Pathogenesis, Complications, Natural History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Atherosclerosis 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Clinical Complications</a:t>
            </a:r>
            <a:endParaRPr lang="en-CA">
              <a:latin typeface="Calibri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>
                <a:latin typeface="Calibri" charset="0"/>
              </a:rPr>
              <a:t>Myocardial infarction (heart attack)</a:t>
            </a:r>
          </a:p>
          <a:p>
            <a:pPr eaLnBrk="1" hangingPunct="1"/>
            <a:r>
              <a:rPr lang="en-CA">
                <a:latin typeface="Calibri" charset="0"/>
              </a:rPr>
              <a:t>Cerebral infarction (stroke)</a:t>
            </a:r>
          </a:p>
          <a:p>
            <a:pPr eaLnBrk="1" hangingPunct="1"/>
            <a:r>
              <a:rPr lang="en-CA">
                <a:latin typeface="Calibri" charset="0"/>
              </a:rPr>
              <a:t>Aortic aneurysms</a:t>
            </a:r>
          </a:p>
          <a:p>
            <a:pPr eaLnBrk="1" hangingPunct="1"/>
            <a:r>
              <a:rPr lang="en-CA">
                <a:latin typeface="Calibri" charset="0"/>
              </a:rPr>
              <a:t>Mesentric occlusion </a:t>
            </a:r>
          </a:p>
          <a:p>
            <a:pPr eaLnBrk="1" hangingPunct="1"/>
            <a:r>
              <a:rPr lang="en-CA">
                <a:latin typeface="Calibri" charset="0"/>
              </a:rPr>
              <a:t>Peripheral vascular disease (gangrene of the legs)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solidFill>
                  <a:srgbClr val="FF0000"/>
                </a:solidFill>
                <a:latin typeface="Calibri" charset="0"/>
              </a:rPr>
              <a:t>Morphological changes that are seen on macro and microscopic levels in atherosclerosis</a:t>
            </a:r>
            <a:endParaRPr lang="en-CA" sz="3600" b="1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700213"/>
            <a:ext cx="8715375" cy="48260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</a:rPr>
              <a:t>Neovascularization</a:t>
            </a:r>
            <a:r>
              <a:rPr lang="en-US" dirty="0" smtClean="0">
                <a:ea typeface="+mn-ea"/>
              </a:rPr>
              <a:t> (formation of new blood vessels)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Calcification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Hemorrhage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Fissure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Ulcer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Thrombosis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Medial thinning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Cholesterol </a:t>
            </a:r>
            <a:r>
              <a:rPr lang="en-US" dirty="0" err="1" smtClean="0">
                <a:ea typeface="+mn-ea"/>
              </a:rPr>
              <a:t>microemboli</a:t>
            </a: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</a:rPr>
              <a:t>Aneurysmal</a:t>
            </a:r>
            <a:r>
              <a:rPr lang="en-US" dirty="0" smtClean="0">
                <a:ea typeface="+mn-ea"/>
              </a:rPr>
              <a:t> dilatation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6137275" y="260350"/>
            <a:ext cx="3187700" cy="1477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ea typeface="+mn-ea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err="1">
                <a:ea typeface="+mn-ea"/>
              </a:rPr>
              <a:t>Neovascularisation</a:t>
            </a:r>
            <a:endParaRPr lang="en-US" sz="2400" dirty="0">
              <a:ea typeface="+mn-ea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ea typeface="+mn-ea"/>
              </a:rPr>
              <a:t>Calcification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err="1">
                <a:ea typeface="+mn-ea"/>
              </a:rPr>
              <a:t>Inflam</a:t>
            </a:r>
            <a:r>
              <a:rPr lang="en-US" sz="2400" dirty="0">
                <a:ea typeface="+mn-ea"/>
              </a:rPr>
              <a:t>. ce</a:t>
            </a:r>
            <a:r>
              <a:rPr lang="en-US" dirty="0">
                <a:ea typeface="+mn-ea"/>
              </a:rPr>
              <a:t>lls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924300" y="476250"/>
            <a:ext cx="22129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  <a:p>
            <a:r>
              <a:rPr lang="en-US" sz="2400"/>
              <a:t>Elastin membrane</a:t>
            </a:r>
          </a:p>
          <a:p>
            <a:r>
              <a:rPr lang="en-US" sz="2400"/>
              <a:t>destroyed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539750" y="692150"/>
            <a:ext cx="26273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2400"/>
          </a:p>
          <a:p>
            <a:r>
              <a:rPr lang="en-US" sz="2400"/>
              <a:t>Fibrous cap</a:t>
            </a:r>
          </a:p>
          <a:p>
            <a:r>
              <a:rPr lang="en-US" sz="2400"/>
              <a:t>Cholesterol clefts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Vessel wall structure</a:t>
            </a:r>
            <a:endParaRPr lang="en-CA">
              <a:latin typeface="Calibri" charset="0"/>
            </a:endParaRPr>
          </a:p>
        </p:txBody>
      </p:sp>
      <p:pic>
        <p:nvPicPr>
          <p:cNvPr id="3075" name="Picture 2" descr="http://www.robbinspathology.com/common/showimage.cfm?type=f&amp;ThisFigFile=S01871-011-f00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412875"/>
            <a:ext cx="746918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5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0" y="6021388"/>
            <a:ext cx="9144000" cy="7080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/>
              <a:t>AHA Classification of atherosclerosis with growth mechanism and clinical correlation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en-US" sz="3600" b="1">
                <a:latin typeface="Calibri" charset="0"/>
              </a:rPr>
              <a:t>Summary of Atherosclerotic Process </a:t>
            </a:r>
            <a:r>
              <a:rPr lang="en-US" b="1">
                <a:latin typeface="Calibri" charset="0"/>
              </a:rPr>
              <a:t/>
            </a:r>
            <a:br>
              <a:rPr lang="en-US" b="1">
                <a:latin typeface="Calibri" charset="0"/>
              </a:rPr>
            </a:br>
            <a:endParaRPr lang="en-US">
              <a:latin typeface="Calibri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68313" y="620713"/>
            <a:ext cx="8229600" cy="5576887"/>
          </a:xfrm>
        </p:spPr>
        <p:txBody>
          <a:bodyPr/>
          <a:lstStyle/>
          <a:p>
            <a:pPr>
              <a:buFont typeface="Wingdings" charset="0"/>
              <a:buChar char="Ø"/>
            </a:pPr>
            <a:r>
              <a:rPr lang="en-US" sz="2800">
                <a:latin typeface="Calibri" charset="0"/>
              </a:rPr>
              <a:t> Multifactorial process (risk factors) </a:t>
            </a:r>
          </a:p>
          <a:p>
            <a:pPr>
              <a:buFont typeface="Wingdings" charset="0"/>
              <a:buChar char="Ø"/>
            </a:pPr>
            <a:r>
              <a:rPr lang="en-US" sz="2800">
                <a:latin typeface="Calibri" charset="0"/>
              </a:rPr>
              <a:t>Initiated by endothelial dysfunction </a:t>
            </a:r>
          </a:p>
          <a:p>
            <a:pPr>
              <a:buFont typeface="Wingdings" charset="0"/>
              <a:buChar char="Ø"/>
            </a:pPr>
            <a:r>
              <a:rPr lang="en-US" sz="2800">
                <a:latin typeface="Calibri" charset="0"/>
              </a:rPr>
              <a:t>Up regulation of endothelial and leukocyte adhesion molecules </a:t>
            </a:r>
          </a:p>
          <a:p>
            <a:pPr>
              <a:buFont typeface="Wingdings" charset="0"/>
              <a:buChar char="Ø"/>
            </a:pPr>
            <a:r>
              <a:rPr lang="en-US" sz="2800">
                <a:latin typeface="Calibri" charset="0"/>
              </a:rPr>
              <a:t> Macrophage diapedesis </a:t>
            </a:r>
          </a:p>
          <a:p>
            <a:pPr>
              <a:buFont typeface="Wingdings" charset="0"/>
              <a:buChar char="Ø"/>
            </a:pPr>
            <a:r>
              <a:rPr lang="en-US" sz="2800">
                <a:latin typeface="Calibri" charset="0"/>
              </a:rPr>
              <a:t>LDL transcytosis </a:t>
            </a:r>
          </a:p>
          <a:p>
            <a:pPr>
              <a:buFont typeface="Wingdings" charset="0"/>
              <a:buChar char="Ø"/>
            </a:pPr>
            <a:r>
              <a:rPr lang="en-US" sz="2800">
                <a:latin typeface="Calibri" charset="0"/>
              </a:rPr>
              <a:t> LDL oxidation </a:t>
            </a:r>
          </a:p>
          <a:p>
            <a:pPr>
              <a:buFont typeface="Wingdings" charset="0"/>
              <a:buChar char="Ø"/>
            </a:pPr>
            <a:r>
              <a:rPr lang="en-US" sz="2800">
                <a:latin typeface="Calibri" charset="0"/>
              </a:rPr>
              <a:t> Foam cells </a:t>
            </a:r>
          </a:p>
          <a:p>
            <a:pPr>
              <a:buFont typeface="Wingdings" charset="0"/>
              <a:buChar char="Ø"/>
            </a:pPr>
            <a:r>
              <a:rPr lang="en-US" sz="2800">
                <a:latin typeface="Calibri" charset="0"/>
              </a:rPr>
              <a:t> Recruitment and proliferation of smooth muscle cells (synthesis of connective tissue proteins) </a:t>
            </a:r>
          </a:p>
          <a:p>
            <a:pPr>
              <a:buFont typeface="Wingdings" charset="0"/>
              <a:buChar char="Ø"/>
            </a:pPr>
            <a:r>
              <a:rPr lang="en-US" sz="2800">
                <a:latin typeface="Calibri" charset="0"/>
              </a:rPr>
              <a:t> Formation and organization of arterial thrombi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>
              <a:latin typeface="Calibri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>
              <a:latin typeface="Calibri" charset="0"/>
            </a:endParaRPr>
          </a:p>
        </p:txBody>
      </p:sp>
      <p:pic>
        <p:nvPicPr>
          <p:cNvPr id="23556" name="Picture 2" descr="http://www.robbinspathology.com/common/showimage.cfm?type=f&amp;ThisFigFile=S01871-011-f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1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5651500" y="0"/>
            <a:ext cx="3492500" cy="9239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Hypothetical sequence of cellular interactions in atherosclerosis.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r>
              <a:rPr lang="en-US" i="1">
                <a:latin typeface="Calibri" charset="0"/>
              </a:rPr>
              <a:t>Arteriosclerosis</a:t>
            </a:r>
            <a:endParaRPr lang="en-US">
              <a:latin typeface="Calibri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39750" y="836613"/>
            <a:ext cx="8604250" cy="4525962"/>
          </a:xfrm>
        </p:spPr>
        <p:txBody>
          <a:bodyPr/>
          <a:lstStyle/>
          <a:p>
            <a:r>
              <a:rPr lang="en-US">
                <a:latin typeface="Calibri" charset="0"/>
              </a:rPr>
              <a:t>It literally means "hardening of the arteries with loss of elasticity</a:t>
            </a:r>
            <a:r>
              <a:rPr lang="ja-JP" altLang="en-US">
                <a:latin typeface="Calibri" charset="0"/>
              </a:rPr>
              <a:t>”</a:t>
            </a:r>
            <a:r>
              <a:rPr lang="en-US">
                <a:latin typeface="Calibri" charset="0"/>
              </a:rPr>
              <a:t>. </a:t>
            </a: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</a:rPr>
              <a:t>Three patterns:</a:t>
            </a:r>
          </a:p>
          <a:p>
            <a:r>
              <a:rPr lang="en-US" b="1" i="1" u="sng">
                <a:solidFill>
                  <a:srgbClr val="FF0000"/>
                </a:solidFill>
                <a:latin typeface="Calibri" charset="0"/>
              </a:rPr>
              <a:t>Atherosclerosis</a:t>
            </a:r>
            <a:r>
              <a:rPr lang="en-US">
                <a:latin typeface="Calibri" charset="0"/>
              </a:rPr>
              <a:t> :</a:t>
            </a: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</a:rPr>
              <a:t>       The </a:t>
            </a:r>
            <a:r>
              <a:rPr lang="en-US" b="1" i="1">
                <a:latin typeface="Calibri" charset="0"/>
              </a:rPr>
              <a:t>dominant pattern of arteriosclerosis</a:t>
            </a:r>
          </a:p>
          <a:p>
            <a:r>
              <a:rPr lang="en-US" b="1" i="1" u="sng">
                <a:solidFill>
                  <a:srgbClr val="FF0000"/>
                </a:solidFill>
                <a:latin typeface="Calibri" charset="0"/>
              </a:rPr>
              <a:t>Mönckeberg medial sclerosis</a:t>
            </a:r>
            <a:r>
              <a:rPr lang="en-US" b="1" u="sng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>
                <a:latin typeface="Calibri" charset="0"/>
              </a:rPr>
              <a:t>:calcific deposits in muscular arteries</a:t>
            </a:r>
          </a:p>
          <a:p>
            <a:r>
              <a:rPr lang="en-US">
                <a:latin typeface="Calibri" charset="0"/>
              </a:rPr>
              <a:t> </a:t>
            </a:r>
            <a:r>
              <a:rPr lang="en-US" b="1" i="1" u="sng">
                <a:solidFill>
                  <a:srgbClr val="FF0000"/>
                </a:solidFill>
                <a:latin typeface="Calibri" charset="0"/>
              </a:rPr>
              <a:t>Arteriolosclerosis</a:t>
            </a:r>
            <a:r>
              <a:rPr lang="en-US" i="1">
                <a:latin typeface="Calibri" charset="0"/>
              </a:rPr>
              <a:t>: </a:t>
            </a:r>
            <a:r>
              <a:rPr lang="en-US" sz="2800">
                <a:latin typeface="Calibri" charset="0"/>
              </a:rPr>
              <a:t>small arteries and arterioles (hypertension and DM)</a:t>
            </a:r>
          </a:p>
          <a:p>
            <a:endParaRPr lang="en-US" sz="2800">
              <a:latin typeface="Calibri" charset="0"/>
            </a:endParaRPr>
          </a:p>
          <a:p>
            <a:pPr>
              <a:buFont typeface="Arial" charset="0"/>
              <a:buNone/>
            </a:pPr>
            <a:endParaRPr lang="en-US">
              <a:latin typeface="Calibri" charset="0"/>
            </a:endParaRP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</a:rPr>
              <a:t>.</a:t>
            </a:r>
          </a:p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Atherosclerosis</a:t>
            </a:r>
            <a:endParaRPr lang="en-CA">
              <a:latin typeface="Calibri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79388" y="981075"/>
            <a:ext cx="8964612" cy="5145088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Primarily affects the elastic (aorta, carotid, iliac) and large to medium sized muscular arteries (coronary, popliteal)</a:t>
            </a:r>
            <a:endParaRPr lang="en-CA">
              <a:latin typeface="Calibri" charset="0"/>
            </a:endParaRPr>
          </a:p>
          <a:p>
            <a:pPr eaLnBrk="1" hangingPunct="1"/>
            <a:r>
              <a:rPr lang="en-CA">
                <a:latin typeface="Calibri" charset="0"/>
              </a:rPr>
              <a:t>Chronic inflammatory response in walls of arteries.</a:t>
            </a:r>
          </a:p>
          <a:p>
            <a:pPr eaLnBrk="1" hangingPunct="1"/>
            <a:r>
              <a:rPr lang="en-CA">
                <a:latin typeface="Calibri" charset="0"/>
              </a:rPr>
              <a:t>Slowly progressive.</a:t>
            </a:r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Greatest morbidity and mortality of all human diseases via  narrowing /</a:t>
            </a:r>
            <a:r>
              <a:rPr lang="en-US" b="1">
                <a:latin typeface="Calibri" charset="0"/>
              </a:rPr>
              <a:t>occlusion and weakness of wall.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Atherosclerosis 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Risk factors</a:t>
            </a:r>
            <a:endParaRPr lang="en-CA">
              <a:latin typeface="Calibri" charset="0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9001125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LDL Vs. HDL</a:t>
            </a:r>
            <a:endParaRPr lang="en-CA">
              <a:latin typeface="Calibri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>
                <a:latin typeface="Calibri" charset="0"/>
              </a:rPr>
              <a:t>LDL cholesterol : deliver cholesterol to peripheral tissues.</a:t>
            </a:r>
          </a:p>
          <a:p>
            <a:pPr eaLnBrk="1" hangingPunct="1"/>
            <a:r>
              <a:rPr lang="en-CA">
                <a:latin typeface="Calibri" charset="0"/>
              </a:rPr>
              <a:t>HDL, "good cholesterol“: mobilizes cholesterol from developing and existing atheromas and transports it to the liver for excretion in the bile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US">
                <a:latin typeface="Calibri" charset="0"/>
              </a:rPr>
              <a:t>Pathogenesis of Atherosclerosis</a:t>
            </a:r>
            <a:br>
              <a:rPr lang="en-US">
                <a:latin typeface="Calibri" charset="0"/>
              </a:rPr>
            </a:br>
            <a:endParaRPr lang="en-US">
              <a:latin typeface="Calibri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57610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>
                <a:solidFill>
                  <a:srgbClr val="FF0000"/>
                </a:solidFill>
                <a:latin typeface="Calibri" charset="0"/>
              </a:rPr>
              <a:t>•Cause?</a:t>
            </a: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</a:rPr>
              <a:t>   - Current hypothesis: </a:t>
            </a:r>
            <a:r>
              <a:rPr lang="en-US" b="1" u="sng">
                <a:latin typeface="Calibri" charset="0"/>
              </a:rPr>
              <a:t>Response to Injury</a:t>
            </a: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</a:rPr>
              <a:t>   - Initiated by endothelial dysfunction</a:t>
            </a:r>
          </a:p>
          <a:p>
            <a:pPr>
              <a:buFont typeface="Arial" charset="0"/>
              <a:buNone/>
            </a:pPr>
            <a:r>
              <a:rPr lang="en-US" b="1">
                <a:solidFill>
                  <a:srgbClr val="FF0000"/>
                </a:solidFill>
                <a:latin typeface="Calibri" charset="0"/>
              </a:rPr>
              <a:t>•Disease of the intima</a:t>
            </a: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</a:rPr>
              <a:t>–</a:t>
            </a:r>
            <a:r>
              <a:rPr lang="en-US" sz="2800">
                <a:latin typeface="Calibri" charset="0"/>
              </a:rPr>
              <a:t>Intimal thickening</a:t>
            </a:r>
          </a:p>
          <a:p>
            <a:pPr>
              <a:buFont typeface="Arial" charset="0"/>
              <a:buNone/>
            </a:pPr>
            <a:r>
              <a:rPr lang="en-US" sz="2800">
                <a:latin typeface="Calibri" charset="0"/>
              </a:rPr>
              <a:t>–Intra-and extra-cellular lipid accumulation</a:t>
            </a:r>
          </a:p>
          <a:p>
            <a:pPr>
              <a:buFont typeface="Arial" charset="0"/>
              <a:buNone/>
            </a:pPr>
            <a:r>
              <a:rPr lang="en-US" sz="2800">
                <a:latin typeface="Calibri" charset="0"/>
              </a:rPr>
              <a:t>–Chronic Inflammation</a:t>
            </a:r>
          </a:p>
          <a:p>
            <a:pPr>
              <a:buFont typeface="Arial" charset="0"/>
              <a:buNone/>
            </a:pPr>
            <a:r>
              <a:rPr lang="en-US" b="1">
                <a:solidFill>
                  <a:srgbClr val="FF0000"/>
                </a:solidFill>
                <a:latin typeface="Calibri" charset="0"/>
              </a:rPr>
              <a:t>•Basic Lesion: </a:t>
            </a:r>
            <a:r>
              <a:rPr lang="en-US">
                <a:latin typeface="Calibri" charset="0"/>
              </a:rPr>
              <a:t>is termed atheroma, fibro-fatty plaque, or atheromatous plaque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Atherosclerosis 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Pathogenesis</a:t>
            </a:r>
            <a:endParaRPr lang="en-CA">
              <a:latin typeface="Calibri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i="1" u="sng" dirty="0" smtClean="0">
                <a:ea typeface="+mn-ea"/>
              </a:rPr>
              <a:t>Response-to-injury hypothesis</a:t>
            </a:r>
            <a:endParaRPr lang="en-US" u="sng" dirty="0" smtClean="0">
              <a:ea typeface="+mn-ea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Endothelial injury</a:t>
            </a:r>
          </a:p>
          <a:p>
            <a:pPr lvl="1" eaLnBrk="1" hangingPunct="1">
              <a:defRPr/>
            </a:pPr>
            <a:r>
              <a:rPr lang="en-CA" dirty="0" smtClean="0">
                <a:ea typeface="+mn-ea"/>
              </a:rPr>
              <a:t>Not completely understood</a:t>
            </a:r>
          </a:p>
          <a:p>
            <a:pPr lvl="1" eaLnBrk="1" hangingPunct="1">
              <a:defRPr/>
            </a:pPr>
            <a:r>
              <a:rPr lang="en-CA" dirty="0" smtClean="0">
                <a:ea typeface="+mn-ea"/>
              </a:rPr>
              <a:t>Nevertheless, the two most important causes of endothelial dysfunction are:</a:t>
            </a:r>
          </a:p>
          <a:p>
            <a:pPr lvl="2" eaLnBrk="1" hangingPunct="1">
              <a:defRPr/>
            </a:pPr>
            <a:r>
              <a:rPr lang="en-CA" dirty="0" smtClean="0">
                <a:ea typeface="+mn-ea"/>
              </a:rPr>
              <a:t>Hemodynamic disturbances</a:t>
            </a:r>
          </a:p>
          <a:p>
            <a:pPr lvl="2" eaLnBrk="1" hangingPunct="1">
              <a:defRPr/>
            </a:pPr>
            <a:r>
              <a:rPr lang="en-CA" dirty="0" smtClean="0">
                <a:ea typeface="+mn-ea"/>
              </a:rPr>
              <a:t>Hypercholesterolemia</a:t>
            </a:r>
          </a:p>
          <a:p>
            <a:pPr lvl="1" eaLnBrk="1" hangingPunct="1">
              <a:defRPr/>
            </a:pPr>
            <a:r>
              <a:rPr lang="en-CA" dirty="0" smtClean="0">
                <a:ea typeface="+mn-ea"/>
              </a:rPr>
              <a:t>Inflammation is also an important contributor.</a:t>
            </a:r>
            <a:endParaRPr lang="en-US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b="1">
                <a:latin typeface="Calibri" charset="0"/>
              </a:rPr>
              <a:t>Response to injury hypothesis</a:t>
            </a:r>
            <a:br>
              <a:rPr lang="en-US" b="1">
                <a:latin typeface="Calibri" charset="0"/>
              </a:rPr>
            </a:br>
            <a:endParaRPr lang="en-US">
              <a:latin typeface="Calibri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93700" y="620713"/>
            <a:ext cx="8229600" cy="4525962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n-US" b="1" dirty="0" smtClean="0">
                <a:ea typeface="+mn-ea"/>
              </a:rPr>
              <a:t> </a:t>
            </a:r>
            <a:r>
              <a:rPr lang="en-US" sz="2800" b="1" dirty="0" smtClean="0">
                <a:ea typeface="+mn-ea"/>
              </a:rPr>
              <a:t>Injury to the endothelium</a:t>
            </a:r>
          </a:p>
          <a:p>
            <a:pPr algn="ctr">
              <a:buFont typeface="Arial" charset="0"/>
              <a:buNone/>
              <a:defRPr/>
            </a:pPr>
            <a:r>
              <a:rPr lang="en-US" sz="2800" b="1" dirty="0" smtClean="0">
                <a:ea typeface="+mn-ea"/>
              </a:rPr>
              <a:t>   (dysfunctional endothelium)</a:t>
            </a:r>
          </a:p>
          <a:p>
            <a:pPr algn="ctr">
              <a:buFont typeface="Arial" charset="0"/>
              <a:buNone/>
              <a:defRPr/>
            </a:pPr>
            <a:endParaRPr lang="en-US" sz="2800" b="1" dirty="0" smtClean="0">
              <a:ea typeface="+mn-ea"/>
            </a:endParaRPr>
          </a:p>
          <a:p>
            <a:pPr algn="ctr">
              <a:buFont typeface="Arial" charset="0"/>
              <a:buNone/>
              <a:defRPr/>
            </a:pPr>
            <a:r>
              <a:rPr lang="en-US" sz="2800" b="1" dirty="0" smtClean="0">
                <a:ea typeface="+mn-ea"/>
              </a:rPr>
              <a:t> Chronic inflammatory response</a:t>
            </a:r>
          </a:p>
          <a:p>
            <a:pPr algn="ctr">
              <a:buFont typeface="Arial" charset="0"/>
              <a:buNone/>
              <a:defRPr/>
            </a:pPr>
            <a:endParaRPr lang="en-US" sz="2800" b="1" dirty="0" smtClean="0">
              <a:ea typeface="+mn-ea"/>
            </a:endParaRPr>
          </a:p>
          <a:p>
            <a:pPr algn="ctr">
              <a:buFont typeface="Arial" charset="0"/>
              <a:buNone/>
              <a:defRPr/>
            </a:pPr>
            <a:r>
              <a:rPr lang="en-US" sz="2800" b="1" dirty="0" smtClean="0">
                <a:ea typeface="+mn-ea"/>
              </a:rPr>
              <a:t> Migration of SMC from media to intima</a:t>
            </a:r>
          </a:p>
          <a:p>
            <a:pPr algn="ctr">
              <a:buFont typeface="Arial" charset="0"/>
              <a:buNone/>
              <a:defRPr/>
            </a:pPr>
            <a:endParaRPr lang="en-US" sz="2800" b="1" dirty="0" smtClean="0">
              <a:ea typeface="+mn-ea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sz="2800" b="1" dirty="0" smtClean="0">
                <a:ea typeface="+mn-ea"/>
              </a:rPr>
              <a:t>Proliferation of Smooth </a:t>
            </a:r>
            <a:r>
              <a:rPr lang="en-US" sz="2800" b="1" dirty="0" err="1" smtClean="0">
                <a:ea typeface="+mn-ea"/>
              </a:rPr>
              <a:t>Ms</a:t>
            </a:r>
            <a:r>
              <a:rPr lang="en-US" sz="2800" b="1" dirty="0" smtClean="0">
                <a:ea typeface="+mn-ea"/>
              </a:rPr>
              <a:t> Cells in intima</a:t>
            </a:r>
          </a:p>
          <a:p>
            <a:pPr marL="0" indent="0" algn="ctr">
              <a:buFont typeface="Arial" charset="0"/>
              <a:buNone/>
              <a:defRPr/>
            </a:pPr>
            <a:endParaRPr lang="en-US" sz="2800" b="1" dirty="0" smtClean="0">
              <a:ea typeface="+mn-ea"/>
            </a:endParaRPr>
          </a:p>
          <a:p>
            <a:pPr algn="ctr">
              <a:buFont typeface="Arial" charset="0"/>
              <a:buNone/>
              <a:defRPr/>
            </a:pPr>
            <a:r>
              <a:rPr lang="en-US" sz="2800" b="1" dirty="0" smtClean="0">
                <a:ea typeface="+mn-ea"/>
              </a:rPr>
              <a:t>Excess production of Extra cellular Matrix</a:t>
            </a:r>
          </a:p>
          <a:p>
            <a:pPr algn="ctr">
              <a:buFont typeface="Arial" charset="0"/>
              <a:buNone/>
              <a:defRPr/>
            </a:pPr>
            <a:endParaRPr lang="en-US" sz="2800" b="1" dirty="0" smtClean="0">
              <a:ea typeface="+mn-ea"/>
            </a:endParaRPr>
          </a:p>
          <a:p>
            <a:pPr algn="ctr">
              <a:buFont typeface="Arial" charset="0"/>
              <a:buNone/>
              <a:defRPr/>
            </a:pPr>
            <a:r>
              <a:rPr lang="en-US" sz="2800" b="1" dirty="0" smtClean="0">
                <a:ea typeface="+mn-ea"/>
              </a:rPr>
              <a:t>Enhanced lipid accumulation</a:t>
            </a:r>
            <a:endParaRPr lang="en-US" sz="2800" dirty="0" smtClean="0">
              <a:ea typeface="+mn-ea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92625" y="1700213"/>
            <a:ext cx="0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24375" y="2744788"/>
            <a:ext cx="0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92625" y="3752850"/>
            <a:ext cx="0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4884738"/>
            <a:ext cx="793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4548188" y="5768975"/>
            <a:ext cx="0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</TotalTime>
  <Words>970</Words>
  <Application>Microsoft Macintosh PowerPoint</Application>
  <PresentationFormat>On-screen Show (4:3)</PresentationFormat>
  <Paragraphs>150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Atherosclerosis CVS lecture 2 Atherosclerosis</vt:lpstr>
      <vt:lpstr>Vessel wall structure</vt:lpstr>
      <vt:lpstr>Arteriosclerosis</vt:lpstr>
      <vt:lpstr>Atherosclerosis</vt:lpstr>
      <vt:lpstr>Atherosclerosis  Risk factors</vt:lpstr>
      <vt:lpstr>LDL Vs. HDL</vt:lpstr>
      <vt:lpstr>Pathogenesis of Atherosclerosis </vt:lpstr>
      <vt:lpstr>Atherosclerosis  Pathogenesis</vt:lpstr>
      <vt:lpstr>Response to injury hypothesis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Atherosclerosis  Clinical Complications</vt:lpstr>
      <vt:lpstr>Morphological changes that are seen on macro and microscopic levels in atherosclerosis</vt:lpstr>
      <vt:lpstr>PowerPoint Presentation</vt:lpstr>
      <vt:lpstr>PowerPoint Presentation</vt:lpstr>
      <vt:lpstr>Summary of Atherosclerotic Process  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Hisham</dc:creator>
  <cp:lastModifiedBy>User</cp:lastModifiedBy>
  <cp:revision>97</cp:revision>
  <dcterms:created xsi:type="dcterms:W3CDTF">2009-01-26T16:15:24Z</dcterms:created>
  <dcterms:modified xsi:type="dcterms:W3CDTF">2012-03-14T10:37:07Z</dcterms:modified>
</cp:coreProperties>
</file>