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6" r:id="rId3"/>
    <p:sldId id="277" r:id="rId4"/>
    <p:sldId id="302" r:id="rId5"/>
    <p:sldId id="306" r:id="rId6"/>
    <p:sldId id="307" r:id="rId7"/>
    <p:sldId id="308" r:id="rId8"/>
    <p:sldId id="280" r:id="rId9"/>
    <p:sldId id="309" r:id="rId10"/>
    <p:sldId id="310" r:id="rId11"/>
    <p:sldId id="257" r:id="rId12"/>
    <p:sldId id="319" r:id="rId13"/>
    <p:sldId id="311" r:id="rId14"/>
    <p:sldId id="312" r:id="rId15"/>
    <p:sldId id="300" r:id="rId16"/>
    <p:sldId id="263" r:id="rId17"/>
    <p:sldId id="313" r:id="rId18"/>
    <p:sldId id="264" r:id="rId19"/>
    <p:sldId id="314" r:id="rId20"/>
    <p:sldId id="294" r:id="rId21"/>
    <p:sldId id="296" r:id="rId22"/>
    <p:sldId id="298" r:id="rId23"/>
    <p:sldId id="315" r:id="rId24"/>
    <p:sldId id="297" r:id="rId25"/>
    <p:sldId id="317" r:id="rId26"/>
    <p:sldId id="265" r:id="rId27"/>
    <p:sldId id="268" r:id="rId28"/>
    <p:sldId id="281" r:id="rId29"/>
    <p:sldId id="288" r:id="rId30"/>
    <p:sldId id="31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3016" autoAdjust="0"/>
  </p:normalViewPr>
  <p:slideViewPr>
    <p:cSldViewPr>
      <p:cViewPr>
        <p:scale>
          <a:sx n="50" d="100"/>
          <a:sy n="50" d="100"/>
        </p:scale>
        <p:origin x="-2560" y="-3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BB39B9A-C699-3C4A-9A47-75B7DCAF03E9}" type="datetimeFigureOut">
              <a:rPr lang="en-US"/>
              <a:pPr/>
              <a:t>3/14/12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BEE4F90-EFA0-FE4E-9C93-342945663613}" type="slidenum">
              <a:rPr lang="en-CA"/>
              <a:pPr/>
              <a:t>‹#›</a:t>
            </a:fld>
            <a:endParaRPr lang="en-CA"/>
          </a:p>
        </p:txBody>
      </p:sp>
    </p:spTree>
    <p:extLst>
      <p:ext uri="{BB962C8B-B14F-4D97-AF65-F5344CB8AC3E}">
        <p14:creationId xmlns:p14="http://schemas.microsoft.com/office/powerpoint/2010/main" val="1970317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Shock_(circulatory)" TargetMode="External"/><Relationship Id="rId4" Type="http://schemas.openxmlformats.org/officeDocument/2006/relationships/hyperlink" Target="http://en.wikipedia.org/wiki/Medical_emergency"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7BE599A-86FB-3E40-81BD-CD530819FDF6}" type="slidenum">
              <a:rPr lang="en-CA"/>
              <a:pPr eaLnBrk="1" hangingPunct="1"/>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B340717-A938-4A4E-89DC-FEC79FEA9C2A}" type="slidenum">
              <a:rPr lang="en-US"/>
              <a:pPr eaLnBrk="1" hangingPunct="1"/>
              <a:t>10</a:t>
            </a:fld>
            <a:endParaRPr lang="en-US"/>
          </a:p>
        </p:txBody>
      </p:sp>
      <p:sp>
        <p:nvSpPr>
          <p:cNvPr id="4403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r>
              <a:rPr lang="en-CA">
                <a:latin typeface="Calibri" charset="0"/>
              </a:rPr>
              <a:t>if a coronary artery develops atherosclerotic occlusion at a sufficiently slow rate, it may be able to stimulate collateral blood flow from other major epicardial vessels; such </a:t>
            </a:r>
            <a:r>
              <a:rPr lang="en-CA" i="1">
                <a:latin typeface="Calibri" charset="0"/>
              </a:rPr>
              <a:t>collateral perfusion</a:t>
            </a:r>
            <a:r>
              <a:rPr lang="en-CA">
                <a:latin typeface="Calibri" charset="0"/>
              </a:rPr>
              <a:t> can then </a:t>
            </a:r>
            <a:r>
              <a:rPr lang="en-CA" b="1">
                <a:latin typeface="Calibri" charset="0"/>
              </a:rPr>
              <a:t>protect</a:t>
            </a:r>
            <a:r>
              <a:rPr lang="en-CA">
                <a:latin typeface="Calibri" charset="0"/>
              </a:rPr>
              <a:t> against MI even in the setting of a complete vascular occlusion. Unfortunately, acute coronary occlusions cannot spontaneously recruit collateral flow and will result in infarction </a:t>
            </a:r>
          </a:p>
          <a:p>
            <a:pPr eaLnBrk="1" hangingPunct="1">
              <a:spcBef>
                <a:spcPct val="0"/>
              </a:spcBef>
            </a:pPr>
            <a:endParaRPr lang="en-US">
              <a:latin typeface="Calibri" charset="0"/>
            </a:endParaRPr>
          </a:p>
          <a:p>
            <a:pPr eaLnBrk="1" hangingPunct="1">
              <a:spcBef>
                <a:spcPct val="0"/>
              </a:spcBef>
            </a:pPr>
            <a:r>
              <a:rPr lang="en-CA">
                <a:latin typeface="Calibri" charset="0"/>
              </a:rPr>
              <a:t>Influences extrinsic </a:t>
            </a:r>
            <a:r>
              <a:rPr lang="en-CA" b="1">
                <a:latin typeface="Calibri" charset="0"/>
              </a:rPr>
              <a:t>to the plaque </a:t>
            </a:r>
            <a:r>
              <a:rPr lang="en-CA">
                <a:latin typeface="Calibri" charset="0"/>
              </a:rPr>
              <a:t>are also important. </a:t>
            </a:r>
            <a:r>
              <a:rPr lang="en-CA" b="1">
                <a:latin typeface="Calibri" charset="0"/>
              </a:rPr>
              <a:t>Adrenergic stimulation </a:t>
            </a:r>
            <a:r>
              <a:rPr lang="en-CA">
                <a:latin typeface="Calibri" charset="0"/>
              </a:rPr>
              <a:t>can elevate physical stresses on the plaque through systemic hypertension or local vasospasm. Indeed, the adrenergic stimulation associated with awakening and rising may underlie the known peak incidence (between 6 AM and 12 noon) of acute MIs. Intense emotional stress can also contribute to plaque disruption.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B026326-F676-554E-8383-CBE32ACEF328}" type="slidenum">
              <a:rPr lang="en-CA"/>
              <a:pPr eaLnBrk="1" hangingPunct="1"/>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F06FB59-AC2A-0149-B37E-57BA6D1618A3}" type="slidenum">
              <a:rPr lang="en-US"/>
              <a:pPr eaLnBrk="1" hangingPunct="1"/>
              <a:t>13</a:t>
            </a:fld>
            <a:endParaRPr lang="en-US"/>
          </a:p>
        </p:txBody>
      </p:sp>
      <p:sp>
        <p:nvSpPr>
          <p:cNvPr id="4608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E7B8949-0DE8-4249-98CC-75899F1F512E}" type="slidenum">
              <a:rPr lang="en-US"/>
              <a:pPr eaLnBrk="1" hangingPunct="1"/>
              <a:t>14</a:t>
            </a:fld>
            <a:endParaRPr lang="en-US"/>
          </a:p>
        </p:txBody>
      </p:sp>
      <p:sp>
        <p:nvSpPr>
          <p:cNvPr id="4710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1">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9A5E9A7-4623-5044-8D05-ED55FD5BE291}" type="slidenum">
              <a:rPr lang="en-CA"/>
              <a:pPr eaLnBrk="1" hangingPunct="1"/>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atin typeface="Calibri" charset="0"/>
              </a:rPr>
              <a:t>Within seconds of vascular obstruction, cardiac myocyte aerobic glycolysis ceases, leading to inadequate production of </a:t>
            </a:r>
            <a:r>
              <a:rPr lang="en-CA">
                <a:latin typeface="Calibri" charset="0"/>
                <a:hlinkClick r:id="rId3" action="ppaction://hlinkfile" tooltip="View drug information"/>
              </a:rPr>
              <a:t>adenosine</a:t>
            </a:r>
            <a:r>
              <a:rPr lang="en-CA">
                <a:latin typeface="Calibri" charset="0"/>
              </a:rPr>
              <a:t> triphosphate (ATP) and accumulation of potentially noxious breakdown products (e.g., </a:t>
            </a:r>
            <a:r>
              <a:rPr lang="en-CA">
                <a:latin typeface="Calibri" charset="0"/>
                <a:hlinkClick r:id="rId4" action="ppaction://hlinkfile" tooltip="View drug information"/>
              </a:rPr>
              <a:t>lactic acid</a:t>
            </a:r>
            <a:r>
              <a:rPr lang="en-CA">
                <a:latin typeface="Calibri" charset="0"/>
              </a:rPr>
              <a:t>). </a:t>
            </a:r>
          </a:p>
          <a:p>
            <a:pPr eaLnBrk="1" hangingPunct="1">
              <a:spcBef>
                <a:spcPct val="0"/>
              </a:spcBef>
            </a:pPr>
            <a:endParaRPr lang="en-US">
              <a:latin typeface="Calibri" charset="0"/>
            </a:endParaRPr>
          </a:p>
          <a:p>
            <a:pPr eaLnBrk="1" hangingPunct="1">
              <a:spcBef>
                <a:spcPct val="0"/>
              </a:spcBef>
            </a:pPr>
            <a:r>
              <a:rPr lang="en-CA" b="1">
                <a:latin typeface="Calibri" charset="0"/>
              </a:rPr>
              <a:t>Ischemia to myocardium rapidly (minutes) leads to loss of function and causes necrosis after 20 to 40 minutes</a:t>
            </a:r>
          </a:p>
          <a:p>
            <a:pPr eaLnBrk="1" hangingPunct="1">
              <a:spcBef>
                <a:spcPct val="0"/>
              </a:spcBef>
            </a:pPr>
            <a:r>
              <a:rPr lang="en-US">
                <a:latin typeface="Calibri" charset="0"/>
              </a:rPr>
              <a:t>For approximately 30 minutes after the onset of even the most severe ischemia, myocardial injury is potentially reversible. Thereafter, progressive loss of viability occurs that is complete by 6 to 12 hours. The benefits of reperfusion are greatest when it is achieved early, and are progressively lost when reperfusion is delayed</a:t>
            </a:r>
            <a:endParaRPr lang="en-CA">
              <a:latin typeface="Calibri"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28AF0C6-565C-2241-AA03-74AFF27CE85F}" type="slidenum">
              <a:rPr lang="en-CA"/>
              <a:pPr eaLnBrk="1" hangingPunct="1"/>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A60946F-6AFC-F14F-A15E-48DBEF4F73A0}" type="slidenum">
              <a:rPr lang="en-US"/>
              <a:pPr eaLnBrk="1" hangingPunct="1"/>
              <a:t>17</a:t>
            </a:fld>
            <a:endParaRPr lang="en-US"/>
          </a:p>
        </p:txBody>
      </p:sp>
      <p:sp>
        <p:nvSpPr>
          <p:cNvPr id="5017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atin typeface="Calibri"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8CE9CF3-E0B6-D749-8899-522818DCC955}" type="slidenum">
              <a:rPr lang="en-CA"/>
              <a:pPr eaLnBrk="1" hangingPunct="1"/>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DF6BCCB-283B-194C-913C-C118248DDEF7}" type="slidenum">
              <a:rPr lang="en-US"/>
              <a:pPr eaLnBrk="1" hangingPunct="1"/>
              <a:t>19</a:t>
            </a:fld>
            <a:endParaRPr lang="en-US"/>
          </a:p>
        </p:txBody>
      </p:sp>
      <p:sp>
        <p:nvSpPr>
          <p:cNvPr id="522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b="1">
                <a:latin typeface="Calibri" charset="0"/>
              </a:rPr>
              <a:t>Troponins and CK-MB have high specificity and sensitivity for myocardial damage</a:t>
            </a:r>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F7BB1D7-0955-7249-A375-78F21FC1A4D1}" type="slidenum">
              <a:rPr lang="en-CA"/>
              <a:pPr eaLnBrk="1" hangingPunct="1"/>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i="1">
                <a:latin typeface="Calibri" charset="0"/>
              </a:rPr>
              <a:t>Ischemia is </a:t>
            </a:r>
            <a:r>
              <a:rPr lang="en-CA">
                <a:latin typeface="Calibri" charset="0"/>
              </a:rPr>
              <a:t>an imbalance between cardiac blood supply (perfusion) and myocardial oxygen demand</a:t>
            </a:r>
          </a:p>
          <a:p>
            <a:pPr eaLnBrk="1" hangingPunct="1">
              <a:spcBef>
                <a:spcPct val="0"/>
              </a:spcBef>
            </a:pPr>
            <a:endParaRPr lang="en-US">
              <a:latin typeface="Calibri" charset="0"/>
            </a:endParaRPr>
          </a:p>
          <a:p>
            <a:pPr eaLnBrk="1" hangingPunct="1">
              <a:spcBef>
                <a:spcPct val="0"/>
              </a:spcBef>
            </a:pPr>
            <a:r>
              <a:rPr lang="en-CA">
                <a:latin typeface="Calibri" charset="0"/>
              </a:rPr>
              <a:t>ischemia can result from increased demand (e.g., increased heart rate or hypertension)</a:t>
            </a:r>
          </a:p>
          <a:p>
            <a:pPr eaLnBrk="1" hangingPunct="1">
              <a:spcBef>
                <a:spcPct val="0"/>
              </a:spcBef>
            </a:pPr>
            <a:r>
              <a:rPr lang="en-CA">
                <a:latin typeface="Calibri" charset="0"/>
              </a:rPr>
              <a:t>diminished oxygen-carrying capacity (e.g., anemia, carbon monoxide poisoning)</a:t>
            </a:r>
          </a:p>
          <a:p>
            <a:pPr eaLnBrk="1" hangingPunct="1">
              <a:spcBef>
                <a:spcPct val="0"/>
              </a:spcBef>
            </a:pPr>
            <a:endParaRPr lang="en-CA">
              <a:latin typeface="Calibri"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4A948B3-E68C-C34B-A2AD-CF2FE3573F9B}" type="slidenum">
              <a:rPr lang="en-CA"/>
              <a:pPr eaLnBrk="1" hangingPunct="1"/>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B7AAD50-B914-6E47-9A7D-C747CC394D1F}" type="slidenum">
              <a:rPr lang="en-CA"/>
              <a:pPr eaLnBrk="1" hangingPunct="1"/>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atin typeface="Calibri" charset="0"/>
              </a:rPr>
              <a:t>Total CK activity is not a reliable marker of cardiac injury (i.e., it could come from skeletal muscle injury). </a:t>
            </a:r>
          </a:p>
          <a:p>
            <a:pPr eaLnBrk="1" hangingPunct="1">
              <a:spcBef>
                <a:spcPct val="0"/>
              </a:spcBef>
            </a:pPr>
            <a:endParaRPr lang="en-US">
              <a:latin typeface="Calibri" charset="0"/>
            </a:endParaRPr>
          </a:p>
          <a:p>
            <a:pPr eaLnBrk="1" hangingPunct="1">
              <a:spcBef>
                <a:spcPct val="0"/>
              </a:spcBef>
            </a:pPr>
            <a:r>
              <a:rPr lang="en-CA">
                <a:latin typeface="Calibri" charset="0"/>
              </a:rPr>
              <a:t>Although cardiac troponin and CK-MB are equally sensitive at early stages of an MI, persistence of elevated troponin levels for approximately 10 days allows the diagnosis of an acute MI long after CK-MB levels have returned to normal.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1A53F8E-A751-EC47-A86A-EDC420AD2F3B}" type="slidenum">
              <a:rPr lang="en-CA"/>
              <a:pPr eaLnBrk="1" hangingPunct="1"/>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3DC1830-12EB-4D49-8C5B-54D95749C7EF}" type="slidenum">
              <a:rPr lang="en-US"/>
              <a:pPr eaLnBrk="1" hangingPunct="1"/>
              <a:t>23</a:t>
            </a:fld>
            <a:endParaRPr lang="en-US"/>
          </a:p>
        </p:txBody>
      </p:sp>
      <p:sp>
        <p:nvSpPr>
          <p:cNvPr id="5632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Times New Roman" charset="0"/>
              </a:rPr>
              <a:t>Dressler</a:t>
            </a:r>
            <a:r>
              <a:rPr lang="ja-JP" altLang="en-US" b="1">
                <a:latin typeface="Tahoma" charset="0"/>
              </a:rPr>
              <a:t>’</a:t>
            </a:r>
            <a:r>
              <a:rPr lang="en-US" b="1">
                <a:latin typeface="Times New Roman" charset="0"/>
              </a:rPr>
              <a:t>s syndrome :</a:t>
            </a:r>
            <a:r>
              <a:rPr lang="en-US">
                <a:latin typeface="Calibri" charset="0"/>
              </a:rPr>
              <a:t>It consists of a triad of features, fever, pleuritic pain and pericardial effusion.</a:t>
            </a:r>
          </a:p>
          <a:p>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Number are not very consatant</a:t>
            </a:r>
            <a:endParaRPr lang="en-CA">
              <a:latin typeface="Calibri"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C77F043-4741-AD4A-9B47-F4863FCF3AA6}" type="slidenum">
              <a:rPr lang="en-CA"/>
              <a:pPr eaLnBrk="1" hangingPunct="1"/>
              <a:t>24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5CA7C20-3537-604F-8367-F327ABEA15BB}" type="slidenum">
              <a:rPr lang="en-US"/>
              <a:pPr eaLnBrk="1" hangingPunct="1"/>
              <a:t>25</a:t>
            </a:fld>
            <a:endParaRPr lang="en-US"/>
          </a:p>
        </p:txBody>
      </p:sp>
      <p:sp>
        <p:nvSpPr>
          <p:cNvPr id="5837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Complications of myocardial infarction. Cardiac rupture syndromes (</a:t>
            </a:r>
            <a:r>
              <a:rPr lang="en-US" b="1">
                <a:latin typeface="Calibri" charset="0"/>
              </a:rPr>
              <a:t>A-C</a:t>
            </a:r>
            <a:r>
              <a:rPr lang="en-US">
                <a:latin typeface="Calibri" charset="0"/>
              </a:rPr>
              <a:t>). </a:t>
            </a:r>
            <a:r>
              <a:rPr lang="en-US" b="1">
                <a:latin typeface="Calibri" charset="0"/>
              </a:rPr>
              <a:t>A,</a:t>
            </a:r>
            <a:r>
              <a:rPr lang="en-US">
                <a:latin typeface="Calibri" charset="0"/>
              </a:rPr>
              <a:t> Anterior myocardial rupture in an acute infarct </a:t>
            </a:r>
            <a:r>
              <a:rPr lang="en-US" i="1">
                <a:latin typeface="Calibri" charset="0"/>
              </a:rPr>
              <a:t>(arrow).</a:t>
            </a:r>
            <a:r>
              <a:rPr lang="en-US">
                <a:latin typeface="Calibri" charset="0"/>
              </a:rPr>
              <a:t> </a:t>
            </a:r>
            <a:r>
              <a:rPr lang="en-US" b="1">
                <a:latin typeface="Calibri" charset="0"/>
              </a:rPr>
              <a:t>B,</a:t>
            </a:r>
            <a:r>
              <a:rPr lang="en-US">
                <a:latin typeface="Calibri" charset="0"/>
              </a:rPr>
              <a:t> Rupture of the ventricular septum </a:t>
            </a:r>
            <a:r>
              <a:rPr lang="en-US" i="1">
                <a:latin typeface="Calibri" charset="0"/>
              </a:rPr>
              <a:t>(arrow)</a:t>
            </a:r>
            <a:r>
              <a:rPr lang="en-US">
                <a:latin typeface="Calibri" charset="0"/>
              </a:rPr>
              <a:t>. </a:t>
            </a:r>
            <a:r>
              <a:rPr lang="en-US" b="1">
                <a:latin typeface="Calibri" charset="0"/>
              </a:rPr>
              <a:t>C,</a:t>
            </a:r>
            <a:r>
              <a:rPr lang="en-US">
                <a:latin typeface="Calibri" charset="0"/>
              </a:rPr>
              <a:t> Complete rupture of a necrotic papillary muscle. </a:t>
            </a:r>
            <a:r>
              <a:rPr lang="en-US" b="1">
                <a:latin typeface="Calibri" charset="0"/>
              </a:rPr>
              <a:t>D,</a:t>
            </a:r>
            <a:r>
              <a:rPr lang="en-US">
                <a:latin typeface="Calibri" charset="0"/>
              </a:rPr>
              <a:t> Fibrinous pericarditis, showing a dark, roughened epicardial surface overlying an acute infarct. </a:t>
            </a:r>
            <a:r>
              <a:rPr lang="en-US" b="1">
                <a:latin typeface="Calibri" charset="0"/>
              </a:rPr>
              <a:t>E,</a:t>
            </a:r>
            <a:r>
              <a:rPr lang="en-US">
                <a:latin typeface="Calibri" charset="0"/>
              </a:rPr>
              <a:t> Early expansion of anteroapical infarct with wall thinning </a:t>
            </a:r>
            <a:r>
              <a:rPr lang="en-US" i="1">
                <a:latin typeface="Calibri" charset="0"/>
              </a:rPr>
              <a:t>(arrow)</a:t>
            </a:r>
            <a:r>
              <a:rPr lang="en-US">
                <a:latin typeface="Calibri" charset="0"/>
              </a:rPr>
              <a:t> and mural thrombus. </a:t>
            </a:r>
            <a:r>
              <a:rPr lang="en-US" b="1">
                <a:latin typeface="Calibri" charset="0"/>
              </a:rPr>
              <a:t>F,</a:t>
            </a:r>
            <a:r>
              <a:rPr lang="en-US">
                <a:latin typeface="Calibri" charset="0"/>
              </a:rPr>
              <a:t> Large apical left ventricular aneurysm. The left ventricle is on the </a:t>
            </a:r>
            <a:r>
              <a:rPr lang="en-US" i="1">
                <a:latin typeface="Calibri" charset="0"/>
              </a:rPr>
              <a:t>right</a:t>
            </a:r>
            <a:r>
              <a:rPr lang="en-US">
                <a:latin typeface="Calibri" charset="0"/>
              </a:rPr>
              <a:t> in this apical four-chamber view of the heart.</a:t>
            </a:r>
            <a:endParaRPr lang="en-CA">
              <a:latin typeface="Calibri"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7B05FB1-13E3-5341-ADFC-A087CA3447C7}" type="slidenum">
              <a:rPr lang="en-CA"/>
              <a:pPr eaLnBrk="1" hangingPunct="1"/>
              <a:t>26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Dressler</a:t>
            </a:r>
            <a:r>
              <a:rPr lang="ja-JP" altLang="en-US">
                <a:latin typeface="Calibri" charset="0"/>
              </a:rPr>
              <a:t>’</a:t>
            </a:r>
            <a:r>
              <a:rPr lang="en-US">
                <a:latin typeface="Calibri" charset="0"/>
              </a:rPr>
              <a:t>s </a:t>
            </a:r>
            <a:endParaRPr lang="en-CA">
              <a:latin typeface="Calibri"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3F25843-872F-3F41-BFF9-EE5EB812DBCA}" type="slidenum">
              <a:rPr lang="en-CA"/>
              <a:pPr eaLnBrk="1" hangingPunct="1"/>
              <a:t>27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is defined as unexpected death from cardiac causes in individuals without symptomatic heart disease or early after symptom onset (usually within 1 hour).</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9DD1259-C1E4-1046-A48E-BA14DA49127D}" type="slidenum">
              <a:rPr lang="en-CA"/>
              <a:pPr eaLnBrk="1" hangingPunct="1"/>
              <a:t>28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38F32DE-B773-8D46-A8FF-24C685D49AB3}" type="slidenum">
              <a:rPr lang="en-CA"/>
              <a:pPr eaLnBrk="1" hangingPunct="1"/>
              <a:t>29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Plaque disruption= fissure, ulceration or rupture</a:t>
            </a:r>
          </a:p>
          <a:p>
            <a:pPr eaLnBrk="1" hangingPunct="1">
              <a:spcBef>
                <a:spcPct val="0"/>
              </a:spcBef>
            </a:pPr>
            <a:endParaRPr lang="en-US">
              <a:latin typeface="Calibri" charset="0"/>
            </a:endParaRPr>
          </a:p>
          <a:p>
            <a:pPr eaLnBrk="1" hangingPunct="1">
              <a:spcBef>
                <a:spcPct val="0"/>
              </a:spcBef>
            </a:pPr>
            <a:endParaRPr lang="en-CA" b="1">
              <a:latin typeface="Calibri" charset="0"/>
            </a:endParaRPr>
          </a:p>
          <a:p>
            <a:pPr eaLnBrk="1" hangingPunct="1">
              <a:spcBef>
                <a:spcPct val="0"/>
              </a:spcBef>
            </a:pPr>
            <a:r>
              <a:rPr lang="en-CA">
                <a:latin typeface="Calibri" charset="0"/>
              </a:rPr>
              <a:t>Fissures frequently occur at the junction of the fibrous cap and the adjacent normal plaque-free arterial segment, a location at which the mechanical stresses are highest and the fibrous cap is thinnest. Fibrous caps are also continuously remodeling; the balance of collagen synthesis and degradation determines its mechanical strength and thus plaque stability</a:t>
            </a:r>
          </a:p>
          <a:p>
            <a:pPr eaLnBrk="1" hangingPunct="1">
              <a:spcBef>
                <a:spcPct val="0"/>
              </a:spcBef>
            </a:pPr>
            <a:endParaRPr lang="en-US">
              <a:latin typeface="Calibri" charset="0"/>
            </a:endParaRPr>
          </a:p>
          <a:p>
            <a:pPr eaLnBrk="1" hangingPunct="1">
              <a:spcBef>
                <a:spcPct val="0"/>
              </a:spcBef>
            </a:pPr>
            <a:r>
              <a:rPr lang="en-CA">
                <a:latin typeface="Calibri" charset="0"/>
              </a:rPr>
              <a:t>Vasospasm and/or platelet aggregation can contribute but are infrequently </a:t>
            </a:r>
            <a:r>
              <a:rPr lang="en-CA" b="1">
                <a:latin typeface="Calibri" charset="0"/>
              </a:rPr>
              <a:t>the sole </a:t>
            </a:r>
            <a:r>
              <a:rPr lang="en-CA">
                <a:latin typeface="Calibri" charset="0"/>
              </a:rPr>
              <a:t>cause of an occlusion</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A69E7B4-44CE-A74B-BF17-57195EB71AF0}" type="slidenum">
              <a:rPr lang="en-CA"/>
              <a:pPr eaLnBrk="1" hangingPunct="1"/>
              <a:t>30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atin typeface="Calibri" charset="0"/>
              </a:rPr>
              <a:t>in the vast majority of cases, IHD is due to a reduction in coronary blood flow caused by obstructive atherosclerotic disease</a:t>
            </a:r>
          </a:p>
          <a:p>
            <a:pPr eaLnBrk="1" hangingPunct="1">
              <a:spcBef>
                <a:spcPct val="0"/>
              </a:spcBef>
            </a:pPr>
            <a:r>
              <a:rPr lang="en-CA">
                <a:latin typeface="Calibri" charset="0"/>
              </a:rPr>
              <a:t>Thus, IHD is also frequently called coronary artery disease (CAD).</a:t>
            </a:r>
          </a:p>
          <a:p>
            <a:pPr eaLnBrk="1" hangingPunct="1">
              <a:spcBef>
                <a:spcPct val="0"/>
              </a:spcBef>
            </a:pPr>
            <a:endParaRPr lang="en-CA">
              <a:latin typeface="Calibri"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B50E0C2-6E7B-BE48-8E11-9B8E90C59593}" type="slidenum">
              <a:rPr lang="en-CA"/>
              <a:pPr eaLnBrk="1" hangingPunct="1"/>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B449B62-985E-4841-94DC-17EEE881B9A6}" type="slidenum">
              <a:rPr lang="en-CA"/>
              <a:pPr eaLnBrk="1" hangingPunct="1"/>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BABC7BD-26E1-1244-854D-DC6666717896}" type="slidenum">
              <a:rPr lang="en-US"/>
              <a:pPr eaLnBrk="1" hangingPunct="1"/>
              <a:t>5</a:t>
            </a:fld>
            <a:endParaRPr lang="en-US"/>
          </a:p>
        </p:txBody>
      </p:sp>
      <p:sp>
        <p:nvSpPr>
          <p:cNvPr id="3891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26B8858-B0CC-3C41-AD4A-33528211DA72}" type="slidenum">
              <a:rPr lang="en-US"/>
              <a:pPr eaLnBrk="1" hangingPunct="1"/>
              <a:t>6</a:t>
            </a:fld>
            <a:endParaRPr lang="en-US"/>
          </a:p>
        </p:txBody>
      </p:sp>
      <p:sp>
        <p:nvSpPr>
          <p:cNvPr id="399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pPr marL="0" lvl="1">
              <a:defRPr/>
            </a:pPr>
            <a:r>
              <a:rPr lang="en-US" dirty="0" smtClean="0">
                <a:ea typeface="+mn-ea"/>
              </a:rPr>
              <a:t>Duration and severity is not sufficient for infarction.</a:t>
            </a:r>
          </a:p>
          <a:p>
            <a:pPr eaLnBrk="1" hangingPunct="1">
              <a:spcBef>
                <a:spcPct val="0"/>
              </a:spcBef>
              <a:defRPr/>
            </a:pPr>
            <a:r>
              <a:rPr lang="en-CA" dirty="0" err="1" smtClean="0">
                <a:ea typeface="+mn-ea"/>
              </a:rPr>
              <a:t>Nitroglycerin</a:t>
            </a:r>
            <a:r>
              <a:rPr lang="en-CA" dirty="0" smtClean="0">
                <a:ea typeface="+mn-ea"/>
              </a:rPr>
              <a:t>, by reducing the venous return, large doses-&gt; increase blood to heart</a:t>
            </a:r>
          </a:p>
          <a:p>
            <a:pPr marL="342900" lvl="1" indent="-342900" eaLnBrk="1" hangingPunct="1">
              <a:buFont typeface="Arial" charset="0"/>
              <a:buChar char="•"/>
              <a:defRPr/>
            </a:pPr>
            <a:r>
              <a:rPr lang="en-US" b="1" u="sng" dirty="0" smtClean="0">
                <a:solidFill>
                  <a:srgbClr val="FF0000"/>
                </a:solidFill>
                <a:effectLst>
                  <a:outerShdw blurRad="38100" dist="38100" dir="2700000" algn="tl">
                    <a:srgbClr val="000000">
                      <a:alpha val="43137"/>
                    </a:srgbClr>
                  </a:outerShdw>
                </a:effectLst>
                <a:latin typeface="Times New Roman" pitchFamily="18" charset="0"/>
                <a:ea typeface="+mn-ea"/>
              </a:rPr>
              <a:t>Unstable angina: </a:t>
            </a:r>
            <a:r>
              <a:rPr lang="en-CA" dirty="0" smtClean="0">
                <a:ea typeface="+mn-ea"/>
              </a:rPr>
              <a:t>Results from a small fissure or rupture of atherosclerotic plaque triggering:</a:t>
            </a:r>
          </a:p>
          <a:p>
            <a:pPr marL="742950" lvl="2" indent="-342900" eaLnBrk="1" hangingPunct="1">
              <a:defRPr/>
            </a:pPr>
            <a:r>
              <a:rPr lang="en-CA" dirty="0" smtClean="0">
                <a:ea typeface="+mn-ea"/>
              </a:rPr>
              <a:t>Platelet aggregation</a:t>
            </a:r>
          </a:p>
          <a:p>
            <a:pPr marL="742950" lvl="2" indent="-342900" eaLnBrk="1" hangingPunct="1">
              <a:defRPr/>
            </a:pPr>
            <a:r>
              <a:rPr lang="en-CA" dirty="0" smtClean="0">
                <a:ea typeface="+mn-ea"/>
              </a:rPr>
              <a:t>Vasoconstriction</a:t>
            </a:r>
          </a:p>
          <a:p>
            <a:pPr marL="742950" lvl="2" indent="-342900" eaLnBrk="1" hangingPunct="1">
              <a:defRPr/>
            </a:pPr>
            <a:r>
              <a:rPr lang="en-CA" dirty="0" smtClean="0">
                <a:ea typeface="+mn-ea"/>
              </a:rPr>
              <a:t>Formation of a mural thrombus that may not be occlusive</a:t>
            </a:r>
          </a:p>
          <a:p>
            <a:pPr marL="742950" lvl="2" indent="-342900" eaLnBrk="1" hangingPunct="1">
              <a:defRPr/>
            </a:pPr>
            <a:r>
              <a:rPr lang="en-US" dirty="0" smtClean="0">
                <a:ea typeface="+mn-ea"/>
              </a:rPr>
              <a:t>Usually proceed MI</a:t>
            </a:r>
            <a:endParaRPr lang="en-CA" dirty="0" smtClean="0">
              <a:ea typeface="+mn-ea"/>
            </a:endParaRPr>
          </a:p>
          <a:p>
            <a:pPr eaLnBrk="1" hangingPunct="1">
              <a:spcBef>
                <a:spcPct val="0"/>
              </a:spcBef>
              <a:defRPr/>
            </a:pPr>
            <a:endParaRPr lang="en-CA" dirty="0" smtClean="0">
              <a:ea typeface="+mn-ea"/>
            </a:endParaRPr>
          </a:p>
          <a:p>
            <a:pPr eaLnBrk="1" hangingPunct="1">
              <a:spcBef>
                <a:spcPct val="0"/>
              </a:spcBef>
              <a:defRPr/>
            </a:pPr>
            <a:endParaRPr lang="en-US" dirty="0" smtClean="0">
              <a:ea typeface="+mn-ea"/>
            </a:endParaRPr>
          </a:p>
          <a:p>
            <a:pPr>
              <a:defRPr/>
            </a:pPr>
            <a:endParaRPr lang="en-US" dirty="0">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8E7F076-1751-1349-9A3A-4DB42823C8DE}" type="slidenum">
              <a:rPr lang="en-US"/>
              <a:pPr eaLnBrk="1" hangingPunct="1"/>
              <a:t>7</a:t>
            </a:fld>
            <a:endParaRPr lang="en-US"/>
          </a:p>
        </p:txBody>
      </p:sp>
      <p:sp>
        <p:nvSpPr>
          <p:cNvPr id="4096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atin typeface="Calibri"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4628174-965C-0444-BCCC-3FA1CD0819BC}" type="slidenum">
              <a:rPr lang="en-CA"/>
              <a:pPr eaLnBrk="1" hangingPunct="1"/>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Transmural  , severe coronary atherosclerosis with acute plaque rupture and superimposed thrombosis</a:t>
            </a:r>
          </a:p>
          <a:p>
            <a:pPr lvl="1" eaLnBrk="1" hangingPunct="1"/>
            <a:r>
              <a:rPr lang="en-US">
                <a:latin typeface="Calibri" charset="0"/>
              </a:rPr>
              <a:t>Two mechanisms:</a:t>
            </a:r>
          </a:p>
          <a:p>
            <a:pPr lvl="2" eaLnBrk="1" hangingPunct="1"/>
            <a:r>
              <a:rPr lang="en-US">
                <a:latin typeface="Calibri" charset="0"/>
              </a:rPr>
              <a:t>Fixed atherosclerosis but with increased demand, vasospasm or hypotension </a:t>
            </a:r>
          </a:p>
          <a:p>
            <a:pPr lvl="2" eaLnBrk="1" hangingPunct="1"/>
            <a:r>
              <a:rPr lang="en-US">
                <a:latin typeface="Calibri" charset="0"/>
              </a:rPr>
              <a:t>OR</a:t>
            </a:r>
          </a:p>
          <a:p>
            <a:pPr lvl="2" eaLnBrk="1" hangingPunct="1"/>
            <a:r>
              <a:rPr lang="en-US">
                <a:latin typeface="Calibri" charset="0"/>
              </a:rPr>
              <a:t>Evolving transmural with relieve of the obstruction (often multifocal)</a:t>
            </a:r>
            <a:endParaRPr lang="en-CA">
              <a:latin typeface="Calibri" charset="0"/>
            </a:endParaRPr>
          </a:p>
          <a:p>
            <a:endParaRPr lang="en-US">
              <a:latin typeface="Calibri"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DA1A2E-B8B5-3746-96E3-65DF099EB805}" type="slidenum">
              <a:rPr lang="en-CA"/>
              <a:pPr eaLnBrk="1" hangingPunct="1"/>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7AA3CC3-EAFA-8041-B03D-561193FF4BFB}" type="datetimeFigureOut">
              <a:rPr lang="en-US"/>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C621E98-7C46-DC43-8FB8-48EA309532EB}" type="slidenum">
              <a:rPr lang="en-US"/>
              <a:pPr/>
              <a:t>‹#›</a:t>
            </a:fld>
            <a:endParaRPr lang="en-US"/>
          </a:p>
        </p:txBody>
      </p:sp>
    </p:spTree>
    <p:extLst>
      <p:ext uri="{BB962C8B-B14F-4D97-AF65-F5344CB8AC3E}">
        <p14:creationId xmlns:p14="http://schemas.microsoft.com/office/powerpoint/2010/main" val="222784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04CA93-7937-D24E-99DA-2AF5586119A2}" type="datetimeFigureOut">
              <a:rPr lang="en-US"/>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22AC6A-AF42-ED45-A778-572499787607}" type="slidenum">
              <a:rPr lang="en-US"/>
              <a:pPr/>
              <a:t>‹#›</a:t>
            </a:fld>
            <a:endParaRPr lang="en-US"/>
          </a:p>
        </p:txBody>
      </p:sp>
    </p:spTree>
    <p:extLst>
      <p:ext uri="{BB962C8B-B14F-4D97-AF65-F5344CB8AC3E}">
        <p14:creationId xmlns:p14="http://schemas.microsoft.com/office/powerpoint/2010/main" val="3231212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D6E691E-7AED-AA4B-B849-5B35A50EFB11}" type="datetimeFigureOut">
              <a:rPr lang="en-US"/>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591B2B8-180D-3445-92F2-4D5172F415C6}" type="slidenum">
              <a:rPr lang="en-US"/>
              <a:pPr/>
              <a:t>‹#›</a:t>
            </a:fld>
            <a:endParaRPr lang="en-US"/>
          </a:p>
        </p:txBody>
      </p:sp>
    </p:spTree>
    <p:extLst>
      <p:ext uri="{BB962C8B-B14F-4D97-AF65-F5344CB8AC3E}">
        <p14:creationId xmlns:p14="http://schemas.microsoft.com/office/powerpoint/2010/main" val="315326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EE84A5A7-9430-9B41-B582-2B4BEC907ECF}" type="slidenum">
              <a:rPr lang="en-US"/>
              <a:pPr/>
              <a:t>‹#›</a:t>
            </a:fld>
            <a:endParaRPr lang="en-US"/>
          </a:p>
        </p:txBody>
      </p:sp>
    </p:spTree>
    <p:extLst>
      <p:ext uri="{BB962C8B-B14F-4D97-AF65-F5344CB8AC3E}">
        <p14:creationId xmlns:p14="http://schemas.microsoft.com/office/powerpoint/2010/main" val="207832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3886E4-2D76-E947-A6D2-2C63F548BC8A}" type="datetimeFigureOut">
              <a:rPr lang="en-US"/>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58B4E7-8EE3-934D-841B-F95A0562F0B0}" type="slidenum">
              <a:rPr lang="en-US"/>
              <a:pPr/>
              <a:t>‹#›</a:t>
            </a:fld>
            <a:endParaRPr lang="en-US"/>
          </a:p>
        </p:txBody>
      </p:sp>
    </p:spTree>
    <p:extLst>
      <p:ext uri="{BB962C8B-B14F-4D97-AF65-F5344CB8AC3E}">
        <p14:creationId xmlns:p14="http://schemas.microsoft.com/office/powerpoint/2010/main" val="261443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A7967FA-6CED-A240-B495-7767A98922AE}" type="datetimeFigureOut">
              <a:rPr lang="en-US"/>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3531B0-FD4F-BB40-88D2-B024BE52DA3F}" type="slidenum">
              <a:rPr lang="en-US"/>
              <a:pPr/>
              <a:t>‹#›</a:t>
            </a:fld>
            <a:endParaRPr lang="en-US"/>
          </a:p>
        </p:txBody>
      </p:sp>
    </p:spTree>
    <p:extLst>
      <p:ext uri="{BB962C8B-B14F-4D97-AF65-F5344CB8AC3E}">
        <p14:creationId xmlns:p14="http://schemas.microsoft.com/office/powerpoint/2010/main" val="259271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BB720A0-3CE3-B942-B9BC-0B441FDAFF05}" type="datetimeFigureOut">
              <a:rPr lang="en-US"/>
              <a:pPr/>
              <a:t>3/14/12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422AE84-84C0-9B42-A272-A98644F730C5}" type="slidenum">
              <a:rPr lang="en-US"/>
              <a:pPr/>
              <a:t>‹#›</a:t>
            </a:fld>
            <a:endParaRPr lang="en-US"/>
          </a:p>
        </p:txBody>
      </p:sp>
    </p:spTree>
    <p:extLst>
      <p:ext uri="{BB962C8B-B14F-4D97-AF65-F5344CB8AC3E}">
        <p14:creationId xmlns:p14="http://schemas.microsoft.com/office/powerpoint/2010/main" val="127242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EE4FF81-D61B-294C-8282-E818459588DF}" type="datetimeFigureOut">
              <a:rPr lang="en-US"/>
              <a:pPr/>
              <a:t>3/14/12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CD2092D-0F3D-744D-B06E-555BE9806719}" type="slidenum">
              <a:rPr lang="en-US"/>
              <a:pPr/>
              <a:t>‹#›</a:t>
            </a:fld>
            <a:endParaRPr lang="en-US"/>
          </a:p>
        </p:txBody>
      </p:sp>
    </p:spTree>
    <p:extLst>
      <p:ext uri="{BB962C8B-B14F-4D97-AF65-F5344CB8AC3E}">
        <p14:creationId xmlns:p14="http://schemas.microsoft.com/office/powerpoint/2010/main" val="1340523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7459879-C000-504D-9642-86E0DEBC11DE}" type="datetimeFigureOut">
              <a:rPr lang="en-US"/>
              <a:pPr/>
              <a:t>3/14/12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B5D200B-5950-6943-942C-BAB34C863B4B}" type="slidenum">
              <a:rPr lang="en-US"/>
              <a:pPr/>
              <a:t>‹#›</a:t>
            </a:fld>
            <a:endParaRPr lang="en-US"/>
          </a:p>
        </p:txBody>
      </p:sp>
    </p:spTree>
    <p:extLst>
      <p:ext uri="{BB962C8B-B14F-4D97-AF65-F5344CB8AC3E}">
        <p14:creationId xmlns:p14="http://schemas.microsoft.com/office/powerpoint/2010/main" val="234213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7AA0E91-4C81-D54B-AD62-51284AC4ECA6}" type="datetimeFigureOut">
              <a:rPr lang="en-US"/>
              <a:pPr/>
              <a:t>3/14/12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BD19D12-5707-724C-BE8B-6F35208AEC9B}" type="slidenum">
              <a:rPr lang="en-US"/>
              <a:pPr/>
              <a:t>‹#›</a:t>
            </a:fld>
            <a:endParaRPr lang="en-US"/>
          </a:p>
        </p:txBody>
      </p:sp>
    </p:spTree>
    <p:extLst>
      <p:ext uri="{BB962C8B-B14F-4D97-AF65-F5344CB8AC3E}">
        <p14:creationId xmlns:p14="http://schemas.microsoft.com/office/powerpoint/2010/main" val="51580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DDD61CC-D328-C042-8DB6-6A6AB5BEA9EF}" type="datetimeFigureOut">
              <a:rPr lang="en-US"/>
              <a:pPr/>
              <a:t>3/14/12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A935802-514A-8B42-AFBE-911329C04913}" type="slidenum">
              <a:rPr lang="en-US"/>
              <a:pPr/>
              <a:t>‹#›</a:t>
            </a:fld>
            <a:endParaRPr lang="en-US"/>
          </a:p>
        </p:txBody>
      </p:sp>
    </p:spTree>
    <p:extLst>
      <p:ext uri="{BB962C8B-B14F-4D97-AF65-F5344CB8AC3E}">
        <p14:creationId xmlns:p14="http://schemas.microsoft.com/office/powerpoint/2010/main" val="32154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A327BAB-3FC0-294F-8C48-4487E3676464}" type="datetimeFigureOut">
              <a:rPr lang="en-US"/>
              <a:pPr/>
              <a:t>3/14/12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9C08DDA-F177-7A4A-B116-B3871D7A369C}" type="slidenum">
              <a:rPr lang="en-US"/>
              <a:pPr/>
              <a:t>‹#›</a:t>
            </a:fld>
            <a:endParaRPr lang="en-US"/>
          </a:p>
        </p:txBody>
      </p:sp>
    </p:spTree>
    <p:extLst>
      <p:ext uri="{BB962C8B-B14F-4D97-AF65-F5344CB8AC3E}">
        <p14:creationId xmlns:p14="http://schemas.microsoft.com/office/powerpoint/2010/main" val="2659189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fld id="{297A938A-A818-AD40-881F-4016398141CF}" type="datetimeFigureOut">
              <a:rPr lang="en-US"/>
              <a:pPr/>
              <a:t>3/14/12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fld id="{79D75B0B-76BD-E647-995F-F9F313671E02}"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a:latin typeface="Calibri" charset="0"/>
              </a:rPr>
              <a:t>Ischemic Heart Disease</a:t>
            </a:r>
            <a:br>
              <a:rPr lang="en-US">
                <a:latin typeface="Calibri" charset="0"/>
              </a:rPr>
            </a:br>
            <a:r>
              <a:rPr lang="en-US" sz="2400">
                <a:latin typeface="Calibri" charset="0"/>
              </a:rPr>
              <a:t>CVS lecture 3</a:t>
            </a:r>
            <a:endParaRPr lang="en-CA">
              <a:latin typeface="Calibri"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err="1" smtClean="0">
                <a:ea typeface="+mn-ea"/>
              </a:rPr>
              <a:t>Shaesta</a:t>
            </a:r>
            <a:r>
              <a:rPr lang="en-US" dirty="0" smtClean="0">
                <a:ea typeface="+mn-ea"/>
              </a:rPr>
              <a:t> </a:t>
            </a:r>
            <a:r>
              <a:rPr lang="en-US" dirty="0" err="1" smtClean="0">
                <a:ea typeface="+mn-ea"/>
              </a:rPr>
              <a:t>Naseem</a:t>
            </a:r>
            <a:endParaRPr lang="en-CA"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685800" y="457200"/>
            <a:ext cx="7772400" cy="6248400"/>
          </a:xfrm>
          <a:solidFill>
            <a:schemeClr val="bg2"/>
          </a:solidFill>
        </p:spPr>
        <p:txBody>
          <a:bodyPr/>
          <a:lstStyle/>
          <a:p>
            <a:pPr algn="ctr">
              <a:lnSpc>
                <a:spcPct val="90000"/>
              </a:lnSpc>
              <a:buFont typeface="Wingdings" charset="0"/>
              <a:buNone/>
            </a:pPr>
            <a:r>
              <a:rPr lang="en-US" sz="2800" b="1" u="sng">
                <a:solidFill>
                  <a:srgbClr val="FF0000"/>
                </a:solidFill>
                <a:latin typeface="Times New Roman" charset="0"/>
              </a:rPr>
              <a:t>Ischemic Heart Disease</a:t>
            </a:r>
          </a:p>
          <a:p>
            <a:pPr>
              <a:lnSpc>
                <a:spcPct val="90000"/>
              </a:lnSpc>
            </a:pPr>
            <a:r>
              <a:rPr lang="en-US" sz="2400" b="1">
                <a:solidFill>
                  <a:srgbClr val="FF0000"/>
                </a:solidFill>
                <a:latin typeface="Times New Roman" charset="0"/>
              </a:rPr>
              <a:t>MI</a:t>
            </a:r>
          </a:p>
          <a:p>
            <a:pPr>
              <a:lnSpc>
                <a:spcPct val="90000"/>
              </a:lnSpc>
            </a:pPr>
            <a:r>
              <a:rPr lang="en-US" sz="2400" b="1">
                <a:latin typeface="Times New Roman" charset="0"/>
              </a:rPr>
              <a:t>Pathogenesis </a:t>
            </a:r>
          </a:p>
          <a:p>
            <a:pPr lvl="1">
              <a:lnSpc>
                <a:spcPct val="90000"/>
              </a:lnSpc>
            </a:pPr>
            <a:r>
              <a:rPr lang="en-US" sz="2400" b="1">
                <a:latin typeface="Times New Roman" charset="0"/>
              </a:rPr>
              <a:t>Coronary vessel occlusion</a:t>
            </a:r>
          </a:p>
          <a:p>
            <a:pPr lvl="2">
              <a:lnSpc>
                <a:spcPct val="90000"/>
              </a:lnSpc>
            </a:pPr>
            <a:r>
              <a:rPr lang="en-US" b="1">
                <a:latin typeface="Times New Roman" charset="0"/>
              </a:rPr>
              <a:t>Atherosclerosis with thrombus = MC cause ( 90% cases)</a:t>
            </a:r>
          </a:p>
          <a:p>
            <a:pPr lvl="2">
              <a:lnSpc>
                <a:spcPct val="90000"/>
              </a:lnSpc>
            </a:pPr>
            <a:r>
              <a:rPr lang="en-US" b="1">
                <a:latin typeface="Times New Roman" charset="0"/>
              </a:rPr>
              <a:t>Others = vasospasm (10%)</a:t>
            </a:r>
          </a:p>
          <a:p>
            <a:pPr lvl="1">
              <a:lnSpc>
                <a:spcPct val="90000"/>
              </a:lnSpc>
            </a:pPr>
            <a:r>
              <a:rPr lang="en-US" sz="2400" b="1">
                <a:latin typeface="Times New Roman" charset="0"/>
              </a:rPr>
              <a:t>Most important mechanism = dynamic changes in the plaque (rather than plaque size) </a:t>
            </a:r>
          </a:p>
          <a:p>
            <a:pPr lvl="1">
              <a:lnSpc>
                <a:spcPct val="90000"/>
              </a:lnSpc>
              <a:buFont typeface="Arial" charset="0"/>
              <a:buNone/>
            </a:pPr>
            <a:endParaRPr lang="en-US" sz="2400" b="1">
              <a:latin typeface="Times New Roman" charset="0"/>
            </a:endParaRPr>
          </a:p>
          <a:p>
            <a:pPr lvl="1">
              <a:lnSpc>
                <a:spcPct val="90000"/>
              </a:lnSpc>
            </a:pPr>
            <a:r>
              <a:rPr lang="en-US" sz="2400" b="1">
                <a:latin typeface="Times New Roman" charset="0"/>
              </a:rPr>
              <a:t>Plaque disruption</a:t>
            </a:r>
            <a:r>
              <a:rPr lang="en-US" sz="2400" b="1">
                <a:latin typeface="Times New Roman" charset="0"/>
                <a:sym typeface="Wingdings" charset="0"/>
              </a:rPr>
              <a:t> PLTS aggregation thrombus and VC (happens in minutes)</a:t>
            </a:r>
          </a:p>
          <a:p>
            <a:pPr lvl="1">
              <a:lnSpc>
                <a:spcPct val="90000"/>
              </a:lnSpc>
              <a:buFont typeface="Arial" charset="0"/>
              <a:buNone/>
            </a:pPr>
            <a:endParaRPr lang="en-US" sz="2400" b="1">
              <a:latin typeface="Times New Roman" charset="0"/>
              <a:sym typeface="Wingdings" charset="0"/>
            </a:endParaRPr>
          </a:p>
          <a:p>
            <a:pPr lvl="1">
              <a:lnSpc>
                <a:spcPct val="90000"/>
              </a:lnSpc>
            </a:pPr>
            <a:r>
              <a:rPr lang="en-US" sz="2400" b="1">
                <a:latin typeface="Times New Roman" charset="0"/>
              </a:rPr>
              <a:t>Irreversible changes = after 30 minutes of ischemia </a:t>
            </a:r>
          </a:p>
          <a:p>
            <a:pPr lvl="1">
              <a:lnSpc>
                <a:spcPct val="90000"/>
              </a:lnSpc>
              <a:buFont typeface="Arial" charset="0"/>
              <a:buNone/>
            </a:pPr>
            <a:endParaRPr lang="en-US" sz="2400" b="1">
              <a:latin typeface="Times New Roman" charset="0"/>
            </a:endParaRPr>
          </a:p>
          <a:p>
            <a:pPr lvl="1">
              <a:lnSpc>
                <a:spcPct val="90000"/>
              </a:lnSpc>
            </a:pPr>
            <a:r>
              <a:rPr lang="en-US" sz="2400" b="1">
                <a:latin typeface="Times New Roman" charset="0"/>
              </a:rPr>
              <a:t>Mechanism of cell death = necrosis ( Coagulative)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CA">
              <a:latin typeface="Calibri" charset="0"/>
            </a:endParaRPr>
          </a:p>
        </p:txBody>
      </p:sp>
      <p:sp>
        <p:nvSpPr>
          <p:cNvPr id="13315" name="Content Placeholder 2"/>
          <p:cNvSpPr>
            <a:spLocks noGrp="1"/>
          </p:cNvSpPr>
          <p:nvPr>
            <p:ph idx="1"/>
          </p:nvPr>
        </p:nvSpPr>
        <p:spPr/>
        <p:txBody>
          <a:bodyPr/>
          <a:lstStyle/>
          <a:p>
            <a:pPr eaLnBrk="1" hangingPunct="1"/>
            <a:endParaRPr lang="en-CA">
              <a:latin typeface="Calibri" charset="0"/>
            </a:endParaRPr>
          </a:p>
        </p:txBody>
      </p:sp>
      <p:pic>
        <p:nvPicPr>
          <p:cNvPr id="13316" name="Picture 2" descr="http://www.robbinspathology.com/common/showimage.cfm?type=f&amp;ThisFigFile=S01871-012-f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p:cNvSpPr>
            <a:spLocks noChangeArrowheads="1"/>
          </p:cNvSpPr>
          <p:nvPr/>
        </p:nvSpPr>
        <p:spPr bwMode="auto">
          <a:xfrm>
            <a:off x="304800" y="5657850"/>
            <a:ext cx="8839200" cy="12001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Progression of myocardial necrosis after coronary artery occlusion. Necrosis begins in a small zone of the myocardium beneath the endocardial surface in the center of the ischemic zone. The area that depends on the occluded vessel for perfusion is the "at risk" myocardium (</a:t>
            </a:r>
            <a:r>
              <a:rPr lang="en-US" i="1"/>
              <a:t>shaded</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228600" y="838200"/>
            <a:ext cx="8686800" cy="5029200"/>
          </a:xfrm>
        </p:spPr>
        <p:txBody>
          <a:bodyPr/>
          <a:lstStyle/>
          <a:p>
            <a:pPr algn="just">
              <a:lnSpc>
                <a:spcPct val="130000"/>
              </a:lnSpc>
            </a:pPr>
            <a:r>
              <a:rPr lang="en-US" sz="2400" b="1" u="sng">
                <a:solidFill>
                  <a:srgbClr val="FFFF00"/>
                </a:solidFill>
                <a:latin typeface="Calibri" charset="0"/>
              </a:rPr>
              <a:t>The left anterior descending artery</a:t>
            </a:r>
            <a:r>
              <a:rPr lang="en-US" sz="2400">
                <a:latin typeface="Calibri" charset="0"/>
              </a:rPr>
              <a:t> supplies blood to the bulk of the anterior left ventricular wall, while </a:t>
            </a:r>
            <a:r>
              <a:rPr lang="en-US" sz="2400" b="1" u="sng">
                <a:solidFill>
                  <a:srgbClr val="FFFF00"/>
                </a:solidFill>
                <a:latin typeface="Calibri" charset="0"/>
              </a:rPr>
              <a:t>the left circumflex artery</a:t>
            </a:r>
            <a:r>
              <a:rPr lang="en-US" sz="2400">
                <a:latin typeface="Calibri" charset="0"/>
              </a:rPr>
              <a:t> provides blood to the left atrium and the posterior and lateral walls of the left ventricle. </a:t>
            </a:r>
          </a:p>
          <a:p>
            <a:pPr algn="just">
              <a:lnSpc>
                <a:spcPct val="130000"/>
              </a:lnSpc>
            </a:pPr>
            <a:r>
              <a:rPr lang="en-US" sz="2400" b="1" u="sng">
                <a:solidFill>
                  <a:srgbClr val="FFFF00"/>
                </a:solidFill>
                <a:latin typeface="Calibri" charset="0"/>
              </a:rPr>
              <a:t>The right coronary artery</a:t>
            </a:r>
            <a:r>
              <a:rPr lang="en-US" sz="2400">
                <a:latin typeface="Calibri" charset="0"/>
              </a:rPr>
              <a:t> provides blood mainly to the right atria and right ventricles.</a:t>
            </a:r>
          </a:p>
          <a:p>
            <a:pPr algn="just">
              <a:lnSpc>
                <a:spcPct val="130000"/>
              </a:lnSpc>
            </a:pPr>
            <a:r>
              <a:rPr lang="en-US" sz="2400">
                <a:latin typeface="Calibri" charset="0"/>
              </a:rPr>
              <a:t>Nearly </a:t>
            </a:r>
            <a:r>
              <a:rPr lang="en-US" sz="2400" b="1" u="sng">
                <a:solidFill>
                  <a:srgbClr val="FFFF00"/>
                </a:solidFill>
                <a:latin typeface="Calibri" charset="0"/>
              </a:rPr>
              <a:t>50%</a:t>
            </a:r>
            <a:r>
              <a:rPr lang="en-US" sz="2400">
                <a:latin typeface="Calibri" charset="0"/>
              </a:rPr>
              <a:t> of all myocardial infarctions involve </a:t>
            </a:r>
            <a:r>
              <a:rPr lang="en-US" sz="2400" b="1" u="sng">
                <a:solidFill>
                  <a:srgbClr val="FFFF00"/>
                </a:solidFill>
                <a:latin typeface="Calibri" charset="0"/>
              </a:rPr>
              <a:t>the left anterior descending artery</a:t>
            </a:r>
            <a:r>
              <a:rPr lang="en-US" sz="2400">
                <a:latin typeface="Calibri" charset="0"/>
              </a:rPr>
              <a:t> that supplies blood to the main pumping mass of the left ventricle.</a:t>
            </a:r>
          </a:p>
          <a:p>
            <a:pPr algn="just">
              <a:lnSpc>
                <a:spcPct val="130000"/>
              </a:lnSpc>
              <a:buFont typeface="Arial" charset="0"/>
              <a:buNone/>
            </a:pPr>
            <a:r>
              <a:rPr lang="en-US" sz="2400">
                <a:latin typeface="Calibri" charset="0"/>
              </a:rPr>
              <a:t> </a:t>
            </a:r>
            <a:r>
              <a:rPr lang="en-US" sz="2400" b="1" u="sng">
                <a:solidFill>
                  <a:srgbClr val="FFFF00"/>
                </a:solidFill>
                <a:latin typeface="Calibri" charset="0"/>
              </a:rPr>
              <a:t>The next</a:t>
            </a:r>
            <a:r>
              <a:rPr lang="en-US" sz="2400">
                <a:latin typeface="Calibri" charset="0"/>
              </a:rPr>
              <a:t> most common site for myocardial infarction is </a:t>
            </a:r>
            <a:r>
              <a:rPr lang="en-US" sz="2400" b="1" u="sng">
                <a:solidFill>
                  <a:srgbClr val="FFFF00"/>
                </a:solidFill>
                <a:latin typeface="Calibri" charset="0"/>
              </a:rPr>
              <a:t>the right coronary artery</a:t>
            </a:r>
            <a:r>
              <a:rPr lang="en-US" sz="2400">
                <a:latin typeface="Calibri" charset="0"/>
              </a:rPr>
              <a:t>, followed by the left circumflex</a:t>
            </a:r>
            <a:r>
              <a:rPr lang="en-US" sz="2400" i="1">
                <a:latin typeface="Calibri" charset="0"/>
              </a:rPr>
              <a:t>.</a:t>
            </a:r>
          </a:p>
        </p:txBody>
      </p:sp>
      <p:sp>
        <p:nvSpPr>
          <p:cNvPr id="39940" name="Rectangle 4"/>
          <p:cNvSpPr>
            <a:spLocks noChangeArrowheads="1"/>
          </p:cNvSpPr>
          <p:nvPr/>
        </p:nvSpPr>
        <p:spPr bwMode="auto">
          <a:xfrm>
            <a:off x="1066800" y="152400"/>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a:solidFill>
                  <a:srgbClr val="FFFF00"/>
                </a:solidFill>
                <a:latin typeface="Garamond" charset="0"/>
              </a:rPr>
              <a:t>Myocardial</a:t>
            </a:r>
            <a:r>
              <a:rPr lang="en-US" sz="4400" b="1">
                <a:solidFill>
                  <a:srgbClr val="FFFF00"/>
                </a:solidFill>
                <a:latin typeface="Garamond" charset="0"/>
              </a:rPr>
              <a:t> Infarction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685800" y="381000"/>
            <a:ext cx="7772400" cy="6324600"/>
          </a:xfrm>
          <a:solidFill>
            <a:schemeClr val="bg2"/>
          </a:solidFill>
        </p:spPr>
        <p:txBody>
          <a:bodyPr/>
          <a:lstStyle/>
          <a:p>
            <a:pPr algn="ctr">
              <a:lnSpc>
                <a:spcPct val="90000"/>
              </a:lnSpc>
              <a:buFont typeface="Wingdings" charset="0"/>
              <a:buNone/>
            </a:pPr>
            <a:r>
              <a:rPr lang="en-US" sz="2400" b="1" u="sng">
                <a:solidFill>
                  <a:srgbClr val="FF0000"/>
                </a:solidFill>
                <a:latin typeface="Times New Roman" charset="0"/>
              </a:rPr>
              <a:t>Ischemic Heart Disease</a:t>
            </a:r>
          </a:p>
          <a:p>
            <a:pPr>
              <a:lnSpc>
                <a:spcPct val="90000"/>
              </a:lnSpc>
            </a:pPr>
            <a:r>
              <a:rPr lang="en-US" sz="2400" b="1">
                <a:solidFill>
                  <a:srgbClr val="FF0000"/>
                </a:solidFill>
                <a:latin typeface="Times New Roman" charset="0"/>
              </a:rPr>
              <a:t>MI -</a:t>
            </a:r>
            <a:r>
              <a:rPr lang="en-US" sz="2400" b="1">
                <a:latin typeface="Times New Roman" charset="0"/>
              </a:rPr>
              <a:t>Morphology</a:t>
            </a:r>
          </a:p>
          <a:p>
            <a:pPr lvl="1">
              <a:lnSpc>
                <a:spcPct val="90000"/>
              </a:lnSpc>
            </a:pPr>
            <a:r>
              <a:rPr lang="en-US" sz="2000" b="1">
                <a:latin typeface="Times New Roman" charset="0"/>
              </a:rPr>
              <a:t>light microscopy</a:t>
            </a:r>
          </a:p>
          <a:p>
            <a:pPr lvl="2">
              <a:lnSpc>
                <a:spcPct val="90000"/>
              </a:lnSpc>
            </a:pPr>
            <a:r>
              <a:rPr lang="en-US" sz="1800" b="1">
                <a:latin typeface="Times New Roman" charset="0"/>
              </a:rPr>
              <a:t>First 12 hrs. after MI </a:t>
            </a:r>
            <a:r>
              <a:rPr lang="en-US" sz="1800" b="1">
                <a:latin typeface="Tahoma" charset="0"/>
              </a:rPr>
              <a:t>–</a:t>
            </a:r>
            <a:r>
              <a:rPr lang="en-US" sz="1800" b="1">
                <a:latin typeface="Times New Roman" charset="0"/>
              </a:rPr>
              <a:t> no change</a:t>
            </a:r>
          </a:p>
          <a:p>
            <a:pPr lvl="2">
              <a:lnSpc>
                <a:spcPct val="90000"/>
              </a:lnSpc>
            </a:pPr>
            <a:r>
              <a:rPr lang="en-US" sz="1800" b="1">
                <a:latin typeface="Times New Roman" charset="0"/>
              </a:rPr>
              <a:t>Up to 3 days = Coagulative necrosis, neutrophils</a:t>
            </a:r>
          </a:p>
          <a:p>
            <a:pPr lvl="2">
              <a:lnSpc>
                <a:spcPct val="90000"/>
              </a:lnSpc>
            </a:pPr>
            <a:r>
              <a:rPr lang="en-US" sz="1800" b="1">
                <a:latin typeface="Times New Roman" charset="0"/>
              </a:rPr>
              <a:t>1-2 weeks = Granulation tissue</a:t>
            </a:r>
          </a:p>
          <a:p>
            <a:pPr lvl="2">
              <a:lnSpc>
                <a:spcPct val="90000"/>
              </a:lnSpc>
            </a:pPr>
            <a:r>
              <a:rPr lang="en-US" sz="1800" b="1">
                <a:latin typeface="Times New Roman" charset="0"/>
                <a:cs typeface="Times New Roman" charset="0"/>
              </a:rPr>
              <a:t>≥ 3 weeks = fine scar</a:t>
            </a:r>
          </a:p>
          <a:p>
            <a:pPr lvl="2">
              <a:lnSpc>
                <a:spcPct val="90000"/>
              </a:lnSpc>
            </a:pPr>
            <a:r>
              <a:rPr lang="en-US" sz="1800" b="1">
                <a:latin typeface="Times New Roman" charset="0"/>
                <a:cs typeface="Times New Roman" charset="0"/>
              </a:rPr>
              <a:t>≥ 2 months = dense scar</a:t>
            </a:r>
          </a:p>
          <a:p>
            <a:pPr lvl="1">
              <a:lnSpc>
                <a:spcPct val="90000"/>
              </a:lnSpc>
            </a:pPr>
            <a:r>
              <a:rPr lang="en-US" sz="2000" b="1">
                <a:latin typeface="Times New Roman" charset="0"/>
                <a:cs typeface="Times New Roman" charset="0"/>
              </a:rPr>
              <a:t>EM – membrane disruption and Mitochondrial densities</a:t>
            </a:r>
          </a:p>
          <a:p>
            <a:pPr lvl="1">
              <a:lnSpc>
                <a:spcPct val="90000"/>
              </a:lnSpc>
            </a:pPr>
            <a:r>
              <a:rPr lang="en-US" sz="2000" b="1">
                <a:latin typeface="Times New Roman" charset="0"/>
                <a:cs typeface="Times New Roman" charset="0"/>
              </a:rPr>
              <a:t>Special stain = TTC ( Triphenyl Tetrazolium chloride), </a:t>
            </a:r>
          </a:p>
          <a:p>
            <a:pPr lvl="2">
              <a:lnSpc>
                <a:spcPct val="90000"/>
              </a:lnSpc>
            </a:pPr>
            <a:r>
              <a:rPr lang="en-US" sz="1800" b="1">
                <a:latin typeface="Times New Roman" charset="0"/>
                <a:cs typeface="Times New Roman" charset="0"/>
              </a:rPr>
              <a:t>Detects and stains Mahogany brown with Lactate dehydrogenase</a:t>
            </a:r>
          </a:p>
          <a:p>
            <a:pPr lvl="2">
              <a:lnSpc>
                <a:spcPct val="90000"/>
              </a:lnSpc>
            </a:pPr>
            <a:r>
              <a:rPr lang="en-US" sz="1800" b="1">
                <a:latin typeface="Times New Roman" charset="0"/>
                <a:cs typeface="Times New Roman" charset="0"/>
              </a:rPr>
              <a:t>Unstained area = infarction</a:t>
            </a:r>
          </a:p>
          <a:p>
            <a:pPr lvl="2">
              <a:lnSpc>
                <a:spcPct val="90000"/>
              </a:lnSpc>
            </a:pPr>
            <a:r>
              <a:rPr lang="en-US" sz="1800" b="1">
                <a:latin typeface="Times New Roman" charset="0"/>
                <a:cs typeface="Times New Roman" charset="0"/>
              </a:rPr>
              <a:t>Mahogany brown = viable</a:t>
            </a:r>
          </a:p>
          <a:p>
            <a:pPr lvl="2">
              <a:lnSpc>
                <a:spcPct val="90000"/>
              </a:lnSpc>
            </a:pPr>
            <a:r>
              <a:rPr lang="en-US" sz="1800" b="1">
                <a:latin typeface="Times New Roman" charset="0"/>
                <a:cs typeface="Times New Roman" charset="0"/>
              </a:rPr>
              <a:t>White, glistening= scar</a:t>
            </a:r>
          </a:p>
          <a:p>
            <a:pPr lvl="1">
              <a:lnSpc>
                <a:spcPct val="90000"/>
              </a:lnSpc>
            </a:pPr>
            <a:r>
              <a:rPr lang="en-US" sz="2000" b="1">
                <a:latin typeface="Times New Roman" charset="0"/>
                <a:cs typeface="Times New Roman" charset="0"/>
              </a:rPr>
              <a:t>Most common and nonspecific change in ischemia = sub-endocardial myocyte vacuolization</a:t>
            </a:r>
            <a:endParaRPr lang="en-US" sz="2000" b="1">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sz="quarter"/>
          </p:nvPr>
        </p:nvSpPr>
        <p:spPr>
          <a:xfrm>
            <a:off x="685800" y="609600"/>
            <a:ext cx="7772400" cy="685800"/>
          </a:xfrm>
          <a:solidFill>
            <a:schemeClr val="accent1"/>
          </a:solidFill>
          <a:ln>
            <a:solidFill>
              <a:srgbClr val="FF0000"/>
            </a:solidFill>
            <a:miter lim="800000"/>
            <a:headEnd/>
            <a:tailEnd/>
          </a:ln>
        </p:spPr>
        <p:txBody>
          <a:bodyPr/>
          <a:lstStyle/>
          <a:p>
            <a:pPr algn="l"/>
            <a:r>
              <a:rPr lang="en-US" sz="3600" b="1">
                <a:latin typeface="Calibri" charset="0"/>
              </a:rPr>
              <a:t>MI- Microscopic features</a:t>
            </a:r>
            <a:endParaRPr lang="en-US">
              <a:latin typeface="Calibri" charset="0"/>
            </a:endParaRPr>
          </a:p>
        </p:txBody>
      </p:sp>
      <p:pic>
        <p:nvPicPr>
          <p:cNvPr id="16387" name="Picture 3" descr="S01871-012-f016a"/>
          <p:cNvPicPr>
            <a:picLocks noGrp="1" noChangeAspect="1" noChangeArrowheads="1"/>
          </p:cNvPicPr>
          <p:nvPr>
            <p:ph sz="quarter" idx="1"/>
          </p:nvPr>
        </p:nvPicPr>
        <p:blipFill>
          <a:blip r:embed="rId3">
            <a:lum bright="-18000" contrast="10000"/>
            <a:extLst>
              <a:ext uri="{28A0092B-C50C-407E-A947-70E740481C1C}">
                <a14:useLocalDpi xmlns:a14="http://schemas.microsoft.com/office/drawing/2010/main" val="0"/>
              </a:ext>
            </a:extLst>
          </a:blip>
          <a:srcRect/>
          <a:stretch>
            <a:fillRect/>
          </a:stretch>
        </p:blipFill>
        <p:spPr>
          <a:xfrm>
            <a:off x="1981200" y="1981200"/>
            <a:ext cx="2297113" cy="1981200"/>
          </a:xfrm>
          <a:ln>
            <a:solidFill>
              <a:srgbClr val="FF0000"/>
            </a:solidFill>
            <a:miter lim="800000"/>
            <a:headEnd/>
            <a:tailEnd/>
          </a:ln>
          <a:effectLst>
            <a:outerShdw dist="25399" dir="16200000" algn="ctr" rotWithShape="0">
              <a:srgbClr val="808080">
                <a:alpha val="75000"/>
              </a:srgbClr>
            </a:outerShdw>
          </a:effectLst>
        </p:spPr>
      </p:pic>
      <p:pic>
        <p:nvPicPr>
          <p:cNvPr id="16388" name="Picture 4" descr="S01871-012-f016b"/>
          <p:cNvPicPr>
            <a:picLocks noGrp="1" noChangeAspect="1" noChangeArrowheads="1"/>
          </p:cNvPicPr>
          <p:nvPr>
            <p:ph sz="quarter" idx="2"/>
          </p:nvPr>
        </p:nvPicPr>
        <p:blipFill>
          <a:blip r:embed="rId4">
            <a:lum bright="-16000" contrast="14000"/>
            <a:extLst>
              <a:ext uri="{28A0092B-C50C-407E-A947-70E740481C1C}">
                <a14:useLocalDpi xmlns:a14="http://schemas.microsoft.com/office/drawing/2010/main" val="0"/>
              </a:ext>
            </a:extLst>
          </a:blip>
          <a:srcRect/>
          <a:stretch>
            <a:fillRect/>
          </a:stretch>
        </p:blipFill>
        <p:spPr>
          <a:xfrm>
            <a:off x="5162550" y="1981200"/>
            <a:ext cx="2779713" cy="1981200"/>
          </a:xfrm>
          <a:ln>
            <a:solidFill>
              <a:srgbClr val="FF0000"/>
            </a:solidFill>
            <a:miter lim="800000"/>
            <a:headEnd/>
            <a:tailEnd/>
          </a:ln>
          <a:effectLst>
            <a:outerShdw dist="25399" dir="16200000" algn="ctr" rotWithShape="0">
              <a:srgbClr val="808080">
                <a:alpha val="75000"/>
              </a:srgbClr>
            </a:outerShdw>
          </a:effectLst>
        </p:spPr>
      </p:pic>
      <p:pic>
        <p:nvPicPr>
          <p:cNvPr id="16389" name="Picture 6" descr="S01871-012-f016d"/>
          <p:cNvPicPr>
            <a:picLocks noGrp="1" noChangeAspect="1" noChangeArrowheads="1"/>
          </p:cNvPicPr>
          <p:nvPr>
            <p:ph sz="quarter" idx="4"/>
          </p:nvPr>
        </p:nvPicPr>
        <p:blipFill>
          <a:blip r:embed="rId5">
            <a:lum bright="-14000" contrast="12000"/>
            <a:extLst>
              <a:ext uri="{28A0092B-C50C-407E-A947-70E740481C1C}">
                <a14:useLocalDpi xmlns:a14="http://schemas.microsoft.com/office/drawing/2010/main" val="0"/>
              </a:ext>
            </a:extLst>
          </a:blip>
          <a:srcRect/>
          <a:stretch>
            <a:fillRect/>
          </a:stretch>
        </p:blipFill>
        <p:spPr>
          <a:xfrm>
            <a:off x="1752600" y="4495800"/>
            <a:ext cx="2762250" cy="1981200"/>
          </a:xfrm>
          <a:ln>
            <a:solidFill>
              <a:srgbClr val="FF0000"/>
            </a:solidFill>
            <a:miter lim="800000"/>
            <a:headEnd/>
            <a:tailEnd/>
          </a:ln>
          <a:effectLst>
            <a:outerShdw dist="25399" dir="16200000" algn="ctr" rotWithShape="0">
              <a:srgbClr val="808080">
                <a:alpha val="75000"/>
              </a:srgbClr>
            </a:outerShdw>
          </a:effectLst>
        </p:spPr>
      </p:pic>
      <p:sp>
        <p:nvSpPr>
          <p:cNvPr id="16390" name="Rectangle 7"/>
          <p:cNvSpPr>
            <a:spLocks noChangeArrowheads="1"/>
          </p:cNvSpPr>
          <p:nvPr/>
        </p:nvSpPr>
        <p:spPr bwMode="auto">
          <a:xfrm>
            <a:off x="1981200" y="1687513"/>
            <a:ext cx="2286000" cy="346075"/>
          </a:xfrm>
          <a:prstGeom prst="rect">
            <a:avLst/>
          </a:prstGeom>
          <a:solidFill>
            <a:schemeClr val="accent1"/>
          </a:solidFill>
          <a:ln w="9525">
            <a:solidFill>
              <a:srgbClr val="FF0000"/>
            </a:solidFill>
            <a:miter lim="800000"/>
            <a:headEnd/>
            <a:tailEnd/>
          </a:ln>
        </p:spPr>
        <p:txBody>
          <a:bodyPr anchor="ctr">
            <a:spAutoFit/>
          </a:bodyPr>
          <a:lstStyle/>
          <a:p>
            <a:r>
              <a:rPr lang="en-US" sz="1600" b="1">
                <a:latin typeface="Tahoma" charset="0"/>
              </a:rPr>
              <a:t>One-day-old</a:t>
            </a:r>
            <a:r>
              <a:rPr lang="en-US" sz="1600" b="1">
                <a:solidFill>
                  <a:schemeClr val="bg1"/>
                </a:solidFill>
                <a:latin typeface="Tahoma" charset="0"/>
              </a:rPr>
              <a:t> </a:t>
            </a:r>
            <a:r>
              <a:rPr lang="en-US" sz="1600" b="1">
                <a:latin typeface="Tahoma" charset="0"/>
              </a:rPr>
              <a:t>infarct</a:t>
            </a:r>
            <a:endParaRPr lang="en-US" sz="1600">
              <a:latin typeface="Tahoma" charset="0"/>
            </a:endParaRPr>
          </a:p>
        </p:txBody>
      </p:sp>
      <p:sp>
        <p:nvSpPr>
          <p:cNvPr id="16391" name="Rectangle 8"/>
          <p:cNvSpPr>
            <a:spLocks noChangeArrowheads="1"/>
          </p:cNvSpPr>
          <p:nvPr/>
        </p:nvSpPr>
        <p:spPr bwMode="auto">
          <a:xfrm>
            <a:off x="2057400" y="3733800"/>
            <a:ext cx="2209800" cy="314325"/>
          </a:xfrm>
          <a:prstGeom prst="rect">
            <a:avLst/>
          </a:prstGeom>
          <a:solidFill>
            <a:schemeClr val="accent1"/>
          </a:solidFill>
          <a:ln w="9525">
            <a:solidFill>
              <a:srgbClr val="FF0000"/>
            </a:solidFill>
            <a:miter lim="800000"/>
            <a:headEnd/>
            <a:tailEnd/>
          </a:ln>
        </p:spPr>
        <p:txBody>
          <a:bodyPr>
            <a:spAutoFit/>
          </a:bodyPr>
          <a:lstStyle/>
          <a:p>
            <a:r>
              <a:rPr lang="en-US" sz="1400" b="1">
                <a:latin typeface="Tahoma" charset="0"/>
              </a:rPr>
              <a:t>coagulative necrosis</a:t>
            </a:r>
          </a:p>
        </p:txBody>
      </p:sp>
      <p:sp>
        <p:nvSpPr>
          <p:cNvPr id="16392" name="Rectangle 9"/>
          <p:cNvSpPr>
            <a:spLocks noChangeArrowheads="1"/>
          </p:cNvSpPr>
          <p:nvPr/>
        </p:nvSpPr>
        <p:spPr bwMode="auto">
          <a:xfrm>
            <a:off x="457200" y="2814638"/>
            <a:ext cx="1587500" cy="376237"/>
          </a:xfrm>
          <a:prstGeom prst="rect">
            <a:avLst/>
          </a:prstGeom>
          <a:solidFill>
            <a:schemeClr val="accent1"/>
          </a:solidFill>
          <a:ln w="9525">
            <a:solidFill>
              <a:srgbClr val="FF0000"/>
            </a:solidFill>
            <a:miter lim="800000"/>
            <a:headEnd/>
            <a:tailEnd/>
          </a:ln>
        </p:spPr>
        <p:txBody>
          <a:bodyPr wrap="none" anchor="ctr">
            <a:spAutoFit/>
          </a:bodyPr>
          <a:lstStyle/>
          <a:p>
            <a:r>
              <a:rPr lang="en-US" b="1">
                <a:latin typeface="Tahoma" charset="0"/>
              </a:rPr>
              <a:t>wavy fibers</a:t>
            </a:r>
            <a:r>
              <a:rPr lang="en-US">
                <a:latin typeface="Tahoma" charset="0"/>
              </a:rPr>
              <a:t> </a:t>
            </a:r>
          </a:p>
        </p:txBody>
      </p:sp>
      <p:sp>
        <p:nvSpPr>
          <p:cNvPr id="16393" name="Line 10"/>
          <p:cNvSpPr>
            <a:spLocks noChangeShapeType="1"/>
          </p:cNvSpPr>
          <p:nvPr/>
        </p:nvSpPr>
        <p:spPr bwMode="auto">
          <a:xfrm>
            <a:off x="1905000" y="3048000"/>
            <a:ext cx="457200" cy="76200"/>
          </a:xfrm>
          <a:prstGeom prst="line">
            <a:avLst/>
          </a:prstGeom>
          <a:noFill/>
          <a:ln w="2857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Rectangle 11"/>
          <p:cNvSpPr>
            <a:spLocks noChangeArrowheads="1"/>
          </p:cNvSpPr>
          <p:nvPr/>
        </p:nvSpPr>
        <p:spPr bwMode="auto">
          <a:xfrm>
            <a:off x="5181600" y="1676400"/>
            <a:ext cx="2743200" cy="376238"/>
          </a:xfrm>
          <a:prstGeom prst="rect">
            <a:avLst/>
          </a:prstGeom>
          <a:solidFill>
            <a:schemeClr val="accent1"/>
          </a:solidFill>
          <a:ln w="9525">
            <a:solidFill>
              <a:srgbClr val="FF0000"/>
            </a:solidFill>
            <a:miter lim="800000"/>
            <a:headEnd/>
            <a:tailEnd/>
          </a:ln>
        </p:spPr>
        <p:txBody>
          <a:bodyPr anchor="ctr">
            <a:spAutoFit/>
          </a:bodyPr>
          <a:lstStyle/>
          <a:p>
            <a:pPr algn="ctr"/>
            <a:r>
              <a:rPr lang="en-US" sz="1600" b="1">
                <a:latin typeface="Tahoma" charset="0"/>
              </a:rPr>
              <a:t>Up to 3 days duration</a:t>
            </a:r>
            <a:r>
              <a:rPr lang="en-US">
                <a:latin typeface="Tahoma" charset="0"/>
              </a:rPr>
              <a:t> </a:t>
            </a:r>
          </a:p>
        </p:txBody>
      </p:sp>
      <p:sp>
        <p:nvSpPr>
          <p:cNvPr id="16395" name="Rectangle 12"/>
          <p:cNvSpPr>
            <a:spLocks noChangeArrowheads="1"/>
          </p:cNvSpPr>
          <p:nvPr/>
        </p:nvSpPr>
        <p:spPr bwMode="auto">
          <a:xfrm>
            <a:off x="5181600" y="3565525"/>
            <a:ext cx="2743200" cy="376238"/>
          </a:xfrm>
          <a:prstGeom prst="rect">
            <a:avLst/>
          </a:prstGeom>
          <a:solidFill>
            <a:schemeClr val="accent1"/>
          </a:solidFill>
          <a:ln w="9525">
            <a:solidFill>
              <a:srgbClr val="FF0000"/>
            </a:solidFill>
            <a:miter lim="800000"/>
            <a:headEnd/>
            <a:tailEnd/>
          </a:ln>
        </p:spPr>
        <p:txBody>
          <a:bodyPr anchor="ctr">
            <a:spAutoFit/>
          </a:bodyPr>
          <a:lstStyle/>
          <a:p>
            <a:r>
              <a:rPr lang="en-US" sz="1600" b="1">
                <a:latin typeface="Tahoma" charset="0"/>
              </a:rPr>
              <a:t>Neutrophilic infiltrate</a:t>
            </a:r>
            <a:r>
              <a:rPr lang="en-US">
                <a:latin typeface="Tahoma" charset="0"/>
              </a:rPr>
              <a:t> </a:t>
            </a:r>
          </a:p>
        </p:txBody>
      </p:sp>
      <p:sp>
        <p:nvSpPr>
          <p:cNvPr id="16396" name="Rectangle 13"/>
          <p:cNvSpPr>
            <a:spLocks noChangeArrowheads="1"/>
          </p:cNvSpPr>
          <p:nvPr/>
        </p:nvSpPr>
        <p:spPr bwMode="auto">
          <a:xfrm>
            <a:off x="2438400" y="4419600"/>
            <a:ext cx="1520825" cy="376238"/>
          </a:xfrm>
          <a:prstGeom prst="rect">
            <a:avLst/>
          </a:prstGeom>
          <a:solidFill>
            <a:schemeClr val="accent1"/>
          </a:solidFill>
          <a:ln w="9525">
            <a:solidFill>
              <a:srgbClr val="FF0000"/>
            </a:solidFill>
            <a:miter lim="800000"/>
            <a:headEnd/>
            <a:tailEnd/>
          </a:ln>
        </p:spPr>
        <p:txBody>
          <a:bodyPr wrap="none" anchor="ctr">
            <a:spAutoFit/>
          </a:bodyPr>
          <a:lstStyle/>
          <a:p>
            <a:r>
              <a:rPr lang="en-US" b="1">
                <a:latin typeface="Tahoma" charset="0"/>
              </a:rPr>
              <a:t>1 -2 weeks</a:t>
            </a:r>
            <a:r>
              <a:rPr lang="en-US">
                <a:latin typeface="Tahoma" charset="0"/>
              </a:rPr>
              <a:t> </a:t>
            </a:r>
          </a:p>
        </p:txBody>
      </p:sp>
      <p:sp>
        <p:nvSpPr>
          <p:cNvPr id="16397" name="Rectangle 14"/>
          <p:cNvSpPr>
            <a:spLocks noChangeArrowheads="1"/>
          </p:cNvSpPr>
          <p:nvPr/>
        </p:nvSpPr>
        <p:spPr bwMode="auto">
          <a:xfrm>
            <a:off x="1981200" y="6172200"/>
            <a:ext cx="2293938" cy="376238"/>
          </a:xfrm>
          <a:prstGeom prst="rect">
            <a:avLst/>
          </a:prstGeom>
          <a:solidFill>
            <a:schemeClr val="accent1"/>
          </a:solidFill>
          <a:ln w="9525">
            <a:solidFill>
              <a:srgbClr val="FF0000"/>
            </a:solidFill>
            <a:miter lim="800000"/>
            <a:headEnd/>
            <a:tailEnd/>
          </a:ln>
        </p:spPr>
        <p:txBody>
          <a:bodyPr wrap="none" anchor="ctr">
            <a:spAutoFit/>
          </a:bodyPr>
          <a:lstStyle/>
          <a:p>
            <a:r>
              <a:rPr lang="en-US" b="1">
                <a:latin typeface="Tahoma" charset="0"/>
              </a:rPr>
              <a:t>Granulation tissue</a:t>
            </a:r>
            <a:endParaRPr lang="en-US" b="1">
              <a:solidFill>
                <a:schemeClr val="bg1"/>
              </a:solidFill>
              <a:latin typeface="Tahoma" charset="0"/>
            </a:endParaRPr>
          </a:p>
        </p:txBody>
      </p:sp>
      <p:sp>
        <p:nvSpPr>
          <p:cNvPr id="16398" name="Rectangle 15"/>
          <p:cNvSpPr>
            <a:spLocks noChangeArrowheads="1"/>
          </p:cNvSpPr>
          <p:nvPr/>
        </p:nvSpPr>
        <p:spPr bwMode="auto">
          <a:xfrm>
            <a:off x="6553200" y="6481763"/>
            <a:ext cx="765175" cy="376237"/>
          </a:xfrm>
          <a:prstGeom prst="rect">
            <a:avLst/>
          </a:prstGeom>
          <a:solidFill>
            <a:schemeClr val="accent1"/>
          </a:solidFill>
          <a:ln w="9525">
            <a:solidFill>
              <a:srgbClr val="FF0000"/>
            </a:solidFill>
            <a:miter lim="800000"/>
            <a:headEnd/>
            <a:tailEnd/>
          </a:ln>
        </p:spPr>
        <p:txBody>
          <a:bodyPr wrap="none" anchor="ctr">
            <a:spAutoFit/>
          </a:bodyPr>
          <a:lstStyle/>
          <a:p>
            <a:r>
              <a:rPr lang="en-US" b="1">
                <a:latin typeface="Tahoma" charset="0"/>
              </a:rPr>
              <a:t>Scar</a:t>
            </a:r>
            <a:r>
              <a:rPr lang="en-US">
                <a:latin typeface="Tahoma" charset="0"/>
              </a:rPr>
              <a:t> </a:t>
            </a:r>
          </a:p>
        </p:txBody>
      </p:sp>
      <p:sp>
        <p:nvSpPr>
          <p:cNvPr id="16399" name="Rectangle 16"/>
          <p:cNvSpPr>
            <a:spLocks noChangeArrowheads="1"/>
          </p:cNvSpPr>
          <p:nvPr/>
        </p:nvSpPr>
        <p:spPr bwMode="auto">
          <a:xfrm>
            <a:off x="6172200" y="4267200"/>
            <a:ext cx="1325563" cy="376238"/>
          </a:xfrm>
          <a:prstGeom prst="rect">
            <a:avLst/>
          </a:prstGeom>
          <a:solidFill>
            <a:schemeClr val="accent1"/>
          </a:solidFill>
          <a:ln w="9525">
            <a:solidFill>
              <a:srgbClr val="FF0000"/>
            </a:solidFill>
            <a:miter lim="800000"/>
            <a:headEnd/>
            <a:tailEnd/>
          </a:ln>
        </p:spPr>
        <p:txBody>
          <a:bodyPr wrap="none">
            <a:spAutoFit/>
          </a:bodyPr>
          <a:lstStyle/>
          <a:p>
            <a:pPr>
              <a:spcBef>
                <a:spcPct val="30000"/>
              </a:spcBef>
            </a:pPr>
            <a:r>
              <a:rPr lang="en-US" b="1">
                <a:latin typeface="Tahoma" charset="0"/>
              </a:rPr>
              <a:t>&gt;3 weeks</a:t>
            </a:r>
          </a:p>
        </p:txBody>
      </p:sp>
      <p:pic>
        <p:nvPicPr>
          <p:cNvPr id="16400" name="Picture 18" descr="S01871-012-f016e"/>
          <p:cNvPicPr>
            <a:picLocks noChangeAspect="1" noChangeArrowheads="1"/>
          </p:cNvPicPr>
          <p:nvPr/>
        </p:nvPicPr>
        <p:blipFill>
          <a:blip r:embed="rId6">
            <a:lum bright="-14000" contrast="14000"/>
            <a:extLst>
              <a:ext uri="{28A0092B-C50C-407E-A947-70E740481C1C}">
                <a14:useLocalDpi xmlns:a14="http://schemas.microsoft.com/office/drawing/2010/main" val="0"/>
              </a:ext>
            </a:extLst>
          </a:blip>
          <a:srcRect/>
          <a:stretch>
            <a:fillRect/>
          </a:stretch>
        </p:blipFill>
        <p:spPr bwMode="auto">
          <a:xfrm>
            <a:off x="5334000" y="4572000"/>
            <a:ext cx="2667000" cy="1908175"/>
          </a:xfrm>
          <a:prstGeom prst="rect">
            <a:avLst/>
          </a:prstGeom>
          <a:noFill/>
          <a:ln w="9525">
            <a:solidFill>
              <a:srgbClr val="FF0000"/>
            </a:solidFill>
            <a:miter lim="800000"/>
            <a:headEnd/>
            <a:tailEnd/>
          </a:ln>
          <a:effectLst>
            <a:outerShdw blurRad="63500" dist="25399" dir="16200000" algn="ctr" rotWithShape="0">
              <a:srgbClr val="000000">
                <a:alpha val="7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CA">
              <a:latin typeface="Calibri" charset="0"/>
            </a:endParaRPr>
          </a:p>
        </p:txBody>
      </p:sp>
      <p:sp>
        <p:nvSpPr>
          <p:cNvPr id="17411" name="Content Placeholder 2"/>
          <p:cNvSpPr>
            <a:spLocks noGrp="1"/>
          </p:cNvSpPr>
          <p:nvPr>
            <p:ph idx="1"/>
          </p:nvPr>
        </p:nvSpPr>
        <p:spPr/>
        <p:txBody>
          <a:bodyPr/>
          <a:lstStyle/>
          <a:p>
            <a:endParaRPr lang="en-CA">
              <a:latin typeface="Calibri" charset="0"/>
            </a:endParaRP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3470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81000" y="381000"/>
            <a:ext cx="8229600" cy="5638800"/>
          </a:xfrm>
        </p:spPr>
        <p:txBody>
          <a:bodyPr/>
          <a:lstStyle/>
          <a:p>
            <a:pPr algn="ctr" eaLnBrk="1" hangingPunct="1">
              <a:spcBef>
                <a:spcPct val="0"/>
              </a:spcBef>
              <a:buFont typeface="Arial" charset="0"/>
              <a:buNone/>
            </a:pPr>
            <a:r>
              <a:rPr lang="en-CA" b="1">
                <a:latin typeface="Calibri" charset="0"/>
              </a:rPr>
              <a:t>Ischemia to myocardium </a:t>
            </a:r>
          </a:p>
          <a:p>
            <a:pPr eaLnBrk="1" hangingPunct="1">
              <a:spcBef>
                <a:spcPct val="0"/>
              </a:spcBef>
            </a:pPr>
            <a:r>
              <a:rPr lang="en-CA" b="1">
                <a:latin typeface="Calibri" charset="0"/>
              </a:rPr>
              <a:t>It leads to loss of function within minutes  and causes necrosis after 20 to 40 minutes</a:t>
            </a:r>
          </a:p>
          <a:p>
            <a:pPr eaLnBrk="1" hangingPunct="1">
              <a:spcBef>
                <a:spcPct val="0"/>
              </a:spcBef>
            </a:pPr>
            <a:r>
              <a:rPr lang="en-US">
                <a:latin typeface="Calibri" charset="0"/>
              </a:rPr>
              <a:t>For approximately 30 minutes after the onset of even the most severe ischemia, myocardial injury is potentially reversible.</a:t>
            </a:r>
          </a:p>
          <a:p>
            <a:pPr eaLnBrk="1" hangingPunct="1">
              <a:spcBef>
                <a:spcPct val="0"/>
              </a:spcBef>
            </a:pPr>
            <a:r>
              <a:rPr lang="en-US">
                <a:latin typeface="Calibri" charset="0"/>
              </a:rPr>
              <a:t> Thereafter, progressive loss of viability occurs that is complete by 6 to 12 hours.</a:t>
            </a:r>
          </a:p>
          <a:p>
            <a:pPr eaLnBrk="1" hangingPunct="1">
              <a:spcBef>
                <a:spcPct val="0"/>
              </a:spcBef>
            </a:pPr>
            <a:r>
              <a:rPr lang="en-US">
                <a:latin typeface="Calibri" charset="0"/>
              </a:rPr>
              <a:t> The benefits of reperfusion are greatest when it is achieved early, and are progressively lost when reperfusion is delayed</a:t>
            </a:r>
            <a:endParaRPr lang="en-CA">
              <a:latin typeface="Calibri" charset="0"/>
            </a:endParaRPr>
          </a:p>
          <a:p>
            <a:pPr eaLnBrk="1" hangingPunct="1"/>
            <a:endParaRPr lang="en-CA">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685800" y="304800"/>
            <a:ext cx="7772400" cy="6400800"/>
          </a:xfrm>
          <a:solidFill>
            <a:schemeClr val="bg2"/>
          </a:solidFill>
        </p:spPr>
        <p:txBody>
          <a:bodyPr/>
          <a:lstStyle/>
          <a:p>
            <a:pPr algn="ctr">
              <a:buFont typeface="Wingdings" charset="0"/>
              <a:buNone/>
            </a:pPr>
            <a:r>
              <a:rPr lang="en-US" sz="2400" b="1" u="sng">
                <a:solidFill>
                  <a:srgbClr val="FF0000"/>
                </a:solidFill>
                <a:latin typeface="Times New Roman" charset="0"/>
              </a:rPr>
              <a:t>Ischemic Heart Disease</a:t>
            </a:r>
          </a:p>
          <a:p>
            <a:r>
              <a:rPr lang="en-US" sz="2400" b="1" u="sng">
                <a:solidFill>
                  <a:srgbClr val="FF0000"/>
                </a:solidFill>
                <a:latin typeface="Times New Roman" charset="0"/>
              </a:rPr>
              <a:t>MI </a:t>
            </a:r>
            <a:r>
              <a:rPr lang="en-US" sz="2400" b="1" u="sng">
                <a:solidFill>
                  <a:srgbClr val="FF0000"/>
                </a:solidFill>
                <a:latin typeface="Tahoma" charset="0"/>
              </a:rPr>
              <a:t>–</a:t>
            </a:r>
            <a:r>
              <a:rPr lang="en-US" sz="2400" b="1" u="sng">
                <a:solidFill>
                  <a:srgbClr val="FF0000"/>
                </a:solidFill>
                <a:latin typeface="Times New Roman" charset="0"/>
              </a:rPr>
              <a:t>Reperfusion</a:t>
            </a:r>
          </a:p>
          <a:p>
            <a:r>
              <a:rPr lang="en-US" sz="2400" b="1">
                <a:latin typeface="Times New Roman" charset="0"/>
              </a:rPr>
              <a:t>Mechanisms</a:t>
            </a:r>
          </a:p>
          <a:p>
            <a:pPr lvl="1"/>
            <a:r>
              <a:rPr lang="en-US" sz="2400" b="1">
                <a:latin typeface="Times New Roman" charset="0"/>
              </a:rPr>
              <a:t>Intrinsic </a:t>
            </a:r>
          </a:p>
          <a:p>
            <a:pPr lvl="1"/>
            <a:r>
              <a:rPr lang="en-US" sz="2400" b="1">
                <a:latin typeface="Times New Roman" charset="0"/>
              </a:rPr>
              <a:t>Extrinsic = </a:t>
            </a:r>
          </a:p>
          <a:p>
            <a:pPr lvl="2"/>
            <a:r>
              <a:rPr lang="en-US" b="1">
                <a:latin typeface="Times New Roman" charset="0"/>
              </a:rPr>
              <a:t>Thrombolytic drugs = &lt; 1hr. After onset of MI</a:t>
            </a:r>
          </a:p>
          <a:p>
            <a:pPr lvl="2"/>
            <a:r>
              <a:rPr lang="en-US" b="1">
                <a:latin typeface="Times New Roman" charset="0"/>
              </a:rPr>
              <a:t>PTCA/CABG = &gt; 1hr. After onset of MI</a:t>
            </a:r>
          </a:p>
          <a:p>
            <a:r>
              <a:rPr lang="en-US" sz="2400" b="1">
                <a:latin typeface="Times New Roman" charset="0"/>
              </a:rPr>
              <a:t>Target</a:t>
            </a:r>
            <a:r>
              <a:rPr lang="en-US" sz="2400">
                <a:latin typeface="Times New Roman" charset="0"/>
              </a:rPr>
              <a:t> = </a:t>
            </a:r>
            <a:r>
              <a:rPr lang="en-US" sz="2400" b="1">
                <a:latin typeface="Times New Roman" charset="0"/>
              </a:rPr>
              <a:t>clot lysis and restoration of blood flow</a:t>
            </a:r>
          </a:p>
          <a:p>
            <a:r>
              <a:rPr lang="en-US" sz="2400" b="1">
                <a:latin typeface="Times New Roman" charset="0"/>
              </a:rPr>
              <a:t>Post- reperfusion changes</a:t>
            </a:r>
            <a:r>
              <a:rPr lang="en-US" sz="2400">
                <a:latin typeface="Times New Roman" charset="0"/>
              </a:rPr>
              <a:t> =</a:t>
            </a:r>
          </a:p>
          <a:p>
            <a:pPr lvl="1"/>
            <a:r>
              <a:rPr lang="en-US" sz="2400" b="1">
                <a:solidFill>
                  <a:srgbClr val="FFC000"/>
                </a:solidFill>
                <a:latin typeface="Times New Roman" charset="0"/>
              </a:rPr>
              <a:t>Contraction bands </a:t>
            </a:r>
            <a:r>
              <a:rPr lang="en-US" sz="2400" b="1">
                <a:latin typeface="Times New Roman" charset="0"/>
              </a:rPr>
              <a:t>= hyper contracting myocytes, </a:t>
            </a:r>
          </a:p>
          <a:p>
            <a:pPr lvl="1"/>
            <a:r>
              <a:rPr lang="en-US" sz="2400" b="1">
                <a:solidFill>
                  <a:srgbClr val="FFC000"/>
                </a:solidFill>
                <a:latin typeface="Times New Roman" charset="0"/>
              </a:rPr>
              <a:t>Stunned myocardium </a:t>
            </a:r>
            <a:r>
              <a:rPr lang="en-US" sz="2400" b="1">
                <a:latin typeface="Times New Roman" charset="0"/>
              </a:rPr>
              <a:t>= transient, protective dysfunction</a:t>
            </a:r>
          </a:p>
          <a:p>
            <a:pPr lvl="1"/>
            <a:r>
              <a:rPr lang="en-US" sz="2400" b="1">
                <a:solidFill>
                  <a:srgbClr val="FFC000"/>
                </a:solidFill>
                <a:latin typeface="Times New Roman" charset="0"/>
              </a:rPr>
              <a:t>Reperfusion damage </a:t>
            </a:r>
            <a:r>
              <a:rPr lang="en-US" sz="2400" b="1">
                <a:latin typeface="Times New Roman" charset="0"/>
              </a:rPr>
              <a:t>= mostly apoptosis by free radicals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CA">
              <a:latin typeface="Calibri" charset="0"/>
            </a:endParaRPr>
          </a:p>
        </p:txBody>
      </p:sp>
      <p:sp>
        <p:nvSpPr>
          <p:cNvPr id="20483" name="Content Placeholder 2"/>
          <p:cNvSpPr>
            <a:spLocks noGrp="1"/>
          </p:cNvSpPr>
          <p:nvPr>
            <p:ph idx="1"/>
          </p:nvPr>
        </p:nvSpPr>
        <p:spPr/>
        <p:txBody>
          <a:bodyPr/>
          <a:lstStyle/>
          <a:p>
            <a:pPr eaLnBrk="1" hangingPunct="1"/>
            <a:endParaRPr lang="en-CA">
              <a:latin typeface="Calibri" charset="0"/>
            </a:endParaRPr>
          </a:p>
        </p:txBody>
      </p:sp>
      <p:pic>
        <p:nvPicPr>
          <p:cNvPr id="20484" name="Picture 2" descr="http://www.robbinspathology.com/common/showimage.cfm?type=f&amp;ThisFigFile=S01871-012-f01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6677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4"/>
          <p:cNvSpPr>
            <a:spLocks noChangeArrowheads="1"/>
          </p:cNvSpPr>
          <p:nvPr/>
        </p:nvSpPr>
        <p:spPr bwMode="auto">
          <a:xfrm>
            <a:off x="304800" y="6019800"/>
            <a:ext cx="8839200" cy="381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Consequences of myocardial ischemia followed by reperfusion</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685800" y="304800"/>
            <a:ext cx="7772400" cy="6400800"/>
          </a:xfrm>
          <a:solidFill>
            <a:schemeClr val="bg2"/>
          </a:solidFill>
        </p:spPr>
        <p:txBody>
          <a:bodyPr/>
          <a:lstStyle/>
          <a:p>
            <a:pPr algn="ctr">
              <a:buFont typeface="Wingdings" charset="0"/>
              <a:buNone/>
            </a:pPr>
            <a:r>
              <a:rPr lang="en-US" sz="2400" b="1" u="sng">
                <a:solidFill>
                  <a:srgbClr val="FF0000"/>
                </a:solidFill>
                <a:latin typeface="Times New Roman" charset="0"/>
              </a:rPr>
              <a:t>Ischemic Heart Disease</a:t>
            </a:r>
          </a:p>
          <a:p>
            <a:r>
              <a:rPr lang="en-US" sz="2400" u="sng">
                <a:solidFill>
                  <a:srgbClr val="FF0000"/>
                </a:solidFill>
                <a:latin typeface="Times New Roman" charset="0"/>
              </a:rPr>
              <a:t>MI = Clinical</a:t>
            </a:r>
          </a:p>
          <a:p>
            <a:r>
              <a:rPr lang="en-US" sz="2400" b="1">
                <a:latin typeface="Times New Roman" charset="0"/>
              </a:rPr>
              <a:t>Silent MI</a:t>
            </a:r>
            <a:r>
              <a:rPr lang="en-US" sz="2400">
                <a:latin typeface="Times New Roman" charset="0"/>
              </a:rPr>
              <a:t> = DM, Elderly, Cardiac transplantation recipients,</a:t>
            </a:r>
          </a:p>
          <a:p>
            <a:r>
              <a:rPr lang="en-US" sz="2400" b="1">
                <a:latin typeface="Times New Roman" charset="0"/>
              </a:rPr>
              <a:t>Typical features</a:t>
            </a:r>
            <a:r>
              <a:rPr lang="en-US" sz="2400">
                <a:latin typeface="Times New Roman" charset="0"/>
              </a:rPr>
              <a:t> = Rapid, weak pulse and sweating profusely (diaphoretic), Dyspnea, chest pain</a:t>
            </a:r>
          </a:p>
          <a:p>
            <a:r>
              <a:rPr lang="en-US" sz="2400" b="1">
                <a:latin typeface="Times New Roman" charset="0"/>
              </a:rPr>
              <a:t>Lab=</a:t>
            </a:r>
            <a:r>
              <a:rPr lang="en-US" sz="2400">
                <a:latin typeface="Times New Roman" charset="0"/>
              </a:rPr>
              <a:t> </a:t>
            </a:r>
          </a:p>
          <a:p>
            <a:pPr lvl="1"/>
            <a:r>
              <a:rPr lang="en-US" sz="2400" b="1">
                <a:latin typeface="Times New Roman" charset="0"/>
              </a:rPr>
              <a:t>Diagnostic </a:t>
            </a:r>
          </a:p>
          <a:p>
            <a:pPr lvl="2"/>
            <a:r>
              <a:rPr lang="en-US" b="1" u="sng">
                <a:solidFill>
                  <a:srgbClr val="FF0000"/>
                </a:solidFill>
                <a:effectLst>
                  <a:outerShdw blurRad="38100" dist="38100" dir="2700000" algn="tl">
                    <a:srgbClr val="000000"/>
                  </a:outerShdw>
                </a:effectLst>
                <a:latin typeface="Times New Roman" charset="0"/>
              </a:rPr>
              <a:t>Best markers = Troponins ( T &amp; I), both sensitive and cardio </a:t>
            </a:r>
            <a:r>
              <a:rPr lang="en-US" b="1" u="sng">
                <a:solidFill>
                  <a:srgbClr val="FF0000"/>
                </a:solidFill>
                <a:effectLst>
                  <a:outerShdw blurRad="38100" dist="38100" dir="2700000" algn="tl">
                    <a:srgbClr val="000000"/>
                  </a:outerShdw>
                </a:effectLst>
                <a:latin typeface="Tahoma" charset="0"/>
              </a:rPr>
              <a:t>–</a:t>
            </a:r>
            <a:r>
              <a:rPr lang="en-US" b="1" u="sng">
                <a:solidFill>
                  <a:srgbClr val="FF0000"/>
                </a:solidFill>
                <a:effectLst>
                  <a:outerShdw blurRad="38100" dist="38100" dir="2700000" algn="tl">
                    <a:srgbClr val="000000"/>
                  </a:outerShdw>
                </a:effectLst>
                <a:latin typeface="Times New Roman" charset="0"/>
              </a:rPr>
              <a:t> specific</a:t>
            </a:r>
          </a:p>
          <a:p>
            <a:pPr lvl="2"/>
            <a:r>
              <a:rPr lang="en-US" sz="2000" b="1">
                <a:latin typeface="Times New Roman" charset="0"/>
              </a:rPr>
              <a:t>Next best </a:t>
            </a:r>
            <a:r>
              <a:rPr lang="en-US" sz="2000" b="1">
                <a:latin typeface="Tahoma" charset="0"/>
              </a:rPr>
              <a:t>–</a:t>
            </a:r>
            <a:r>
              <a:rPr lang="en-US" sz="2000" b="1">
                <a:latin typeface="Times New Roman" charset="0"/>
              </a:rPr>
              <a:t> CK-MB</a:t>
            </a:r>
          </a:p>
          <a:p>
            <a:pPr eaLnBrk="1" hangingPunct="1">
              <a:buFont typeface="Arial" charset="0"/>
              <a:buNone/>
            </a:pPr>
            <a:r>
              <a:rPr lang="en-CA" sz="1800">
                <a:latin typeface="Calibri" charset="0"/>
              </a:rPr>
              <a:t>                     Other markers:  Lactate dehydrogenase</a:t>
            </a:r>
          </a:p>
          <a:p>
            <a:pPr eaLnBrk="1" hangingPunct="1">
              <a:buFont typeface="Arial" charset="0"/>
              <a:buNone/>
            </a:pPr>
            <a:r>
              <a:rPr lang="en-CA" sz="1800">
                <a:latin typeface="Calibri" charset="0"/>
              </a:rPr>
              <a:t>                                                  Myoglobin</a:t>
            </a:r>
          </a:p>
          <a:p>
            <a:pPr lvl="1"/>
            <a:r>
              <a:rPr lang="en-US" sz="2400" b="1">
                <a:latin typeface="Times New Roman" charset="0"/>
              </a:rPr>
              <a:t>Predictive</a:t>
            </a:r>
          </a:p>
          <a:p>
            <a:pPr lvl="2"/>
            <a:r>
              <a:rPr lang="en-US" sz="2000" b="1">
                <a:latin typeface="Times New Roman" charset="0"/>
              </a:rPr>
              <a:t>CRP- &gt;3mg/l </a:t>
            </a:r>
            <a:r>
              <a:rPr lang="en-US" sz="2000" b="1">
                <a:latin typeface="Tahoma" charset="0"/>
              </a:rPr>
              <a:t>–</a:t>
            </a:r>
            <a:r>
              <a:rPr lang="en-US" sz="2000" b="1">
                <a:latin typeface="Times New Roman" charset="0"/>
              </a:rPr>
              <a:t> highest risk</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atin typeface="Calibri" charset="0"/>
              </a:rPr>
              <a:t>Ischemic Heart Disease</a:t>
            </a:r>
            <a:endParaRPr lang="en-CA">
              <a:latin typeface="Calibri" charset="0"/>
            </a:endParaRPr>
          </a:p>
        </p:txBody>
      </p:sp>
      <p:sp>
        <p:nvSpPr>
          <p:cNvPr id="4099" name="Content Placeholder 2"/>
          <p:cNvSpPr>
            <a:spLocks noGrp="1"/>
          </p:cNvSpPr>
          <p:nvPr>
            <p:ph idx="1"/>
          </p:nvPr>
        </p:nvSpPr>
        <p:spPr/>
        <p:txBody>
          <a:bodyPr/>
          <a:lstStyle/>
          <a:p>
            <a:pPr algn="ctr" eaLnBrk="1" hangingPunct="1">
              <a:buFont typeface="Arial" charset="0"/>
              <a:buNone/>
            </a:pPr>
            <a:endParaRPr lang="en-CA">
              <a:latin typeface="Calibri" charset="0"/>
            </a:endParaRPr>
          </a:p>
          <a:p>
            <a:pPr algn="ctr" eaLnBrk="1" hangingPunct="1">
              <a:buFont typeface="Arial" charset="0"/>
              <a:buNone/>
            </a:pPr>
            <a:endParaRPr lang="en-CA">
              <a:latin typeface="Calibri" charset="0"/>
            </a:endParaRPr>
          </a:p>
          <a:p>
            <a:pPr algn="ctr" eaLnBrk="1" hangingPunct="1">
              <a:buFont typeface="Arial" charset="0"/>
              <a:buNone/>
            </a:pPr>
            <a:r>
              <a:rPr lang="en-CA" b="1" u="sng">
                <a:latin typeface="Calibri" charset="0"/>
              </a:rPr>
              <a:t>A group </a:t>
            </a:r>
            <a:r>
              <a:rPr lang="en-CA" b="1">
                <a:latin typeface="Calibri" charset="0"/>
              </a:rPr>
              <a:t>of related syndromes resulting from myocardial </a:t>
            </a:r>
            <a:r>
              <a:rPr lang="en-CA" b="1" i="1">
                <a:latin typeface="Calibri" charset="0"/>
              </a:rPr>
              <a:t>ischemia</a:t>
            </a:r>
          </a:p>
          <a:p>
            <a:pPr eaLnBrk="1" hangingPunct="1">
              <a:buFont typeface="Arial" charset="0"/>
              <a:buNone/>
            </a:pPr>
            <a:endParaRPr lang="en-CA" b="1" i="1">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atin typeface="Calibri" charset="0"/>
              </a:rPr>
              <a:t>Ischemic Heart Disease </a:t>
            </a:r>
            <a:br>
              <a:rPr lang="en-US">
                <a:latin typeface="Calibri" charset="0"/>
              </a:rPr>
            </a:br>
            <a:r>
              <a:rPr lang="en-US">
                <a:latin typeface="Calibri" charset="0"/>
              </a:rPr>
              <a:t>ECG</a:t>
            </a:r>
            <a:endParaRPr lang="en-CA">
              <a:latin typeface="Calibri" charset="0"/>
            </a:endParaRPr>
          </a:p>
        </p:txBody>
      </p:sp>
      <p:sp>
        <p:nvSpPr>
          <p:cNvPr id="22531" name="Content Placeholder 2"/>
          <p:cNvSpPr>
            <a:spLocks noGrp="1"/>
          </p:cNvSpPr>
          <p:nvPr>
            <p:ph idx="1"/>
          </p:nvPr>
        </p:nvSpPr>
        <p:spPr/>
        <p:txBody>
          <a:bodyPr/>
          <a:lstStyle/>
          <a:p>
            <a:pPr eaLnBrk="1" hangingPunct="1"/>
            <a:r>
              <a:rPr lang="en-CA">
                <a:latin typeface="Calibri" charset="0"/>
              </a:rPr>
              <a:t>Changes such as:</a:t>
            </a:r>
          </a:p>
          <a:p>
            <a:pPr lvl="1" eaLnBrk="1" hangingPunct="1"/>
            <a:r>
              <a:rPr lang="en-CA">
                <a:latin typeface="Calibri" charset="0"/>
              </a:rPr>
              <a:t>Q waves (indicating transmural infarcts)</a:t>
            </a:r>
          </a:p>
          <a:p>
            <a:pPr lvl="1" eaLnBrk="1" hangingPunct="1"/>
            <a:r>
              <a:rPr lang="en-CA">
                <a:latin typeface="Calibri" charset="0"/>
              </a:rPr>
              <a:t>ST-segment abnormalities</a:t>
            </a:r>
          </a:p>
          <a:p>
            <a:pPr lvl="1" eaLnBrk="1" hangingPunct="1"/>
            <a:r>
              <a:rPr lang="en-CA">
                <a:latin typeface="Calibri" charset="0"/>
              </a:rPr>
              <a:t>T-wave inversion </a:t>
            </a:r>
          </a:p>
          <a:p>
            <a:pPr eaLnBrk="1" hangingPunct="1"/>
            <a:r>
              <a:rPr lang="en-CA">
                <a:latin typeface="Calibri" charset="0"/>
              </a:rPr>
              <a:t>Arrhythmias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atin typeface="Calibri" charset="0"/>
              </a:rPr>
              <a:t>Ischemic Heart Disease </a:t>
            </a:r>
            <a:br>
              <a:rPr lang="en-US">
                <a:latin typeface="Calibri" charset="0"/>
              </a:rPr>
            </a:br>
            <a:r>
              <a:rPr lang="en-US">
                <a:latin typeface="Calibri" charset="0"/>
              </a:rPr>
              <a:t>Laboratory evaluation</a:t>
            </a:r>
            <a:endParaRPr lang="en-CA">
              <a:latin typeface="Calibri" charset="0"/>
            </a:endParaRPr>
          </a:p>
        </p:txBody>
      </p:sp>
      <p:sp>
        <p:nvSpPr>
          <p:cNvPr id="23555" name="Content Placeholder 2"/>
          <p:cNvSpPr>
            <a:spLocks noGrp="1"/>
          </p:cNvSpPr>
          <p:nvPr>
            <p:ph idx="1"/>
          </p:nvPr>
        </p:nvSpPr>
        <p:spPr/>
        <p:txBody>
          <a:bodyPr/>
          <a:lstStyle/>
          <a:p>
            <a:pPr eaLnBrk="1" hangingPunct="1"/>
            <a:r>
              <a:rPr lang="en-CA">
                <a:latin typeface="Calibri" charset="0"/>
              </a:rPr>
              <a:t>TnI and TnT are not normally detectable in the circulation</a:t>
            </a:r>
          </a:p>
          <a:p>
            <a:pPr eaLnBrk="1" hangingPunct="1"/>
            <a:r>
              <a:rPr lang="en-CA">
                <a:latin typeface="Calibri" charset="0"/>
              </a:rPr>
              <a:t>After acute MI both troponins:</a:t>
            </a:r>
          </a:p>
          <a:p>
            <a:pPr lvl="1" eaLnBrk="1" hangingPunct="1"/>
            <a:r>
              <a:rPr lang="en-CA">
                <a:latin typeface="Calibri" charset="0"/>
              </a:rPr>
              <a:t>Become detectable after 2 to 4 hours</a:t>
            </a:r>
          </a:p>
          <a:p>
            <a:pPr lvl="1" eaLnBrk="1" hangingPunct="1"/>
            <a:r>
              <a:rPr lang="en-CA">
                <a:latin typeface="Calibri" charset="0"/>
              </a:rPr>
              <a:t>Peak at 48 hours</a:t>
            </a:r>
          </a:p>
          <a:p>
            <a:pPr lvl="1" eaLnBrk="1" hangingPunct="1"/>
            <a:r>
              <a:rPr lang="en-CA">
                <a:latin typeface="Calibri" charset="0"/>
              </a:rPr>
              <a:t>Their levels remain elevated for 7 to 10 days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Calibri" charset="0"/>
              </a:rPr>
              <a:t>Ischemic Heart Disease </a:t>
            </a:r>
            <a:br>
              <a:rPr lang="en-US">
                <a:latin typeface="Calibri" charset="0"/>
              </a:rPr>
            </a:br>
            <a:r>
              <a:rPr lang="en-US">
                <a:latin typeface="Calibri" charset="0"/>
              </a:rPr>
              <a:t>Laboratory evaluation</a:t>
            </a:r>
            <a:endParaRPr lang="en-CA">
              <a:latin typeface="Calibri" charset="0"/>
            </a:endParaRPr>
          </a:p>
        </p:txBody>
      </p:sp>
      <p:sp>
        <p:nvSpPr>
          <p:cNvPr id="24579" name="Content Placeholder 2"/>
          <p:cNvSpPr>
            <a:spLocks noGrp="1"/>
          </p:cNvSpPr>
          <p:nvPr>
            <p:ph idx="1"/>
          </p:nvPr>
        </p:nvSpPr>
        <p:spPr/>
        <p:txBody>
          <a:bodyPr/>
          <a:lstStyle/>
          <a:p>
            <a:pPr eaLnBrk="1" hangingPunct="1">
              <a:defRPr/>
            </a:pPr>
            <a:r>
              <a:rPr lang="en-CA" dirty="0" smtClean="0">
                <a:ea typeface="+mn-ea"/>
              </a:rPr>
              <a:t>CK-MB is the second best marker</a:t>
            </a:r>
          </a:p>
          <a:p>
            <a:pPr eaLnBrk="1" hangingPunct="1">
              <a:defRPr/>
            </a:pPr>
            <a:r>
              <a:rPr lang="en-CA" dirty="0" smtClean="0">
                <a:ea typeface="+mn-ea"/>
              </a:rPr>
              <a:t>CK-MB activity:</a:t>
            </a:r>
          </a:p>
          <a:p>
            <a:pPr lvl="1" eaLnBrk="1" hangingPunct="1">
              <a:defRPr/>
            </a:pPr>
            <a:r>
              <a:rPr lang="en-CA" sz="2400" dirty="0" smtClean="0">
                <a:ea typeface="+mn-ea"/>
              </a:rPr>
              <a:t>Begins to rise within 2 to 4 hours of MI</a:t>
            </a:r>
          </a:p>
          <a:p>
            <a:pPr lvl="1" eaLnBrk="1" hangingPunct="1">
              <a:defRPr/>
            </a:pPr>
            <a:r>
              <a:rPr lang="en-CA" sz="2400" dirty="0" smtClean="0">
                <a:ea typeface="+mn-ea"/>
              </a:rPr>
              <a:t>Peaks at 24 to 48 hours</a:t>
            </a:r>
          </a:p>
          <a:p>
            <a:pPr lvl="1" eaLnBrk="1" hangingPunct="1">
              <a:defRPr/>
            </a:pPr>
            <a:r>
              <a:rPr lang="en-CA" sz="2400" dirty="0" smtClean="0">
                <a:ea typeface="+mn-ea"/>
              </a:rPr>
              <a:t>Returns to normal within approximately 72 hours</a:t>
            </a:r>
          </a:p>
          <a:p>
            <a:pPr marL="457200" lvl="1" indent="0" eaLnBrk="1" hangingPunct="1">
              <a:buFont typeface="Arial" charset="0"/>
              <a:buNone/>
              <a:defRPr/>
            </a:pPr>
            <a:endParaRPr lang="en-CA" sz="2400" dirty="0" smtClean="0">
              <a:ea typeface="+mn-ea"/>
            </a:endParaRPr>
          </a:p>
          <a:p>
            <a:pPr lvl="1" eaLnBrk="1" hangingPunct="1">
              <a:defRPr/>
            </a:pPr>
            <a:r>
              <a:rPr lang="en-CA" dirty="0" smtClean="0">
                <a:ea typeface="+mn-ea"/>
              </a:rPr>
              <a:t>Although cardiac troponin and CK-MB are equally sensitive at early stages of an MI, persistence of elevated troponin levels for approximately 10 days allows the diagnosis of an acute MI long after CK-MB levels have returned to normal</a:t>
            </a:r>
          </a:p>
          <a:p>
            <a:pPr lvl="1" eaLnBrk="1" hangingPunct="1">
              <a:buFont typeface="Arial" charset="0"/>
              <a:buNone/>
              <a:defRPr/>
            </a:pPr>
            <a:endParaRPr lang="en-CA" dirty="0" smtClean="0">
              <a:ea typeface="+mn-ea"/>
            </a:endParaRPr>
          </a:p>
          <a:p>
            <a:pPr eaLnBrk="1" hangingPunct="1">
              <a:defRPr/>
            </a:pPr>
            <a:endParaRPr lang="en-CA" dirty="0" smtClean="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685800" y="304800"/>
            <a:ext cx="8839200" cy="6400800"/>
          </a:xfrm>
          <a:solidFill>
            <a:schemeClr val="bg2"/>
          </a:solidFill>
        </p:spPr>
        <p:txBody>
          <a:bodyPr/>
          <a:lstStyle/>
          <a:p>
            <a:pPr algn="ctr">
              <a:buFont typeface="Wingdings" charset="0"/>
              <a:buNone/>
            </a:pPr>
            <a:r>
              <a:rPr lang="en-US" sz="2400" b="1" u="sng">
                <a:solidFill>
                  <a:srgbClr val="FF0000"/>
                </a:solidFill>
                <a:latin typeface="Times New Roman" charset="0"/>
              </a:rPr>
              <a:t>Ischemic Heart Disease</a:t>
            </a:r>
          </a:p>
          <a:p>
            <a:pPr>
              <a:buFont typeface="Wingdings" charset="0"/>
              <a:buNone/>
            </a:pPr>
            <a:r>
              <a:rPr lang="en-US" sz="2400" b="1" u="sng">
                <a:solidFill>
                  <a:srgbClr val="FF0000"/>
                </a:solidFill>
                <a:latin typeface="Times New Roman" charset="0"/>
              </a:rPr>
              <a:t>MI </a:t>
            </a:r>
            <a:r>
              <a:rPr lang="en-US" sz="2400" b="1" u="sng">
                <a:solidFill>
                  <a:srgbClr val="FF0000"/>
                </a:solidFill>
                <a:latin typeface="Tahoma" charset="0"/>
              </a:rPr>
              <a:t>–</a:t>
            </a:r>
            <a:r>
              <a:rPr lang="en-US" sz="2400" b="1" u="sng">
                <a:solidFill>
                  <a:srgbClr val="FF0000"/>
                </a:solidFill>
                <a:latin typeface="Times New Roman" charset="0"/>
              </a:rPr>
              <a:t>Complications</a:t>
            </a:r>
          </a:p>
          <a:p>
            <a:r>
              <a:rPr lang="en-US" sz="2400" b="1">
                <a:latin typeface="Times New Roman" charset="0"/>
              </a:rPr>
              <a:t>In 75% of Patients with MI</a:t>
            </a:r>
          </a:p>
          <a:p>
            <a:r>
              <a:rPr lang="en-US" sz="2400" b="1">
                <a:latin typeface="Times New Roman" charset="0"/>
              </a:rPr>
              <a:t>Poor prognosis in = elderly, females, DM, old case of MI, Anterior wall infarct </a:t>
            </a:r>
            <a:r>
              <a:rPr lang="en-US" sz="2400" b="1">
                <a:latin typeface="Tahoma" charset="0"/>
              </a:rPr>
              <a:t>–</a:t>
            </a:r>
            <a:r>
              <a:rPr lang="en-US" sz="2400" b="1">
                <a:latin typeface="Times New Roman" charset="0"/>
              </a:rPr>
              <a:t> worst, posterior </a:t>
            </a:r>
            <a:r>
              <a:rPr lang="en-US" sz="2400" b="1">
                <a:latin typeface="Tahoma" charset="0"/>
              </a:rPr>
              <a:t>–</a:t>
            </a:r>
            <a:r>
              <a:rPr lang="en-US" sz="2400" b="1">
                <a:latin typeface="Times New Roman" charset="0"/>
              </a:rPr>
              <a:t>worse, Inferior wall </a:t>
            </a:r>
            <a:r>
              <a:rPr lang="en-US" sz="2400" b="1">
                <a:latin typeface="Tahoma" charset="0"/>
              </a:rPr>
              <a:t>–</a:t>
            </a:r>
            <a:r>
              <a:rPr lang="en-US" sz="2400" b="1">
                <a:latin typeface="Times New Roman" charset="0"/>
              </a:rPr>
              <a:t> best  </a:t>
            </a:r>
          </a:p>
          <a:p>
            <a:pPr lvl="1"/>
            <a:r>
              <a:rPr lang="en-US" sz="2400" b="1">
                <a:latin typeface="Times New Roman" charset="0"/>
              </a:rPr>
              <a:t>1. Arrhythmia = Ventr. Fibrillation </a:t>
            </a:r>
            <a:r>
              <a:rPr lang="en-US" sz="2400" b="1">
                <a:latin typeface="Tahoma" charset="0"/>
              </a:rPr>
              <a:t>–</a:t>
            </a:r>
            <a:r>
              <a:rPr lang="en-US" sz="2400" b="1">
                <a:solidFill>
                  <a:srgbClr val="FFC000"/>
                </a:solidFill>
                <a:latin typeface="Times New Roman" charset="0"/>
              </a:rPr>
              <a:t>arrhythmia lead to  sudden death in MI patients, before they reach hospital.</a:t>
            </a:r>
          </a:p>
          <a:p>
            <a:pPr lvl="1"/>
            <a:r>
              <a:rPr lang="en-US" sz="2400" b="1">
                <a:latin typeface="Times New Roman" charset="0"/>
              </a:rPr>
              <a:t>2. Pump failure </a:t>
            </a:r>
            <a:r>
              <a:rPr lang="en-US" sz="2400" b="1">
                <a:latin typeface="Tahoma" charset="0"/>
              </a:rPr>
              <a:t>–</a:t>
            </a:r>
            <a:r>
              <a:rPr lang="en-US" sz="2400" b="1">
                <a:latin typeface="Times New Roman" charset="0"/>
              </a:rPr>
              <a:t> LVF, cariogenic shock, if &gt;LV wall infarcts, lead to death ( 70% of hospitalized MI patients</a:t>
            </a:r>
            <a:r>
              <a:rPr lang="en-US" sz="2400" b="1" i="1">
                <a:latin typeface="Times New Roman" charset="0"/>
              </a:rPr>
              <a:t>)</a:t>
            </a:r>
          </a:p>
          <a:p>
            <a:pPr lvl="1"/>
            <a:r>
              <a:rPr lang="en-US" sz="2400" b="1">
                <a:latin typeface="Times New Roman" charset="0"/>
              </a:rPr>
              <a:t>3.Ventricular rupture</a:t>
            </a:r>
            <a:r>
              <a:rPr lang="en-US" sz="2400" b="1" i="1">
                <a:latin typeface="Times New Roman" charset="0"/>
              </a:rPr>
              <a:t> = </a:t>
            </a:r>
            <a:r>
              <a:rPr lang="en-US" sz="2400" b="1">
                <a:latin typeface="Times New Roman" charset="0"/>
              </a:rPr>
              <a:t>Free or lateral LV wall </a:t>
            </a:r>
            <a:r>
              <a:rPr lang="en-US" sz="2400" b="1">
                <a:latin typeface="Tahoma" charset="0"/>
              </a:rPr>
              <a:t>–</a:t>
            </a:r>
            <a:r>
              <a:rPr lang="en-US" sz="2400" b="1">
                <a:latin typeface="Times New Roman" charset="0"/>
              </a:rPr>
              <a:t> MC site, later cause false aneurysm, </a:t>
            </a:r>
          </a:p>
          <a:p>
            <a:pPr lvl="1"/>
            <a:r>
              <a:rPr lang="en-US" sz="2400" b="1">
                <a:latin typeface="Times New Roman" charset="0"/>
              </a:rPr>
              <a:t>4.True aneurysm = rupture is very rare</a:t>
            </a:r>
          </a:p>
          <a:p>
            <a:pPr lvl="1"/>
            <a:r>
              <a:rPr lang="en-US" sz="2400" b="1">
                <a:latin typeface="Times New Roman" charset="0"/>
              </a:rPr>
              <a:t>5.Pericarditis = Dressler</a:t>
            </a:r>
            <a:r>
              <a:rPr lang="ja-JP" altLang="en-US" sz="2400" b="1">
                <a:latin typeface="Tahoma" charset="0"/>
              </a:rPr>
              <a:t>’</a:t>
            </a:r>
            <a:r>
              <a:rPr lang="en-US" sz="2400" b="1">
                <a:latin typeface="Times New Roman" charset="0"/>
              </a:rPr>
              <a:t>s syndrome ( Late MI complication)</a:t>
            </a:r>
          </a:p>
          <a:p>
            <a:pPr lvl="1"/>
            <a:r>
              <a:rPr lang="en-US" sz="2400" b="1">
                <a:latin typeface="Times New Roman" charset="0"/>
              </a:rPr>
              <a:t>6.Recurrence</a:t>
            </a:r>
            <a:endParaRPr lang="en-US" sz="2400" b="1" i="1">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atin typeface="Calibri" charset="0"/>
              </a:rPr>
              <a:t>Ischemic Heart Disease </a:t>
            </a:r>
            <a:br>
              <a:rPr lang="en-US">
                <a:latin typeface="Calibri" charset="0"/>
              </a:rPr>
            </a:br>
            <a:r>
              <a:rPr lang="en-US">
                <a:latin typeface="Calibri" charset="0"/>
              </a:rPr>
              <a:t>MI death and complications rates</a:t>
            </a:r>
            <a:endParaRPr lang="en-CA">
              <a:latin typeface="Calibri" charset="0"/>
            </a:endParaRPr>
          </a:p>
        </p:txBody>
      </p:sp>
      <p:sp>
        <p:nvSpPr>
          <p:cNvPr id="26627" name="Content Placeholder 2"/>
          <p:cNvSpPr>
            <a:spLocks noGrp="1"/>
          </p:cNvSpPr>
          <p:nvPr>
            <p:ph idx="1"/>
          </p:nvPr>
        </p:nvSpPr>
        <p:spPr/>
        <p:txBody>
          <a:bodyPr/>
          <a:lstStyle/>
          <a:p>
            <a:pPr eaLnBrk="1" hangingPunct="1"/>
            <a:r>
              <a:rPr lang="en-US">
                <a:latin typeface="Calibri" charset="0"/>
              </a:rPr>
              <a:t>25% die, presumably due to arrythmia</a:t>
            </a:r>
          </a:p>
          <a:p>
            <a:pPr eaLnBrk="1" hangingPunct="1"/>
            <a:r>
              <a:rPr lang="en-US">
                <a:latin typeface="Calibri" charset="0"/>
              </a:rPr>
              <a:t>10% of the rest will die within a month</a:t>
            </a:r>
          </a:p>
          <a:p>
            <a:pPr eaLnBrk="1" hangingPunct="1"/>
            <a:r>
              <a:rPr lang="en-US">
                <a:latin typeface="Calibri" charset="0"/>
              </a:rPr>
              <a:t>80-90% will develop complications</a:t>
            </a:r>
          </a:p>
          <a:p>
            <a:pPr eaLnBrk="1" hangingPunct="1"/>
            <a:r>
              <a:rPr lang="en-US">
                <a:latin typeface="Calibri" charset="0"/>
              </a:rPr>
              <a:t>Overall 30% die in the 1</a:t>
            </a:r>
            <a:r>
              <a:rPr lang="en-US" baseline="30000">
                <a:latin typeface="Calibri" charset="0"/>
              </a:rPr>
              <a:t>st</a:t>
            </a:r>
            <a:r>
              <a:rPr lang="en-US">
                <a:latin typeface="Calibri" charset="0"/>
              </a:rPr>
              <a:t> year and then 10% per year</a:t>
            </a:r>
            <a:endParaRPr lang="en-CA">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685800" y="609600"/>
            <a:ext cx="7772400" cy="4267200"/>
          </a:xfrm>
          <a:solidFill>
            <a:schemeClr val="bg2"/>
          </a:solidFill>
        </p:spPr>
        <p:txBody>
          <a:bodyPr/>
          <a:lstStyle/>
          <a:p>
            <a:pPr algn="ctr">
              <a:buFont typeface="Wingdings" charset="0"/>
              <a:buNone/>
            </a:pPr>
            <a:r>
              <a:rPr lang="en-US" sz="2400" b="1" u="sng">
                <a:solidFill>
                  <a:srgbClr val="FF0000"/>
                </a:solidFill>
                <a:latin typeface="Times New Roman" charset="0"/>
              </a:rPr>
              <a:t>Ischemic Heart Disease</a:t>
            </a:r>
          </a:p>
          <a:p>
            <a:r>
              <a:rPr lang="en-US" sz="2800" b="1" u="sng">
                <a:solidFill>
                  <a:srgbClr val="FF0000"/>
                </a:solidFill>
                <a:latin typeface="Times New Roman" charset="0"/>
              </a:rPr>
              <a:t>Chronic IHD</a:t>
            </a:r>
            <a:r>
              <a:rPr lang="en-US" sz="2800" b="1">
                <a:solidFill>
                  <a:srgbClr val="FF0000"/>
                </a:solidFill>
                <a:latin typeface="Times New Roman" charset="0"/>
              </a:rPr>
              <a:t> =</a:t>
            </a:r>
            <a:r>
              <a:rPr lang="en-US" sz="2800" b="1">
                <a:latin typeface="Times New Roman" charset="0"/>
              </a:rPr>
              <a:t> </a:t>
            </a:r>
            <a:r>
              <a:rPr lang="en-US" sz="2800">
                <a:latin typeface="Times New Roman" charset="0"/>
              </a:rPr>
              <a:t>also called ischemic cardiomyopathy</a:t>
            </a:r>
          </a:p>
          <a:p>
            <a:r>
              <a:rPr lang="en-US" sz="2800">
                <a:latin typeface="Times New Roman" charset="0"/>
              </a:rPr>
              <a:t>Progressive heart failure due to ischemic injury, either from:</a:t>
            </a:r>
          </a:p>
          <a:p>
            <a:pPr>
              <a:buFont typeface="Wingdings" charset="0"/>
              <a:buChar char="Ø"/>
            </a:pPr>
            <a:r>
              <a:rPr lang="en-US" sz="2800">
                <a:latin typeface="Times New Roman" charset="0"/>
              </a:rPr>
              <a:t> prior infarction(s) (most common)</a:t>
            </a:r>
          </a:p>
          <a:p>
            <a:pPr>
              <a:buFont typeface="Wingdings" charset="0"/>
              <a:buChar char="Ø"/>
            </a:pPr>
            <a:r>
              <a:rPr lang="en-US" sz="2800">
                <a:latin typeface="Times New Roman" charset="0"/>
              </a:rPr>
              <a:t>chronic low-grade ischemia</a:t>
            </a:r>
          </a:p>
          <a:p>
            <a:r>
              <a:rPr lang="en-US" sz="2800" b="1">
                <a:latin typeface="Times New Roman" charset="0"/>
              </a:rPr>
              <a:t>Cause</a:t>
            </a:r>
            <a:r>
              <a:rPr lang="en-US" sz="2800">
                <a:latin typeface="Times New Roman" charset="0"/>
              </a:rPr>
              <a:t> =compromised ventricular function</a:t>
            </a:r>
          </a:p>
          <a:p>
            <a:r>
              <a:rPr lang="en-US" sz="2800" b="1">
                <a:latin typeface="Times New Roman" charset="0"/>
              </a:rPr>
              <a:t>Morphology</a:t>
            </a:r>
            <a:r>
              <a:rPr lang="en-US" sz="2800">
                <a:latin typeface="Times New Roman" charset="0"/>
              </a:rPr>
              <a:t> =vacuoles, Myocyte Hypertrophy</a:t>
            </a:r>
          </a:p>
          <a:p>
            <a:r>
              <a:rPr lang="en-US" sz="2800" b="1">
                <a:latin typeface="Times New Roman" charset="0"/>
              </a:rPr>
              <a:t>Diagnosis</a:t>
            </a:r>
            <a:r>
              <a:rPr lang="en-US" sz="2800">
                <a:latin typeface="Times New Roman" charset="0"/>
              </a:rPr>
              <a:t>= by exclusion</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CA">
              <a:latin typeface="Calibri" charset="0"/>
            </a:endParaRPr>
          </a:p>
        </p:txBody>
      </p:sp>
      <p:pic>
        <p:nvPicPr>
          <p:cNvPr id="28675" name="Picture 2" descr="http://www.robbinspathology.com/common/showimage.cfm?type=f&amp;ThisFigFile=S01871-012-f01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4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ttp://www.robbinspathology.com/common/showimage.cfm?type=f&amp;ThisFigFile=S01871-012-f019b.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038600" y="0"/>
            <a:ext cx="4699000" cy="3365500"/>
          </a:xfrm>
          <a:noFill/>
        </p:spPr>
      </p:pic>
      <p:pic>
        <p:nvPicPr>
          <p:cNvPr id="28677" name="Picture 2" descr="http://www.robbinspathology.com/common/showimage.cfm?type=f&amp;ThisFigFile=S01871-012-f019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2766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6"/>
          <p:cNvSpPr>
            <a:spLocks noChangeArrowheads="1"/>
          </p:cNvSpPr>
          <p:nvPr/>
        </p:nvSpPr>
        <p:spPr bwMode="auto">
          <a:xfrm>
            <a:off x="0" y="5334000"/>
            <a:ext cx="4114800" cy="1477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Cardiac rupture syndromes : Anterior myocardial rupture in an acute infarct </a:t>
            </a:r>
            <a:r>
              <a:rPr lang="en-US" i="1"/>
              <a:t>(arrow).</a:t>
            </a:r>
            <a:r>
              <a:rPr lang="en-US"/>
              <a:t> </a:t>
            </a:r>
            <a:r>
              <a:rPr lang="en-US" b="1"/>
              <a:t>B,</a:t>
            </a:r>
            <a:r>
              <a:rPr lang="en-US"/>
              <a:t> Rupture of the ventricular septum </a:t>
            </a:r>
            <a:r>
              <a:rPr lang="en-US" i="1"/>
              <a:t>(arrow)</a:t>
            </a:r>
            <a:r>
              <a:rPr lang="en-US"/>
              <a:t>. </a:t>
            </a:r>
            <a:r>
              <a:rPr lang="en-US" b="1"/>
              <a:t>C,</a:t>
            </a:r>
            <a:r>
              <a:rPr lang="en-US"/>
              <a:t> Complete rupture of a necrotic papillary muscle.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robbinspathology.com/common/showimage.cfm?type=f&amp;ThisFigFile=S01871-012-f019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958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http://www.robbinspathology.com/common/showimage.cfm?type=f&amp;ThisFigFile=S01871-012-f019e.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699000" y="0"/>
            <a:ext cx="4445000" cy="6477000"/>
          </a:xfrm>
          <a:noFill/>
        </p:spPr>
      </p:pic>
      <p:sp>
        <p:nvSpPr>
          <p:cNvPr id="29700" name="Rectangle 6"/>
          <p:cNvSpPr>
            <a:spLocks noChangeArrowheads="1"/>
          </p:cNvSpPr>
          <p:nvPr/>
        </p:nvSpPr>
        <p:spPr bwMode="auto">
          <a:xfrm>
            <a:off x="0" y="5103813"/>
            <a:ext cx="4724400" cy="17541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D: Fibrinous pericarditis, showing a dark, roughened epicardial surface overlying an acute infarct. </a:t>
            </a:r>
          </a:p>
          <a:p>
            <a:r>
              <a:rPr lang="en-US" b="1"/>
              <a:t>E,</a:t>
            </a:r>
            <a:r>
              <a:rPr lang="en-US"/>
              <a:t> Early expansion of antero-apical infarct with wall thinning </a:t>
            </a:r>
            <a:r>
              <a:rPr lang="en-US" i="1"/>
              <a:t>(arrow)</a:t>
            </a:r>
            <a:r>
              <a:rPr lang="en-US"/>
              <a:t> and mural thrombus.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atin typeface="Calibri" charset="0"/>
              </a:rPr>
              <a:t>Ischemic Heart Disease </a:t>
            </a:r>
            <a:r>
              <a:rPr lang="en-CA" i="1">
                <a:latin typeface="Calibri" charset="0"/>
              </a:rPr>
              <a:t/>
            </a:r>
            <a:br>
              <a:rPr lang="en-CA" i="1">
                <a:latin typeface="Calibri" charset="0"/>
              </a:rPr>
            </a:br>
            <a:r>
              <a:rPr lang="en-CA" i="1">
                <a:latin typeface="Calibri" charset="0"/>
              </a:rPr>
              <a:t>Sudden cardiac death</a:t>
            </a:r>
            <a:endParaRPr lang="en-CA">
              <a:latin typeface="Calibri" charset="0"/>
            </a:endParaRPr>
          </a:p>
        </p:txBody>
      </p:sp>
      <p:sp>
        <p:nvSpPr>
          <p:cNvPr id="30723" name="Content Placeholder 2"/>
          <p:cNvSpPr>
            <a:spLocks noGrp="1"/>
          </p:cNvSpPr>
          <p:nvPr>
            <p:ph idx="1"/>
          </p:nvPr>
        </p:nvSpPr>
        <p:spPr/>
        <p:txBody>
          <a:bodyPr/>
          <a:lstStyle/>
          <a:p>
            <a:pPr eaLnBrk="1" hangingPunct="1"/>
            <a:r>
              <a:rPr lang="en-CA">
                <a:latin typeface="Calibri" charset="0"/>
              </a:rPr>
              <a:t>Unexpected death from cardiac causes either without symptoms or </a:t>
            </a:r>
            <a:r>
              <a:rPr lang="en-CA">
                <a:solidFill>
                  <a:srgbClr val="FFC000"/>
                </a:solidFill>
                <a:latin typeface="Calibri" charset="0"/>
              </a:rPr>
              <a:t>within 1 to 24 hours </a:t>
            </a:r>
            <a:r>
              <a:rPr lang="en-CA">
                <a:latin typeface="Calibri" charset="0"/>
              </a:rPr>
              <a:t>of symptom onset (different authors use different time points)</a:t>
            </a:r>
          </a:p>
          <a:p>
            <a:pPr eaLnBrk="1" hangingPunct="1"/>
            <a:r>
              <a:rPr lang="en-CA">
                <a:latin typeface="Calibri" charset="0"/>
              </a:rPr>
              <a:t>Results from a </a:t>
            </a:r>
            <a:r>
              <a:rPr lang="en-CA">
                <a:solidFill>
                  <a:srgbClr val="FFC000"/>
                </a:solidFill>
                <a:latin typeface="Calibri" charset="0"/>
              </a:rPr>
              <a:t>fatal arrhythmia</a:t>
            </a:r>
            <a:r>
              <a:rPr lang="en-CA">
                <a:latin typeface="Calibri" charset="0"/>
              </a:rPr>
              <a:t>, most commonly in patients with </a:t>
            </a:r>
            <a:r>
              <a:rPr lang="en-CA">
                <a:solidFill>
                  <a:srgbClr val="FFC000"/>
                </a:solidFill>
                <a:latin typeface="Calibri" charset="0"/>
              </a:rPr>
              <a:t>severe coronary artery disease</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atin typeface="Calibri" charset="0"/>
              </a:rPr>
              <a:t>Ischemic Heart Disease </a:t>
            </a:r>
            <a:r>
              <a:rPr lang="en-CA" i="1">
                <a:latin typeface="Calibri" charset="0"/>
              </a:rPr>
              <a:t/>
            </a:r>
            <a:br>
              <a:rPr lang="en-CA" i="1">
                <a:latin typeface="Calibri" charset="0"/>
              </a:rPr>
            </a:br>
            <a:r>
              <a:rPr lang="en-CA" i="1">
                <a:latin typeface="Calibri" charset="0"/>
              </a:rPr>
              <a:t>Acute coronary syndrome</a:t>
            </a:r>
            <a:endParaRPr lang="en-CA">
              <a:latin typeface="Calibri" charset="0"/>
            </a:endParaRPr>
          </a:p>
        </p:txBody>
      </p:sp>
      <p:sp>
        <p:nvSpPr>
          <p:cNvPr id="3" name="Content Placeholder 2"/>
          <p:cNvSpPr>
            <a:spLocks noGrp="1"/>
          </p:cNvSpPr>
          <p:nvPr>
            <p:ph idx="1"/>
          </p:nvPr>
        </p:nvSpPr>
        <p:spPr/>
        <p:txBody>
          <a:bodyPr/>
          <a:lstStyle/>
          <a:p>
            <a:pPr eaLnBrk="1" hangingPunct="1"/>
            <a:r>
              <a:rPr lang="en-CA">
                <a:latin typeface="Calibri" charset="0"/>
              </a:rPr>
              <a:t>is applied to three catastrophic manifestations of IHD:</a:t>
            </a:r>
          </a:p>
          <a:p>
            <a:pPr lvl="1" eaLnBrk="1" hangingPunct="1"/>
            <a:r>
              <a:rPr lang="en-CA">
                <a:latin typeface="Calibri" charset="0"/>
              </a:rPr>
              <a:t> </a:t>
            </a:r>
            <a:r>
              <a:rPr lang="en-CA">
                <a:solidFill>
                  <a:srgbClr val="FFC000"/>
                </a:solidFill>
                <a:latin typeface="Calibri" charset="0"/>
              </a:rPr>
              <a:t>Unstable angina</a:t>
            </a:r>
          </a:p>
          <a:p>
            <a:pPr lvl="1" eaLnBrk="1" hangingPunct="1"/>
            <a:r>
              <a:rPr lang="en-CA">
                <a:solidFill>
                  <a:srgbClr val="FFC000"/>
                </a:solidFill>
                <a:latin typeface="Calibri" charset="0"/>
              </a:rPr>
              <a:t> Acute MI</a:t>
            </a:r>
          </a:p>
          <a:p>
            <a:pPr lvl="1" eaLnBrk="1" hangingPunct="1"/>
            <a:r>
              <a:rPr lang="en-CA">
                <a:solidFill>
                  <a:srgbClr val="FFC000"/>
                </a:solidFill>
                <a:latin typeface="Calibri" charset="0"/>
              </a:rPr>
              <a:t>Sudden cardiac death</a:t>
            </a:r>
          </a:p>
          <a:p>
            <a:pPr lvl="1" eaLnBrk="1" hangingPunct="1">
              <a:buFont typeface="Arial" charset="0"/>
              <a:buNone/>
            </a:pPr>
            <a:r>
              <a:rPr lang="en-CA">
                <a:latin typeface="Calibri" charset="0"/>
              </a:rPr>
              <a:t>They share common patho-physiologic basis in coronary atherosclerotic plaque disruption and associated intra-luminal platelet-fibrin thrombus formation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atin typeface="Calibri" charset="0"/>
              </a:rPr>
              <a:t>Ischemic Heart Disease</a:t>
            </a:r>
            <a:endParaRPr lang="en-CA">
              <a:latin typeface="Calibri" charset="0"/>
            </a:endParaRPr>
          </a:p>
        </p:txBody>
      </p:sp>
      <p:sp>
        <p:nvSpPr>
          <p:cNvPr id="3" name="Content Placeholder 2"/>
          <p:cNvSpPr>
            <a:spLocks noGrp="1"/>
          </p:cNvSpPr>
          <p:nvPr>
            <p:ph idx="1"/>
          </p:nvPr>
        </p:nvSpPr>
        <p:spPr/>
        <p:txBody>
          <a:bodyPr/>
          <a:lstStyle/>
          <a:p>
            <a:pPr eaLnBrk="1" hangingPunct="1"/>
            <a:r>
              <a:rPr lang="en-CA">
                <a:latin typeface="Calibri" charset="0"/>
              </a:rPr>
              <a:t>The vast majority of ischemic heart disease is due to coronary artery atherosclerosis</a:t>
            </a:r>
          </a:p>
          <a:p>
            <a:pPr eaLnBrk="1" hangingPunct="1"/>
            <a:r>
              <a:rPr lang="en-CA">
                <a:latin typeface="Calibri" charset="0"/>
              </a:rPr>
              <a:t>Less frequent contributions of:</a:t>
            </a:r>
          </a:p>
          <a:p>
            <a:pPr lvl="1" eaLnBrk="1" hangingPunct="1"/>
            <a:r>
              <a:rPr lang="en-CA">
                <a:latin typeface="Calibri" charset="0"/>
              </a:rPr>
              <a:t> vasospasm</a:t>
            </a:r>
          </a:p>
          <a:p>
            <a:pPr lvl="1" eaLnBrk="1" hangingPunct="1"/>
            <a:r>
              <a:rPr lang="en-CA" sz="2000">
                <a:latin typeface="Calibri" charset="0"/>
              </a:rPr>
              <a:t>  vasculitis</a:t>
            </a:r>
            <a:r>
              <a:rPr lang="en-CA">
                <a:latin typeface="Calibri" charset="0"/>
              </a:rPr>
              <a:t> </a:t>
            </a:r>
          </a:p>
          <a:p>
            <a:pPr lvl="1" eaLnBrk="1" hangingPunct="1"/>
            <a:endParaRPr lang="en-US" sz="1600">
              <a:latin typeface="Calibri" charset="0"/>
            </a:endParaRPr>
          </a:p>
          <a:p>
            <a:pPr eaLnBrk="1" hangingPunct="1"/>
            <a:r>
              <a:rPr lang="en-US">
                <a:latin typeface="Calibri" charset="0"/>
              </a:rPr>
              <a:t>Is it exactly the same as coronary artery disease (CAD)? </a:t>
            </a:r>
          </a:p>
          <a:p>
            <a:pPr lvl="1" eaLnBrk="1" hangingPunct="1"/>
            <a:r>
              <a:rPr lang="en-US">
                <a:latin typeface="Calibri" charset="0"/>
              </a:rPr>
              <a:t>Frequently yes</a:t>
            </a:r>
            <a:endParaRPr lang="en-CA">
              <a:latin typeface="Calibri" charset="0"/>
            </a:endParaRPr>
          </a:p>
          <a:p>
            <a:pPr lvl="1" eaLnBrk="1" hangingPunct="1">
              <a:buFont typeface="Arial" charset="0"/>
              <a:buNone/>
            </a:pPr>
            <a:endParaRPr lang="en-CA">
              <a:latin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robbinspathology.com/common/showimage.cfm?type=f&amp;ThisFigFile=S01871-012-f012.jpg"/>
          <p:cNvPicPr>
            <a:picLocks noChangeAspect="1" noChangeArrowheads="1"/>
          </p:cNvPicPr>
          <p:nvPr/>
        </p:nvPicPr>
        <p:blipFill>
          <a:blip r:embed="rId3">
            <a:extLst>
              <a:ext uri="{28A0092B-C50C-407E-A947-70E740481C1C}">
                <a14:useLocalDpi xmlns:a14="http://schemas.microsoft.com/office/drawing/2010/main" val="0"/>
              </a:ext>
            </a:extLst>
          </a:blip>
          <a:srcRect b="2325"/>
          <a:stretch>
            <a:fillRect/>
          </a:stretch>
        </p:blipFill>
        <p:spPr bwMode="auto">
          <a:xfrm>
            <a:off x="3124200" y="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5"/>
          <p:cNvSpPr>
            <a:spLocks noChangeArrowheads="1"/>
          </p:cNvSpPr>
          <p:nvPr/>
        </p:nvSpPr>
        <p:spPr bwMode="auto">
          <a:xfrm>
            <a:off x="0" y="609600"/>
            <a:ext cx="4038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2800" b="1">
                <a:latin typeface="Times New Roman" charset="0"/>
              </a:rPr>
              <a:t>Acute Coronary syndromes</a:t>
            </a:r>
          </a:p>
          <a:p>
            <a:pPr>
              <a:lnSpc>
                <a:spcPct val="90000"/>
              </a:lnSpc>
            </a:pPr>
            <a:endParaRPr lang="en-US" sz="2800" b="1">
              <a:latin typeface="Times New Roman" charset="0"/>
            </a:endParaRPr>
          </a:p>
          <a:p>
            <a:pPr>
              <a:lnSpc>
                <a:spcPct val="90000"/>
              </a:lnSpc>
            </a:pPr>
            <a:endParaRPr lang="en-US" sz="2800" b="1">
              <a:latin typeface="Times New Roman" charset="0"/>
            </a:endParaRPr>
          </a:p>
          <a:p>
            <a:pPr>
              <a:lnSpc>
                <a:spcPct val="90000"/>
              </a:lnSpc>
            </a:pPr>
            <a:endParaRPr lang="en-US" sz="2800" b="1">
              <a:latin typeface="Times New Roman" charset="0"/>
            </a:endParaRPr>
          </a:p>
          <a:p>
            <a:pPr>
              <a:lnSpc>
                <a:spcPct val="90000"/>
              </a:lnSpc>
            </a:pPr>
            <a:endParaRPr lang="en-US" sz="2800" b="1">
              <a:latin typeface="Times New Roman" charset="0"/>
            </a:endParaRPr>
          </a:p>
          <a:p>
            <a:pPr>
              <a:lnSpc>
                <a:spcPct val="90000"/>
              </a:lnSpc>
            </a:pPr>
            <a:endParaRPr lang="en-US" sz="2800" b="1">
              <a:latin typeface="Times New Roman" charset="0"/>
            </a:endParaRPr>
          </a:p>
          <a:p>
            <a:pPr>
              <a:lnSpc>
                <a:spcPct val="90000"/>
              </a:lnSpc>
            </a:pPr>
            <a:endParaRPr lang="en-US" sz="2800" b="1">
              <a:latin typeface="Times New Roman" charset="0"/>
            </a:endParaRPr>
          </a:p>
          <a:p>
            <a:pPr>
              <a:lnSpc>
                <a:spcPct val="90000"/>
              </a:lnSpc>
            </a:pPr>
            <a:endParaRPr lang="en-US" sz="2800" b="1">
              <a:latin typeface="Times New Roman" charset="0"/>
            </a:endParaRPr>
          </a:p>
          <a:p>
            <a:pPr>
              <a:lnSpc>
                <a:spcPct val="90000"/>
              </a:lnSpc>
            </a:pPr>
            <a:endParaRPr lang="en-US" sz="2800" b="1">
              <a:latin typeface="Times New Roman" charset="0"/>
            </a:endParaRPr>
          </a:p>
        </p:txBody>
      </p:sp>
      <p:sp>
        <p:nvSpPr>
          <p:cNvPr id="32772" name="Rectangle 7"/>
          <p:cNvSpPr>
            <a:spLocks noChangeArrowheads="1"/>
          </p:cNvSpPr>
          <p:nvPr/>
        </p:nvSpPr>
        <p:spPr bwMode="auto">
          <a:xfrm>
            <a:off x="-381000" y="1752600"/>
            <a:ext cx="27432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90000"/>
              </a:lnSpc>
              <a:buFont typeface="Arial" charset="0"/>
              <a:buChar char="•"/>
            </a:pPr>
            <a:r>
              <a:rPr lang="en-US" sz="2800">
                <a:latin typeface="Times New Roman" charset="0"/>
              </a:rPr>
              <a:t>Frequently initiated by an unpredictable and abrupt conversion of stable  atherosclerotic plaque to unstable plaque followed by thrombosis.</a:t>
            </a:r>
          </a:p>
          <a:p>
            <a:pPr lvl="1">
              <a:lnSpc>
                <a:spcPct val="90000"/>
              </a:lnSpc>
              <a:buFont typeface="Arial" charset="0"/>
              <a:buChar char="•"/>
            </a:pPr>
            <a:endParaRPr lang="en-US" sz="16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600">
                <a:latin typeface="Calibri" charset="0"/>
              </a:rPr>
              <a:t>IHD usually presents as one or more of the following clinical syndromes:</a:t>
            </a:r>
          </a:p>
        </p:txBody>
      </p:sp>
      <p:sp>
        <p:nvSpPr>
          <p:cNvPr id="7171" name="Content Placeholder 2"/>
          <p:cNvSpPr>
            <a:spLocks noGrp="1"/>
          </p:cNvSpPr>
          <p:nvPr>
            <p:ph idx="1"/>
          </p:nvPr>
        </p:nvSpPr>
        <p:spPr/>
        <p:txBody>
          <a:bodyPr/>
          <a:lstStyle/>
          <a:p>
            <a:pPr marL="514350" indent="-514350">
              <a:buFont typeface="+mj-lt"/>
              <a:buAutoNum type="arabicPeriod"/>
              <a:defRPr/>
            </a:pPr>
            <a:r>
              <a:rPr lang="en-IN" b="1" dirty="0" smtClean="0">
                <a:solidFill>
                  <a:srgbClr val="FF0000"/>
                </a:solidFill>
                <a:effectLst>
                  <a:outerShdw blurRad="38100" dist="38100" dir="2700000" algn="tl">
                    <a:srgbClr val="000000">
                      <a:alpha val="43137"/>
                    </a:srgbClr>
                  </a:outerShdw>
                </a:effectLst>
                <a:ea typeface="+mn-ea"/>
              </a:rPr>
              <a:t>Myocardial infarction, </a:t>
            </a:r>
            <a:r>
              <a:rPr lang="en-IN" dirty="0" smtClean="0">
                <a:ea typeface="+mn-ea"/>
              </a:rPr>
              <a:t>the most important form of IHD, in which ischemia causes the death of heart muscle.</a:t>
            </a:r>
          </a:p>
          <a:p>
            <a:pPr marL="514350" indent="-514350">
              <a:buFont typeface="+mj-lt"/>
              <a:buAutoNum type="arabicPeriod"/>
              <a:defRPr/>
            </a:pPr>
            <a:r>
              <a:rPr lang="en-IN" b="1" dirty="0" smtClean="0">
                <a:solidFill>
                  <a:srgbClr val="FF0000"/>
                </a:solidFill>
                <a:ea typeface="+mn-ea"/>
              </a:rPr>
              <a:t>Angina pectoris</a:t>
            </a:r>
            <a:r>
              <a:rPr lang="en-IN" dirty="0" smtClean="0">
                <a:ea typeface="+mn-ea"/>
              </a:rPr>
              <a:t>, in which the ischemia is of insufficient severity to cause infarction, but may be a harbinger of MI.</a:t>
            </a:r>
          </a:p>
          <a:p>
            <a:pPr marL="514350" indent="-514350">
              <a:buFont typeface="+mj-lt"/>
              <a:buAutoNum type="arabicPeriod"/>
              <a:defRPr/>
            </a:pPr>
            <a:r>
              <a:rPr lang="en-IN" b="1" dirty="0" smtClean="0">
                <a:solidFill>
                  <a:srgbClr val="FF0000"/>
                </a:solidFill>
                <a:ea typeface="+mn-ea"/>
              </a:rPr>
              <a:t>Chronic IHD </a:t>
            </a:r>
            <a:r>
              <a:rPr lang="en-IN" dirty="0" smtClean="0">
                <a:ea typeface="+mn-ea"/>
              </a:rPr>
              <a:t>with heart failure.</a:t>
            </a:r>
          </a:p>
          <a:p>
            <a:pPr marL="514350" indent="-514350">
              <a:buFont typeface="+mj-lt"/>
              <a:buAutoNum type="arabicPeriod"/>
              <a:defRPr/>
            </a:pPr>
            <a:r>
              <a:rPr lang="en-IN" b="1" dirty="0" smtClean="0">
                <a:solidFill>
                  <a:srgbClr val="FF0000"/>
                </a:solidFill>
                <a:ea typeface="+mn-ea"/>
              </a:rPr>
              <a:t>Sudden cardiac death.</a:t>
            </a:r>
          </a:p>
          <a:p>
            <a:pPr marL="514350" indent="-514350">
              <a:buFont typeface="+mj-lt"/>
              <a:buAutoNum type="arabicPeriod"/>
              <a:defRPr/>
            </a:pPr>
            <a:endParaRPr lang="en-US" dirty="0" smtClean="0">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609600" y="0"/>
            <a:ext cx="7772400" cy="6858000"/>
          </a:xfrm>
          <a:solidFill>
            <a:schemeClr val="bg2"/>
          </a:solidFill>
        </p:spPr>
        <p:txBody>
          <a:bodyPr/>
          <a:lstStyle/>
          <a:p>
            <a:pPr algn="ctr">
              <a:lnSpc>
                <a:spcPct val="80000"/>
              </a:lnSpc>
              <a:buFont typeface="Wingdings" charset="0"/>
              <a:buNone/>
            </a:pPr>
            <a:r>
              <a:rPr lang="en-US" sz="2800" b="1" u="sng">
                <a:solidFill>
                  <a:srgbClr val="FF0000"/>
                </a:solidFill>
                <a:latin typeface="Times New Roman" charset="0"/>
              </a:rPr>
              <a:t>Ischemic Heart Disease</a:t>
            </a:r>
          </a:p>
          <a:p>
            <a:pPr algn="ctr">
              <a:lnSpc>
                <a:spcPct val="80000"/>
              </a:lnSpc>
              <a:buFont typeface="Wingdings" charset="0"/>
              <a:buNone/>
            </a:pPr>
            <a:endParaRPr lang="en-US" sz="2800" b="1" u="sng">
              <a:solidFill>
                <a:srgbClr val="FF0000"/>
              </a:solidFill>
              <a:latin typeface="Times New Roman" charset="0"/>
            </a:endParaRPr>
          </a:p>
          <a:p>
            <a:pPr>
              <a:lnSpc>
                <a:spcPct val="80000"/>
              </a:lnSpc>
            </a:pPr>
            <a:r>
              <a:rPr lang="en-US" sz="2400" b="1">
                <a:latin typeface="Times New Roman" charset="0"/>
              </a:rPr>
              <a:t>75% </a:t>
            </a:r>
            <a:r>
              <a:rPr lang="en-US" sz="2400">
                <a:latin typeface="Times New Roman" charset="0"/>
              </a:rPr>
              <a:t>stenosis = </a:t>
            </a:r>
            <a:r>
              <a:rPr lang="en-US" sz="2400">
                <a:latin typeface="Times New Roman" charset="0"/>
                <a:sym typeface="Wingdings" charset="0"/>
              </a:rPr>
              <a:t></a:t>
            </a:r>
            <a:r>
              <a:rPr lang="en-US" sz="2400" b="1">
                <a:latin typeface="Times New Roman" charset="0"/>
              </a:rPr>
              <a:t>symptomatic ischemia induced by exercise</a:t>
            </a:r>
          </a:p>
          <a:p>
            <a:pPr>
              <a:lnSpc>
                <a:spcPct val="80000"/>
              </a:lnSpc>
            </a:pPr>
            <a:r>
              <a:rPr lang="en-US" sz="2400" b="1">
                <a:latin typeface="Times New Roman" charset="0"/>
              </a:rPr>
              <a:t>90%</a:t>
            </a:r>
            <a:r>
              <a:rPr lang="en-US" sz="2400">
                <a:latin typeface="Times New Roman" charset="0"/>
              </a:rPr>
              <a:t> stenosis = symptomatic even at </a:t>
            </a:r>
            <a:r>
              <a:rPr lang="en-US" sz="2400" b="1">
                <a:latin typeface="Times New Roman" charset="0"/>
              </a:rPr>
              <a:t>rest</a:t>
            </a:r>
          </a:p>
          <a:p>
            <a:pPr>
              <a:lnSpc>
                <a:spcPct val="80000"/>
              </a:lnSpc>
              <a:buFont typeface="Arial" charset="0"/>
              <a:buNone/>
            </a:pPr>
            <a:endParaRPr lang="en-US" sz="2400" b="1">
              <a:latin typeface="Times New Roman" charset="0"/>
            </a:endParaRPr>
          </a:p>
          <a:p>
            <a:pPr>
              <a:lnSpc>
                <a:spcPct val="80000"/>
              </a:lnSpc>
              <a:buFont typeface="Arial" charset="0"/>
              <a:buNone/>
            </a:pPr>
            <a:r>
              <a:rPr lang="en-US" sz="2400" b="1" u="sng">
                <a:solidFill>
                  <a:srgbClr val="FF0000"/>
                </a:solidFill>
                <a:effectLst>
                  <a:outerShdw blurRad="38100" dist="38100" dir="2700000" algn="tl">
                    <a:srgbClr val="000000"/>
                  </a:outerShdw>
                </a:effectLst>
                <a:latin typeface="Times New Roman" charset="0"/>
              </a:rPr>
              <a:t>Pathogenesis</a:t>
            </a:r>
          </a:p>
          <a:p>
            <a:pPr lvl="1">
              <a:lnSpc>
                <a:spcPct val="80000"/>
              </a:lnSpc>
            </a:pPr>
            <a:r>
              <a:rPr lang="en-US" sz="2400">
                <a:latin typeface="Times New Roman" charset="0"/>
                <a:cs typeface="Times New Roman" charset="0"/>
              </a:rPr>
              <a:t>↓</a:t>
            </a:r>
            <a:r>
              <a:rPr lang="en-US" sz="2400">
                <a:latin typeface="Times New Roman" charset="0"/>
              </a:rPr>
              <a:t> coronary perfusion relative to myocardial demand</a:t>
            </a:r>
          </a:p>
          <a:p>
            <a:pPr lvl="1">
              <a:lnSpc>
                <a:spcPct val="80000"/>
              </a:lnSpc>
            </a:pPr>
            <a:r>
              <a:rPr lang="en-US" sz="2400">
                <a:latin typeface="Times New Roman" charset="0"/>
              </a:rPr>
              <a:t>Role of Acute Plaque Change </a:t>
            </a:r>
          </a:p>
          <a:p>
            <a:pPr lvl="2">
              <a:lnSpc>
                <a:spcPct val="80000"/>
              </a:lnSpc>
            </a:pPr>
            <a:r>
              <a:rPr lang="en-US" b="1">
                <a:solidFill>
                  <a:srgbClr val="E6B9B8"/>
                </a:solidFill>
                <a:latin typeface="Times New Roman" charset="0"/>
              </a:rPr>
              <a:t>(Erosion/ulceration, Hemorrhage into the atheroma, Rupture/fissuring, Thrombosis)</a:t>
            </a:r>
          </a:p>
          <a:p>
            <a:pPr lvl="1">
              <a:lnSpc>
                <a:spcPct val="80000"/>
              </a:lnSpc>
            </a:pPr>
            <a:r>
              <a:rPr lang="en-US" sz="2400" b="1">
                <a:latin typeface="Times New Roman" charset="0"/>
              </a:rPr>
              <a:t>Role of Inflammation</a:t>
            </a:r>
          </a:p>
          <a:p>
            <a:pPr lvl="2">
              <a:lnSpc>
                <a:spcPct val="80000"/>
              </a:lnSpc>
            </a:pPr>
            <a:r>
              <a:rPr lang="en-US" b="1">
                <a:latin typeface="Times New Roman" charset="0"/>
              </a:rPr>
              <a:t>T cell, Macrophages, CRP</a:t>
            </a:r>
          </a:p>
          <a:p>
            <a:pPr lvl="1">
              <a:lnSpc>
                <a:spcPct val="80000"/>
              </a:lnSpc>
            </a:pPr>
            <a:r>
              <a:rPr lang="en-US" sz="2400" b="1">
                <a:latin typeface="Times New Roman" charset="0"/>
              </a:rPr>
              <a:t>Role of Coronary Thrombus</a:t>
            </a:r>
          </a:p>
          <a:p>
            <a:pPr lvl="2">
              <a:lnSpc>
                <a:spcPct val="80000"/>
              </a:lnSpc>
            </a:pPr>
            <a:r>
              <a:rPr lang="en-US" b="1">
                <a:latin typeface="Times New Roman" charset="0"/>
              </a:rPr>
              <a:t>The most dreaded complication</a:t>
            </a:r>
          </a:p>
          <a:p>
            <a:pPr lvl="1">
              <a:lnSpc>
                <a:spcPct val="80000"/>
              </a:lnSpc>
            </a:pPr>
            <a:r>
              <a:rPr lang="en-US" sz="2400" b="1">
                <a:latin typeface="Times New Roman" charset="0"/>
              </a:rPr>
              <a:t>Role of Vasoconstriction (VC)</a:t>
            </a:r>
          </a:p>
          <a:p>
            <a:pPr lvl="2">
              <a:lnSpc>
                <a:spcPct val="80000"/>
              </a:lnSpc>
            </a:pPr>
            <a:r>
              <a:rPr lang="en-US" b="1">
                <a:latin typeface="Times New Roman" charset="0"/>
              </a:rPr>
              <a:t>Platelet &amp; Endothelial factors,</a:t>
            </a:r>
          </a:p>
          <a:p>
            <a:pPr lvl="2">
              <a:lnSpc>
                <a:spcPct val="80000"/>
              </a:lnSpc>
              <a:buFont typeface="Arial" charset="0"/>
              <a:buNone/>
            </a:pPr>
            <a:r>
              <a:rPr lang="en-US" b="1">
                <a:latin typeface="Times New Roman" charset="0"/>
              </a:rPr>
              <a:t>    VC substances</a:t>
            </a:r>
          </a:p>
        </p:txBody>
      </p:sp>
      <p:pic>
        <p:nvPicPr>
          <p:cNvPr id="7171" name="Picture 4" descr="S01871-012-f011b"/>
          <p:cNvPicPr>
            <a:picLocks noChangeAspect="1" noChangeArrowheads="1"/>
          </p:cNvPicPr>
          <p:nvPr/>
        </p:nvPicPr>
        <p:blipFill>
          <a:blip r:embed="rId3">
            <a:lum bright="-16000" contrast="14000"/>
            <a:extLst>
              <a:ext uri="{28A0092B-C50C-407E-A947-70E740481C1C}">
                <a14:useLocalDpi xmlns:a14="http://schemas.microsoft.com/office/drawing/2010/main" val="0"/>
              </a:ext>
            </a:extLst>
          </a:blip>
          <a:srcRect/>
          <a:stretch>
            <a:fillRect/>
          </a:stretch>
        </p:blipFill>
        <p:spPr bwMode="auto">
          <a:xfrm>
            <a:off x="7248525" y="4038600"/>
            <a:ext cx="1895475" cy="2057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2" name="Line 5"/>
          <p:cNvSpPr>
            <a:spLocks noChangeShapeType="1"/>
          </p:cNvSpPr>
          <p:nvPr/>
        </p:nvSpPr>
        <p:spPr bwMode="auto">
          <a:xfrm flipV="1">
            <a:off x="5410200" y="4724400"/>
            <a:ext cx="1828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304800" y="152400"/>
            <a:ext cx="9448800" cy="6477000"/>
          </a:xfrm>
          <a:solidFill>
            <a:schemeClr val="bg2"/>
          </a:solidFill>
        </p:spPr>
        <p:txBody>
          <a:bodyPr/>
          <a:lstStyle/>
          <a:p>
            <a:pPr algn="ctr">
              <a:buFont typeface="Wingdings" charset="0"/>
              <a:buNone/>
            </a:pPr>
            <a:r>
              <a:rPr lang="en-US" sz="2400" b="1" u="sng">
                <a:solidFill>
                  <a:srgbClr val="FF0000"/>
                </a:solidFill>
                <a:latin typeface="Times New Roman" charset="0"/>
              </a:rPr>
              <a:t>Ischemic Heart Disease</a:t>
            </a:r>
          </a:p>
          <a:p>
            <a:r>
              <a:rPr lang="en-US" sz="2400" b="1">
                <a:solidFill>
                  <a:srgbClr val="FF0000"/>
                </a:solidFill>
                <a:latin typeface="Times New Roman" charset="0"/>
              </a:rPr>
              <a:t>Angina Pectoris</a:t>
            </a:r>
          </a:p>
          <a:p>
            <a:pPr lvl="1"/>
            <a:r>
              <a:rPr lang="en-US" sz="2400" b="1">
                <a:solidFill>
                  <a:srgbClr val="FFC000"/>
                </a:solidFill>
                <a:latin typeface="Times New Roman" charset="0"/>
              </a:rPr>
              <a:t>Chest discomfort</a:t>
            </a:r>
            <a:r>
              <a:rPr lang="en-US" sz="2000" b="1">
                <a:solidFill>
                  <a:srgbClr val="FFC000"/>
                </a:solidFill>
                <a:latin typeface="Times New Roman" charset="0"/>
              </a:rPr>
              <a:t> </a:t>
            </a:r>
            <a:r>
              <a:rPr lang="en-US" sz="2000" b="1">
                <a:latin typeface="Times New Roman" charset="0"/>
              </a:rPr>
              <a:t>= prolonged, recurrent, different qualities. </a:t>
            </a:r>
            <a:r>
              <a:rPr lang="en-CA" sz="2000">
                <a:latin typeface="Calibri" charset="0"/>
              </a:rPr>
              <a:t>Can radiate down the left arm or to the left jaw </a:t>
            </a:r>
            <a:r>
              <a:rPr lang="en-CA" sz="2000" i="1">
                <a:latin typeface="Calibri" charset="0"/>
              </a:rPr>
              <a:t>(referred pain)</a:t>
            </a:r>
            <a:endParaRPr lang="en-CA" sz="2000" b="1">
              <a:latin typeface="Calibri" charset="0"/>
            </a:endParaRPr>
          </a:p>
          <a:p>
            <a:pPr lvl="1"/>
            <a:r>
              <a:rPr lang="en-US" sz="2400" b="1">
                <a:solidFill>
                  <a:srgbClr val="FFC000"/>
                </a:solidFill>
                <a:latin typeface="Times New Roman" charset="0"/>
              </a:rPr>
              <a:t>Cause</a:t>
            </a:r>
            <a:r>
              <a:rPr lang="en-US" sz="2400" b="1">
                <a:latin typeface="Times New Roman" charset="0"/>
              </a:rPr>
              <a:t> =</a:t>
            </a:r>
            <a:r>
              <a:rPr lang="en-US" sz="2000" b="1">
                <a:latin typeface="Times New Roman" charset="0"/>
              </a:rPr>
              <a:t> transient myocardial ischemia( seconds to minutes),</a:t>
            </a:r>
            <a:r>
              <a:rPr lang="en-CA" sz="2000">
                <a:latin typeface="Calibri" charset="0"/>
              </a:rPr>
              <a:t> Due to inadequate perfusion</a:t>
            </a:r>
            <a:endParaRPr lang="en-US" sz="2000" b="1">
              <a:latin typeface="Times New Roman" charset="0"/>
            </a:endParaRPr>
          </a:p>
          <a:p>
            <a:pPr lvl="1"/>
            <a:r>
              <a:rPr lang="en-US" sz="2400" b="1">
                <a:solidFill>
                  <a:srgbClr val="FAC090"/>
                </a:solidFill>
                <a:latin typeface="Times New Roman" charset="0"/>
              </a:rPr>
              <a:t>Patterns</a:t>
            </a:r>
          </a:p>
          <a:p>
            <a:pPr lvl="2"/>
            <a:r>
              <a:rPr lang="en-US" b="1" u="sng">
                <a:solidFill>
                  <a:srgbClr val="FF0000"/>
                </a:solidFill>
                <a:effectLst>
                  <a:outerShdw blurRad="38100" dist="38100" dir="2700000" algn="tl">
                    <a:srgbClr val="000000"/>
                  </a:outerShdw>
                </a:effectLst>
                <a:latin typeface="Times New Roman" charset="0"/>
              </a:rPr>
              <a:t>Stable</a:t>
            </a:r>
            <a:r>
              <a:rPr lang="en-US" b="1">
                <a:solidFill>
                  <a:srgbClr val="FF0000"/>
                </a:solidFill>
                <a:latin typeface="Times New Roman" charset="0"/>
              </a:rPr>
              <a:t> </a:t>
            </a:r>
            <a:r>
              <a:rPr lang="en-US" b="1">
                <a:latin typeface="Times New Roman" charset="0"/>
              </a:rPr>
              <a:t>= 75% vessel block, transient ( &lt;15 minutes), aggravated by exertion, relived by rest &amp; Nitroglycerin (VD)</a:t>
            </a:r>
          </a:p>
          <a:p>
            <a:pPr lvl="2">
              <a:buFont typeface="Arial" charset="0"/>
              <a:buNone/>
            </a:pPr>
            <a:endParaRPr lang="en-US" b="1">
              <a:latin typeface="Times New Roman" charset="0"/>
            </a:endParaRPr>
          </a:p>
          <a:p>
            <a:pPr lvl="2"/>
            <a:r>
              <a:rPr lang="en-US" b="1" u="sng">
                <a:solidFill>
                  <a:srgbClr val="FF0000"/>
                </a:solidFill>
                <a:effectLst>
                  <a:outerShdw blurRad="38100" dist="38100" dir="2700000" algn="tl">
                    <a:srgbClr val="000000"/>
                  </a:outerShdw>
                </a:effectLst>
                <a:latin typeface="Times New Roman" charset="0"/>
              </a:rPr>
              <a:t>Prinzmeta</a:t>
            </a:r>
            <a:r>
              <a:rPr lang="en-US" b="1">
                <a:solidFill>
                  <a:srgbClr val="C00000"/>
                </a:solidFill>
                <a:latin typeface="Times New Roman" charset="0"/>
              </a:rPr>
              <a:t>l </a:t>
            </a:r>
            <a:r>
              <a:rPr lang="en-US" b="1">
                <a:latin typeface="Times New Roman" charset="0"/>
              </a:rPr>
              <a:t>= coronary spasm, episodic, Typical EKG change </a:t>
            </a:r>
            <a:r>
              <a:rPr lang="en-US" b="1">
                <a:latin typeface="Tahoma" charset="0"/>
              </a:rPr>
              <a:t>–</a:t>
            </a:r>
            <a:r>
              <a:rPr lang="en-US" b="1">
                <a:latin typeface="Times New Roman" charset="0"/>
              </a:rPr>
              <a:t> ST elevation, Relived by VD but not rest</a:t>
            </a:r>
          </a:p>
          <a:p>
            <a:pPr lvl="2">
              <a:buFont typeface="Arial" charset="0"/>
              <a:buNone/>
            </a:pPr>
            <a:endParaRPr lang="en-US" b="1">
              <a:latin typeface="Times New Roman" charset="0"/>
            </a:endParaRPr>
          </a:p>
          <a:p>
            <a:pPr lvl="2"/>
            <a:r>
              <a:rPr lang="en-US" b="1" u="sng">
                <a:solidFill>
                  <a:srgbClr val="FF0000"/>
                </a:solidFill>
                <a:effectLst>
                  <a:outerShdw blurRad="38100" dist="38100" dir="2700000" algn="tl">
                    <a:srgbClr val="000000"/>
                  </a:outerShdw>
                </a:effectLst>
                <a:latin typeface="Times New Roman" charset="0"/>
              </a:rPr>
              <a:t>Unstable</a:t>
            </a:r>
            <a:r>
              <a:rPr lang="en-US" b="1">
                <a:latin typeface="Times New Roman" charset="0"/>
              </a:rPr>
              <a:t> = 90% vessel block or Acute plaque change ( superimposed thrombus), prolonged ( &gt;15 min.), not relived by rest, VD, Pre-infarction Angina</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685800" y="381000"/>
            <a:ext cx="7772400" cy="5334000"/>
          </a:xfrm>
          <a:solidFill>
            <a:schemeClr val="bg2"/>
          </a:solidFill>
        </p:spPr>
        <p:txBody>
          <a:bodyPr/>
          <a:lstStyle/>
          <a:p>
            <a:pPr algn="ctr">
              <a:lnSpc>
                <a:spcPct val="90000"/>
              </a:lnSpc>
              <a:buFont typeface="Wingdings" charset="0"/>
              <a:buNone/>
            </a:pPr>
            <a:r>
              <a:rPr lang="en-US" sz="2800" b="1" u="sng">
                <a:solidFill>
                  <a:srgbClr val="FF0000"/>
                </a:solidFill>
                <a:latin typeface="Times New Roman" charset="0"/>
              </a:rPr>
              <a:t>Ischemic Heart Disease Myocardial infarction</a:t>
            </a:r>
          </a:p>
          <a:p>
            <a:pPr algn="ctr">
              <a:lnSpc>
                <a:spcPct val="90000"/>
              </a:lnSpc>
              <a:buFont typeface="Wingdings" charset="0"/>
              <a:buNone/>
            </a:pPr>
            <a:endParaRPr lang="en-US" sz="2800" b="1" u="sng">
              <a:solidFill>
                <a:srgbClr val="FF0000"/>
              </a:solidFill>
              <a:latin typeface="Times New Roman" charset="0"/>
            </a:endParaRPr>
          </a:p>
          <a:p>
            <a:pPr>
              <a:lnSpc>
                <a:spcPct val="90000"/>
              </a:lnSpc>
            </a:pPr>
            <a:r>
              <a:rPr lang="en-US" sz="2800" b="1">
                <a:solidFill>
                  <a:srgbClr val="FF0000"/>
                </a:solidFill>
                <a:latin typeface="Times New Roman" charset="0"/>
              </a:rPr>
              <a:t>MI= </a:t>
            </a:r>
            <a:r>
              <a:rPr lang="en-US" sz="2800">
                <a:latin typeface="Times New Roman" charset="0"/>
              </a:rPr>
              <a:t>Also called Heart attack</a:t>
            </a:r>
          </a:p>
          <a:p>
            <a:pPr>
              <a:lnSpc>
                <a:spcPct val="90000"/>
              </a:lnSpc>
            </a:pPr>
            <a:r>
              <a:rPr lang="en-US" sz="2800" b="1">
                <a:latin typeface="Times New Roman" charset="0"/>
              </a:rPr>
              <a:t>Incidence = </a:t>
            </a:r>
            <a:r>
              <a:rPr lang="en-US" sz="2800">
                <a:latin typeface="Times New Roman" charset="0"/>
              </a:rPr>
              <a:t>disease of old</a:t>
            </a:r>
          </a:p>
          <a:p>
            <a:pPr lvl="1">
              <a:lnSpc>
                <a:spcPct val="90000"/>
              </a:lnSpc>
            </a:pPr>
            <a:r>
              <a:rPr lang="en-US" sz="2400">
                <a:latin typeface="Times New Roman" charset="0"/>
              </a:rPr>
              <a:t> elderly (45% in 65 yrs. old) </a:t>
            </a:r>
          </a:p>
          <a:p>
            <a:pPr lvl="1">
              <a:lnSpc>
                <a:spcPct val="90000"/>
              </a:lnSpc>
            </a:pPr>
            <a:r>
              <a:rPr lang="en-US" sz="2400">
                <a:latin typeface="Times New Roman" charset="0"/>
              </a:rPr>
              <a:t> young ( 10% in 40yrs. Old), </a:t>
            </a:r>
          </a:p>
          <a:p>
            <a:pPr>
              <a:lnSpc>
                <a:spcPct val="90000"/>
              </a:lnSpc>
            </a:pPr>
            <a:r>
              <a:rPr lang="en-US" sz="2800" b="1">
                <a:latin typeface="Times New Roman" charset="0"/>
              </a:rPr>
              <a:t>Sex = M</a:t>
            </a:r>
            <a:r>
              <a:rPr lang="en-US" sz="2800">
                <a:latin typeface="Times New Roman" charset="0"/>
              </a:rPr>
              <a:t>ale &gt; Female</a:t>
            </a:r>
          </a:p>
          <a:p>
            <a:pPr>
              <a:lnSpc>
                <a:spcPct val="90000"/>
              </a:lnSpc>
            </a:pPr>
            <a:r>
              <a:rPr lang="en-US" sz="2800" b="1">
                <a:latin typeface="Times New Roman" charset="0"/>
              </a:rPr>
              <a:t>Ethnic = </a:t>
            </a:r>
            <a:r>
              <a:rPr lang="en-US" sz="2800">
                <a:latin typeface="Times New Roman" charset="0"/>
              </a:rPr>
              <a:t>same in African &amp; American</a:t>
            </a:r>
          </a:p>
          <a:p>
            <a:pPr>
              <a:lnSpc>
                <a:spcPct val="90000"/>
              </a:lnSpc>
            </a:pPr>
            <a:r>
              <a:rPr lang="en-US" sz="2800" b="1">
                <a:latin typeface="Times New Roman" charset="0"/>
              </a:rPr>
              <a:t>Risk factors</a:t>
            </a:r>
          </a:p>
          <a:p>
            <a:pPr lvl="1">
              <a:lnSpc>
                <a:spcPct val="90000"/>
              </a:lnSpc>
            </a:pPr>
            <a:r>
              <a:rPr lang="en-US" sz="2400">
                <a:latin typeface="Times New Roman" charset="0"/>
              </a:rPr>
              <a:t>Major modifiable- SMOKING,DM, HTN Hypercholesterolemia</a:t>
            </a:r>
          </a:p>
          <a:p>
            <a:pPr lvl="1">
              <a:lnSpc>
                <a:spcPct val="90000"/>
              </a:lnSpc>
            </a:pPr>
            <a:r>
              <a:rPr lang="en-US" sz="2400" b="1">
                <a:solidFill>
                  <a:srgbClr val="FF0000"/>
                </a:solidFill>
                <a:latin typeface="Times New Roman" charset="0"/>
              </a:rPr>
              <a:t>HRT for Postmenopausal females </a:t>
            </a:r>
            <a:r>
              <a:rPr lang="en-US" sz="2400" b="1">
                <a:solidFill>
                  <a:srgbClr val="FF0000"/>
                </a:solidFill>
                <a:latin typeface="Tahoma" charset="0"/>
              </a:rPr>
              <a:t>–</a:t>
            </a:r>
            <a:r>
              <a:rPr lang="en-US" sz="2400" b="1">
                <a:solidFill>
                  <a:srgbClr val="FF0000"/>
                </a:solidFill>
                <a:latin typeface="Times New Roman" charset="0"/>
              </a:rPr>
              <a:t> will not protect the heart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atin typeface="Calibri" charset="0"/>
              </a:rPr>
              <a:t>Ischemic Heart Disease </a:t>
            </a:r>
            <a:r>
              <a:rPr lang="en-CA" i="1">
                <a:latin typeface="Calibri" charset="0"/>
              </a:rPr>
              <a:t/>
            </a:r>
            <a:br>
              <a:rPr lang="en-CA" i="1">
                <a:latin typeface="Calibri" charset="0"/>
              </a:rPr>
            </a:br>
            <a:r>
              <a:rPr lang="en-CA" i="1">
                <a:latin typeface="Calibri" charset="0"/>
              </a:rPr>
              <a:t>Myocardial infarction</a:t>
            </a:r>
            <a:endParaRPr lang="en-CA">
              <a:latin typeface="Calibri" charset="0"/>
            </a:endParaRPr>
          </a:p>
        </p:txBody>
      </p:sp>
      <p:sp>
        <p:nvSpPr>
          <p:cNvPr id="10243" name="Content Placeholder 2"/>
          <p:cNvSpPr>
            <a:spLocks noGrp="1"/>
          </p:cNvSpPr>
          <p:nvPr>
            <p:ph idx="1"/>
          </p:nvPr>
        </p:nvSpPr>
        <p:spPr/>
        <p:txBody>
          <a:bodyPr/>
          <a:lstStyle/>
          <a:p>
            <a:pPr eaLnBrk="1" hangingPunct="1"/>
            <a:r>
              <a:rPr lang="en-CA">
                <a:latin typeface="Calibri" charset="0"/>
              </a:rPr>
              <a:t>The severity or duration of ischemia is enough to cause cardiac muscle death</a:t>
            </a:r>
          </a:p>
          <a:p>
            <a:pPr eaLnBrk="1" hangingPunct="1"/>
            <a:r>
              <a:rPr lang="en-CA">
                <a:latin typeface="Calibri" charset="0"/>
              </a:rPr>
              <a:t>Typically results from acute thromboses that follow plaque disruption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solidFill>
            <a:schemeClr val="accent1"/>
          </a:solidFill>
          <a:ln>
            <a:solidFill>
              <a:srgbClr val="FF0000"/>
            </a:solidFill>
            <a:miter lim="800000"/>
            <a:headEnd/>
            <a:tailEnd/>
          </a:ln>
        </p:spPr>
        <p:txBody>
          <a:bodyPr/>
          <a:lstStyle/>
          <a:p>
            <a:pPr algn="l"/>
            <a:r>
              <a:rPr lang="en-US" sz="3600" b="1">
                <a:latin typeface="Times New Roman" charset="0"/>
              </a:rPr>
              <a:t>MI - Types</a:t>
            </a:r>
          </a:p>
        </p:txBody>
      </p:sp>
      <p:sp>
        <p:nvSpPr>
          <p:cNvPr id="11267" name="Rectangle 5"/>
          <p:cNvSpPr>
            <a:spLocks noGrp="1" noChangeArrowheads="1"/>
          </p:cNvSpPr>
          <p:nvPr>
            <p:ph type="body" sz="half" idx="1"/>
          </p:nvPr>
        </p:nvSpPr>
        <p:spPr>
          <a:xfrm>
            <a:off x="685800" y="1981200"/>
            <a:ext cx="3810000" cy="4419600"/>
          </a:xfrm>
          <a:solidFill>
            <a:schemeClr val="bg2"/>
          </a:solidFill>
          <a:ln>
            <a:solidFill>
              <a:srgbClr val="FF0000"/>
            </a:solidFill>
            <a:miter lim="800000"/>
            <a:headEnd/>
            <a:tailEnd/>
          </a:ln>
        </p:spPr>
        <p:txBody>
          <a:bodyPr/>
          <a:lstStyle/>
          <a:p>
            <a:pPr algn="ctr">
              <a:buFont typeface="Wingdings" charset="0"/>
              <a:buNone/>
            </a:pPr>
            <a:r>
              <a:rPr lang="en-US" b="1" u="sng">
                <a:latin typeface="Times New Roman" charset="0"/>
              </a:rPr>
              <a:t>Transmural</a:t>
            </a:r>
          </a:p>
          <a:p>
            <a:r>
              <a:rPr lang="en-US" sz="2400">
                <a:latin typeface="Times New Roman" charset="0"/>
              </a:rPr>
              <a:t>Full thickness</a:t>
            </a:r>
          </a:p>
          <a:p>
            <a:endParaRPr lang="en-US" sz="2400">
              <a:latin typeface="Times New Roman" charset="0"/>
            </a:endParaRPr>
          </a:p>
          <a:p>
            <a:r>
              <a:rPr lang="en-US" sz="2400">
                <a:latin typeface="Times New Roman" charset="0"/>
              </a:rPr>
              <a:t>Superimposed thrombus in atherosclerosis</a:t>
            </a:r>
          </a:p>
          <a:p>
            <a:pPr>
              <a:buFont typeface="Arial" charset="0"/>
              <a:buNone/>
            </a:pPr>
            <a:endParaRPr lang="en-US" sz="2400">
              <a:latin typeface="Times New Roman" charset="0"/>
            </a:endParaRPr>
          </a:p>
        </p:txBody>
      </p:sp>
      <p:sp>
        <p:nvSpPr>
          <p:cNvPr id="11268" name="Rectangle 6"/>
          <p:cNvSpPr>
            <a:spLocks noGrp="1" noChangeArrowheads="1"/>
          </p:cNvSpPr>
          <p:nvPr>
            <p:ph type="body" sz="half" idx="2"/>
          </p:nvPr>
        </p:nvSpPr>
        <p:spPr>
          <a:xfrm>
            <a:off x="4648200" y="1981200"/>
            <a:ext cx="3962400" cy="4419600"/>
          </a:xfrm>
          <a:solidFill>
            <a:schemeClr val="bg2"/>
          </a:solidFill>
          <a:ln>
            <a:solidFill>
              <a:srgbClr val="FF0000"/>
            </a:solidFill>
            <a:miter lim="800000"/>
            <a:headEnd/>
            <a:tailEnd/>
          </a:ln>
        </p:spPr>
        <p:txBody>
          <a:bodyPr/>
          <a:lstStyle/>
          <a:p>
            <a:pPr algn="ctr">
              <a:buFont typeface="Wingdings" charset="0"/>
              <a:buNone/>
            </a:pPr>
            <a:r>
              <a:rPr lang="en-US" b="1" u="sng">
                <a:latin typeface="Times New Roman" charset="0"/>
              </a:rPr>
              <a:t>Sub-endocardial</a:t>
            </a:r>
          </a:p>
          <a:p>
            <a:r>
              <a:rPr lang="en-US" sz="2400">
                <a:latin typeface="Times New Roman" charset="0"/>
              </a:rPr>
              <a:t>Inner 1/3 to half of ventricular wall</a:t>
            </a:r>
          </a:p>
          <a:p>
            <a:r>
              <a:rPr lang="en-US" sz="2400">
                <a:latin typeface="Times New Roman" charset="0"/>
              </a:rPr>
              <a:t>Decreased circulating blood volume( shock, Hypotension, Lysed thrombus)</a:t>
            </a:r>
          </a:p>
        </p:txBody>
      </p:sp>
      <p:pic>
        <p:nvPicPr>
          <p:cNvPr id="11269" name="Picture 7"/>
          <p:cNvPicPr>
            <a:picLocks noChangeAspect="1" noChangeArrowheads="1"/>
          </p:cNvPicPr>
          <p:nvPr/>
        </p:nvPicPr>
        <p:blipFill>
          <a:blip r:embed="rId3">
            <a:lum bright="-24000" contrast="16000"/>
            <a:extLst>
              <a:ext uri="{28A0092B-C50C-407E-A947-70E740481C1C}">
                <a14:useLocalDpi xmlns:a14="http://schemas.microsoft.com/office/drawing/2010/main" val="0"/>
              </a:ext>
            </a:extLst>
          </a:blip>
          <a:srcRect/>
          <a:stretch>
            <a:fillRect/>
          </a:stretch>
        </p:blipFill>
        <p:spPr bwMode="auto">
          <a:xfrm>
            <a:off x="5334000" y="4953000"/>
            <a:ext cx="2209800" cy="10223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8"/>
          <p:cNvPicPr>
            <a:picLocks noChangeAspect="1" noChangeArrowheads="1"/>
          </p:cNvPicPr>
          <p:nvPr/>
        </p:nvPicPr>
        <p:blipFill>
          <a:blip r:embed="rId4">
            <a:lum bright="-12000" contrast="20000"/>
            <a:extLst>
              <a:ext uri="{28A0092B-C50C-407E-A947-70E740481C1C}">
                <a14:useLocalDpi xmlns:a14="http://schemas.microsoft.com/office/drawing/2010/main" val="0"/>
              </a:ext>
            </a:extLst>
          </a:blip>
          <a:srcRect/>
          <a:stretch>
            <a:fillRect/>
          </a:stretch>
        </p:blipFill>
        <p:spPr bwMode="auto">
          <a:xfrm>
            <a:off x="1447800" y="4953000"/>
            <a:ext cx="213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2356</Words>
  <Application>Microsoft Macintosh PowerPoint</Application>
  <PresentationFormat>On-screen Show (4:3)</PresentationFormat>
  <Paragraphs>274</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Times New Roman</vt:lpstr>
      <vt:lpstr>Wingdings</vt:lpstr>
      <vt:lpstr>Tahoma</vt:lpstr>
      <vt:lpstr>Garamond</vt:lpstr>
      <vt:lpstr>Office Theme</vt:lpstr>
      <vt:lpstr>Ischemic Heart Disease CVS lecture 3</vt:lpstr>
      <vt:lpstr>Ischemic Heart Disease</vt:lpstr>
      <vt:lpstr>Ischemic Heart Disease</vt:lpstr>
      <vt:lpstr>IHD usually presents as one or more of the following clinical syndromes:</vt:lpstr>
      <vt:lpstr>PowerPoint Presentation</vt:lpstr>
      <vt:lpstr>PowerPoint Presentation</vt:lpstr>
      <vt:lpstr>PowerPoint Presentation</vt:lpstr>
      <vt:lpstr>Ischemic Heart Disease  Myocardial infarction</vt:lpstr>
      <vt:lpstr>MI - Types</vt:lpstr>
      <vt:lpstr>PowerPoint Presentation</vt:lpstr>
      <vt:lpstr>PowerPoint Presentation</vt:lpstr>
      <vt:lpstr>PowerPoint Presentation</vt:lpstr>
      <vt:lpstr>PowerPoint Presentation</vt:lpstr>
      <vt:lpstr>MI- Microscopic features</vt:lpstr>
      <vt:lpstr>PowerPoint Presentation</vt:lpstr>
      <vt:lpstr>PowerPoint Presentation</vt:lpstr>
      <vt:lpstr>PowerPoint Presentation</vt:lpstr>
      <vt:lpstr>PowerPoint Presentation</vt:lpstr>
      <vt:lpstr>PowerPoint Presentation</vt:lpstr>
      <vt:lpstr>Ischemic Heart Disease  ECG</vt:lpstr>
      <vt:lpstr>Ischemic Heart Disease  Laboratory evaluation</vt:lpstr>
      <vt:lpstr>Ischemic Heart Disease  Laboratory evaluation</vt:lpstr>
      <vt:lpstr>PowerPoint Presentation</vt:lpstr>
      <vt:lpstr>Ischemic Heart Disease  MI death and complications rates</vt:lpstr>
      <vt:lpstr>PowerPoint Presentation</vt:lpstr>
      <vt:lpstr>PowerPoint Presentation</vt:lpstr>
      <vt:lpstr>PowerPoint Presentation</vt:lpstr>
      <vt:lpstr>Ischemic Heart Disease  Sudden cardiac death</vt:lpstr>
      <vt:lpstr>Ischemic Heart Disease  Acute coronary syndrome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Hisham</dc:creator>
  <cp:lastModifiedBy>User</cp:lastModifiedBy>
  <cp:revision>93</cp:revision>
  <dcterms:created xsi:type="dcterms:W3CDTF">2006-08-16T00:00:00Z</dcterms:created>
  <dcterms:modified xsi:type="dcterms:W3CDTF">2012-03-14T10:36:46Z</dcterms:modified>
</cp:coreProperties>
</file>