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3"/>
  </p:notesMasterIdLst>
  <p:sldIdLst>
    <p:sldId id="300" r:id="rId2"/>
    <p:sldId id="266" r:id="rId3"/>
    <p:sldId id="302" r:id="rId4"/>
    <p:sldId id="273" r:id="rId5"/>
    <p:sldId id="257" r:id="rId6"/>
    <p:sldId id="294" r:id="rId7"/>
    <p:sldId id="295" r:id="rId8"/>
    <p:sldId id="274" r:id="rId9"/>
    <p:sldId id="258" r:id="rId10"/>
    <p:sldId id="314" r:id="rId11"/>
    <p:sldId id="312" r:id="rId12"/>
    <p:sldId id="281" r:id="rId13"/>
    <p:sldId id="315" r:id="rId14"/>
    <p:sldId id="282" r:id="rId15"/>
    <p:sldId id="272" r:id="rId16"/>
    <p:sldId id="270" r:id="rId17"/>
    <p:sldId id="293" r:id="rId18"/>
    <p:sldId id="303" r:id="rId19"/>
    <p:sldId id="296" r:id="rId20"/>
    <p:sldId id="317" r:id="rId21"/>
    <p:sldId id="298" r:id="rId22"/>
    <p:sldId id="306" r:id="rId23"/>
    <p:sldId id="304" r:id="rId24"/>
    <p:sldId id="308" r:id="rId25"/>
    <p:sldId id="307" r:id="rId26"/>
    <p:sldId id="305" r:id="rId27"/>
    <p:sldId id="316" r:id="rId28"/>
    <p:sldId id="271" r:id="rId29"/>
    <p:sldId id="289" r:id="rId30"/>
    <p:sldId id="309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9D9A04E-C381-4B6E-A79F-F3E4A660F6A0}">
          <p14:sldIdLst>
            <p14:sldId id="300"/>
            <p14:sldId id="266"/>
            <p14:sldId id="302"/>
            <p14:sldId id="273"/>
            <p14:sldId id="257"/>
            <p14:sldId id="294"/>
            <p14:sldId id="295"/>
            <p14:sldId id="274"/>
            <p14:sldId id="258"/>
            <p14:sldId id="314"/>
            <p14:sldId id="312"/>
            <p14:sldId id="281"/>
            <p14:sldId id="315"/>
            <p14:sldId id="282"/>
            <p14:sldId id="272"/>
            <p14:sldId id="270"/>
            <p14:sldId id="293"/>
            <p14:sldId id="303"/>
            <p14:sldId id="296"/>
            <p14:sldId id="317"/>
            <p14:sldId id="298"/>
            <p14:sldId id="306"/>
            <p14:sldId id="304"/>
            <p14:sldId id="308"/>
            <p14:sldId id="307"/>
          </p14:sldIdLst>
        </p14:section>
        <p14:section name="Untitled Section" id="{8DB09C59-501B-4B36-94E1-466F443E6CCB}">
          <p14:sldIdLst>
            <p14:sldId id="305"/>
            <p14:sldId id="316"/>
            <p14:sldId id="271"/>
            <p14:sldId id="289"/>
            <p14:sldId id="309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41" autoAdjust="0"/>
  </p:normalViewPr>
  <p:slideViewPr>
    <p:cSldViewPr>
      <p:cViewPr>
        <p:scale>
          <a:sx n="42" d="100"/>
          <a:sy n="4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C4DA-EDC4-455F-8A92-E2B258A64E0C}" type="datetimeFigureOut">
              <a:rPr lang="en-US" smtClean="0"/>
              <a:pPr/>
              <a:t>3/30/2012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86D4-69C4-4B49-ACC5-7C8D925809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9950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05882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 the death of HTN patients is due to CHF patients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Reduction of blood pressure dramatically reduces the incidence and death rates from IHD, heart failure, and stroke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38966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Hypertensive heart disease (HHD) -&gt; increased demands placed on the heart by hypertension-&gt;pressure overload and ventricular hypertrophy.</a:t>
            </a:r>
          </a:p>
          <a:p>
            <a:r>
              <a:rPr lang="en-IN" dirty="0" smtClean="0"/>
              <a:t> Although most commonly seen in the left heart as the result of systemic hypertension, pulmonary hypertension can cause right-sided HHD, or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4759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8548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Peripheral resistance is regulated predominantly at the level of the arterioles </a:t>
            </a:r>
          </a:p>
          <a:p>
            <a:endParaRPr lang="en-CA" dirty="0" smtClean="0"/>
          </a:p>
          <a:p>
            <a:r>
              <a:rPr lang="en-CA" dirty="0" smtClean="0"/>
              <a:t>Resistance vessels also </a:t>
            </a:r>
            <a:r>
              <a:rPr lang="en-CA" smtClean="0"/>
              <a:t>exhibit autoregulation, </a:t>
            </a:r>
            <a:r>
              <a:rPr lang="en-CA" dirty="0" smtClean="0"/>
              <a:t>whereby increased blood flow induces vasoconstriction to protect tissues </a:t>
            </a:r>
            <a:r>
              <a:rPr lang="en-CA" smtClean="0"/>
              <a:t>against hyperperfusion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Moreover, lower volumes or pressures result in a reduced </a:t>
            </a:r>
            <a:r>
              <a:rPr lang="en-CA" i="1" dirty="0" err="1" smtClean="0"/>
              <a:t>glomerular</a:t>
            </a:r>
            <a:r>
              <a:rPr lang="en-CA" i="1" dirty="0" smtClean="0"/>
              <a:t> filtration rate</a:t>
            </a:r>
            <a:r>
              <a:rPr lang="en-CA" dirty="0" smtClean="0"/>
              <a:t> in the kidney with </a:t>
            </a:r>
            <a:r>
              <a:rPr lang="en-CA" i="1" dirty="0" smtClean="0"/>
              <a:t>increased </a:t>
            </a:r>
            <a:r>
              <a:rPr lang="en-CA" i="1" dirty="0" err="1" smtClean="0"/>
              <a:t>resorption</a:t>
            </a:r>
            <a:r>
              <a:rPr lang="en-CA" dirty="0" smtClean="0"/>
              <a:t> of sodium by proximal tubules</a:t>
            </a:r>
          </a:p>
          <a:p>
            <a:endParaRPr lang="en-CA" dirty="0" smtClean="0"/>
          </a:p>
          <a:p>
            <a:r>
              <a:rPr lang="en-CA" i="1" dirty="0" err="1" smtClean="0"/>
              <a:t>atrial</a:t>
            </a:r>
            <a:r>
              <a:rPr lang="en-CA" i="1" dirty="0" smtClean="0"/>
              <a:t> </a:t>
            </a:r>
            <a:r>
              <a:rPr lang="en-CA" i="1" dirty="0" err="1" smtClean="0"/>
              <a:t>natriuretic</a:t>
            </a:r>
            <a:r>
              <a:rPr lang="en-CA" i="1" dirty="0" smtClean="0"/>
              <a:t> peptide, secreted by heart atria in response to volume expansion</a:t>
            </a:r>
            <a:r>
              <a:rPr lang="en-CA" dirty="0" smtClean="0"/>
              <a:t> (e.g., in heart failure) inhibits sodium </a:t>
            </a:r>
            <a:r>
              <a:rPr lang="en-CA" dirty="0" err="1" smtClean="0"/>
              <a:t>reabsorption</a:t>
            </a:r>
            <a:r>
              <a:rPr lang="en-CA" dirty="0" smtClean="0"/>
              <a:t> in distal tubules and causes global </a:t>
            </a:r>
            <a:r>
              <a:rPr lang="en-CA" dirty="0" err="1" smtClean="0"/>
              <a:t>vasodilation</a:t>
            </a:r>
            <a:r>
              <a:rPr lang="en-CA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2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40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DB9E-2351-4EFB-9B90-F7996A70F4D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37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4F77-4721-48B2-807E-D3C0F7D45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9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5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4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5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49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23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30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8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3/30/2012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82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br>
              <a:rPr lang="en-US" dirty="0" smtClean="0"/>
            </a:br>
            <a:r>
              <a:rPr lang="en-US" sz="2400" dirty="0" smtClean="0"/>
              <a:t>lecture 4 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Shaesta</a:t>
            </a:r>
            <a:r>
              <a:rPr lang="en-US" dirty="0" smtClean="0"/>
              <a:t> </a:t>
            </a:r>
            <a:r>
              <a:rPr lang="en-US" dirty="0" err="1" smtClean="0"/>
              <a:t>Naseem</a:t>
            </a: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9640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3" t="15065" r="33191" b="9751"/>
          <a:stretch/>
        </p:blipFill>
        <p:spPr>
          <a:xfrm>
            <a:off x="0" y="-39413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1158" y="5603036"/>
            <a:ext cx="248044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………………………………………………..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182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4" t="35310" r="42480" b="2535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810000" cy="762000"/>
          </a:xfrm>
          <a:solidFill>
            <a:schemeClr val="tx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Blood pressure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Blood pressure is a function of cardiac output and peripheral vascular resistance </a:t>
            </a:r>
            <a:r>
              <a:rPr lang="en-US" sz="2400" i="1" dirty="0" smtClean="0">
                <a:sym typeface="Wingdings" pitchFamily="2" charset="2"/>
              </a:rPr>
              <a:t></a:t>
            </a:r>
            <a:r>
              <a:rPr lang="en-US" sz="2400" dirty="0" smtClean="0"/>
              <a:t> </a:t>
            </a:r>
            <a:r>
              <a:rPr lang="en-US" sz="2400" i="1" dirty="0" smtClean="0"/>
              <a:t>two hemodynamic variables that are influenced by multiple genetic, environmental, and demographic factors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1" t="14157" r="32752" b="1055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45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pic>
        <p:nvPicPr>
          <p:cNvPr id="4" name="Content Placeholder 3" descr="TOSHIBA Web Camer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60" y="3839365"/>
            <a:ext cx="3429479" cy="4763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8229600" y="5029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0"/>
            <a:ext cx="3048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Renin-angiotensin-aldosterone</a:t>
            </a:r>
            <a:r>
              <a:rPr lang="en-US" dirty="0" smtClean="0"/>
              <a:t> and 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 role</a:t>
            </a:r>
            <a:r>
              <a:rPr lang="en-US" b="1" dirty="0" smtClean="0"/>
              <a:t> in maintaining blood pressure homeostasis.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Hypertension</a:t>
            </a:r>
            <a:br>
              <a:rPr lang="en-US" b="1" dirty="0" smtClean="0"/>
            </a:br>
            <a:r>
              <a:rPr lang="en-US" sz="3600" dirty="0" smtClean="0"/>
              <a:t>Remember!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525000" cy="4525963"/>
          </a:xfrm>
        </p:spPr>
        <p:txBody>
          <a:bodyPr/>
          <a:lstStyle/>
          <a:p>
            <a:r>
              <a:rPr lang="en-CA" dirty="0" smtClean="0"/>
              <a:t>Peripheral resistance is regulated predominantly at the level of the </a:t>
            </a:r>
            <a:r>
              <a:rPr lang="en-CA" dirty="0" smtClean="0">
                <a:solidFill>
                  <a:srgbClr val="FF0000"/>
                </a:solidFill>
              </a:rPr>
              <a:t>arterioles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r>
              <a:rPr lang="en-CA" b="1" i="1" dirty="0" smtClean="0"/>
              <a:t>Reduced renal sodium excretion</a:t>
            </a:r>
            <a:r>
              <a:rPr lang="en-CA" b="1" dirty="0" smtClean="0"/>
              <a:t> </a:t>
            </a:r>
            <a:r>
              <a:rPr lang="en-CA" dirty="0" smtClean="0"/>
              <a:t>in the presence of normal arterial pressure is probably a key initiating event for the pathogenesis of most forms of hypertension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Vascular pathology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Accelerate </a:t>
            </a:r>
            <a:r>
              <a:rPr lang="en-US" dirty="0" err="1" smtClean="0"/>
              <a:t>atherogenesis</a:t>
            </a:r>
            <a:endParaRPr lang="en-US" dirty="0" smtClean="0"/>
          </a:p>
          <a:p>
            <a:r>
              <a:rPr lang="en-US" dirty="0" smtClean="0"/>
              <a:t>Arteriosclerosis (particularly in the kidney), lead to thick wall and narrow lumen</a:t>
            </a:r>
          </a:p>
          <a:p>
            <a:r>
              <a:rPr lang="en-US" dirty="0" smtClean="0"/>
              <a:t>It can be either:</a:t>
            </a:r>
          </a:p>
          <a:p>
            <a:pPr lvl="1"/>
            <a:r>
              <a:rPr lang="en-US" sz="3200" b="1" u="sng" dirty="0" smtClean="0">
                <a:solidFill>
                  <a:srgbClr val="FF0000"/>
                </a:solidFill>
              </a:rPr>
              <a:t>Hyaline: 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Hyper plastic</a:t>
            </a:r>
            <a:r>
              <a:rPr lang="en-US" dirty="0" smtClean="0"/>
              <a:t> (in malignant   HTN)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obbinspathology.com/common/showimage.cfm?type=f&amp;ThisFigFile=S01871-011-f01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63" y="0"/>
            <a:ext cx="4267200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829" y="4891444"/>
            <a:ext cx="4639003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Hyaline arteriolosclerosis. :  The arteriolar wall is thickened with increased protein deposition (</a:t>
            </a:r>
            <a:r>
              <a:rPr lang="en-US" sz="2000" b="1" dirty="0" err="1" smtClean="0"/>
              <a:t>hyalinized</a:t>
            </a:r>
            <a:r>
              <a:rPr lang="en-US" sz="2000" b="1" dirty="0" smtClean="0"/>
              <a:t>), and the lumen is markedly narrowed</a:t>
            </a:r>
            <a:endParaRPr lang="en-US" sz="2000" dirty="0"/>
          </a:p>
        </p:txBody>
      </p:sp>
      <p:pic>
        <p:nvPicPr>
          <p:cNvPr id="4" name="Picture 2" descr="http://www.robbinspathology.com/common/showimage.cfm?type=f&amp;ThisFigFile=S01871-011-f01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6822" y="0"/>
            <a:ext cx="4648199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4953000"/>
            <a:ext cx="4038600" cy="150810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Hyperplastic arteriolosclerosis </a:t>
            </a:r>
            <a:r>
              <a:rPr lang="en-US" b="1" dirty="0"/>
              <a:t>(onion-skinning; </a:t>
            </a:r>
            <a:r>
              <a:rPr lang="en-US" b="1" i="1" dirty="0"/>
              <a:t>arrow</a:t>
            </a:r>
            <a:r>
              <a:rPr lang="en-US" b="1" dirty="0"/>
              <a:t>) causing </a:t>
            </a:r>
            <a:r>
              <a:rPr lang="en-US" b="1" dirty="0" err="1"/>
              <a:t>lumenal</a:t>
            </a:r>
            <a:r>
              <a:rPr lang="en-US" b="1" dirty="0"/>
              <a:t> obliteration (</a:t>
            </a:r>
            <a:r>
              <a:rPr lang="en-US" b="1" i="1" dirty="0"/>
              <a:t>arrow</a:t>
            </a:r>
            <a:r>
              <a:rPr lang="en-US" b="1" dirty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Hyperplastic Arteriolosclerosis:</a:t>
            </a:r>
          </a:p>
        </p:txBody>
      </p:sp>
      <p:pic>
        <p:nvPicPr>
          <p:cNvPr id="65539" name="Picture 2" descr="hp hypertrophic arteriolosc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382000" cy="5489575"/>
          </a:xfrm>
          <a:noFill/>
        </p:spPr>
      </p:pic>
      <p:sp>
        <p:nvSpPr>
          <p:cNvPr id="185348" name="AutoShape 4"/>
          <p:cNvSpPr>
            <a:spLocks noChangeArrowheads="1"/>
          </p:cNvSpPr>
          <p:nvPr/>
        </p:nvSpPr>
        <p:spPr bwMode="auto">
          <a:xfrm rot="-1800476">
            <a:off x="2514600" y="4876800"/>
            <a:ext cx="1039813" cy="455613"/>
          </a:xfrm>
          <a:prstGeom prst="rightArrow">
            <a:avLst>
              <a:gd name="adj1" fmla="val 50000"/>
              <a:gd name="adj2" fmla="val 57056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 rot="8569684">
            <a:off x="4419600" y="3276600"/>
            <a:ext cx="1066800" cy="455613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2041525" y="5451475"/>
            <a:ext cx="30432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Onion Skin Thickening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arterioles.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5029200" y="3657600"/>
            <a:ext cx="2054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Narrow Lumen</a:t>
            </a:r>
          </a:p>
        </p:txBody>
      </p:sp>
    </p:spTree>
    <p:extLst>
      <p:ext uri="{BB962C8B-B14F-4D97-AF65-F5344CB8AC3E}">
        <p14:creationId xmlns:p14="http://schemas.microsoft.com/office/powerpoint/2010/main" xmlns="" val="7168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/>
      <p:bldP spid="185349" grpId="0" animBg="1"/>
      <p:bldP spid="185350" grpId="0" autoUpdateAnimBg="0"/>
      <p:bldP spid="1853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Hypertension Pathology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Increased BP </a:t>
            </a:r>
            <a:r>
              <a:rPr lang="en-US" sz="3200" dirty="0" smtClean="0">
                <a:sym typeface="Symbol" pitchFamily="18" charset="2"/>
              </a:rPr>
              <a:t> inflammation, sclerosis of arteriolar walls  narrowing of vessels  decreased blood flow to major organs</a:t>
            </a:r>
          </a:p>
          <a:p>
            <a:pPr>
              <a:defRPr/>
            </a:pPr>
            <a:r>
              <a:rPr lang="en-US" sz="3200" dirty="0" smtClean="0">
                <a:sym typeface="Symbol" pitchFamily="18" charset="2"/>
              </a:rPr>
              <a:t>Left ventricular overwork  hypertrophy, CHF</a:t>
            </a:r>
          </a:p>
          <a:p>
            <a:pPr>
              <a:defRPr/>
            </a:pPr>
            <a:r>
              <a:rPr lang="en-US" sz="3200" dirty="0" err="1" smtClean="0">
                <a:sym typeface="Symbol" pitchFamily="18" charset="2"/>
              </a:rPr>
              <a:t>Nephrosclerosis</a:t>
            </a:r>
            <a:r>
              <a:rPr lang="en-US" sz="3200" dirty="0" smtClean="0">
                <a:sym typeface="Symbol" pitchFamily="18" charset="2"/>
              </a:rPr>
              <a:t>  renal insufficiency, failure</a:t>
            </a:r>
            <a:endParaRPr lang="en-US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6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/>
              <a:t>Blood pressure is a function of </a:t>
            </a:r>
            <a:r>
              <a:rPr lang="en-US" b="1" u="sng" dirty="0">
                <a:solidFill>
                  <a:srgbClr val="FFFF00"/>
                </a:solidFill>
              </a:rPr>
              <a:t>cardiac output </a:t>
            </a:r>
            <a:r>
              <a:rPr lang="en-US" b="1" dirty="0">
                <a:solidFill>
                  <a:srgbClr val="FFFF00"/>
                </a:solidFill>
              </a:rPr>
              <a:t>and </a:t>
            </a:r>
            <a:r>
              <a:rPr lang="en-US" b="1" u="sng" dirty="0">
                <a:solidFill>
                  <a:srgbClr val="FFFF00"/>
                </a:solidFill>
              </a:rPr>
              <a:t>peripheral vascular resistance</a:t>
            </a:r>
            <a:r>
              <a:rPr lang="en-US" b="1" dirty="0"/>
              <a:t>.</a:t>
            </a:r>
          </a:p>
          <a:p>
            <a:r>
              <a:rPr lang="en-US" b="1" dirty="0"/>
              <a:t> </a:t>
            </a:r>
            <a:r>
              <a:rPr lang="en-GB" dirty="0"/>
              <a:t>Blood pressure    BP = CO x TPR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Hypertension (HTN) is usually considered when there is :</a:t>
            </a:r>
          </a:p>
          <a:p>
            <a:pPr lvl="1"/>
            <a:r>
              <a:rPr lang="en-CA" sz="2400" dirty="0" smtClean="0"/>
              <a:t>A sustained diastolic pressure </a:t>
            </a:r>
            <a:r>
              <a:rPr lang="en-CA" sz="2400" b="1" u="sng" dirty="0" smtClean="0">
                <a:solidFill>
                  <a:srgbClr val="FF0000"/>
                </a:solidFill>
              </a:rPr>
              <a:t>greater than 89 mm </a:t>
            </a:r>
            <a:r>
              <a:rPr lang="en-CA" sz="2400" dirty="0" smtClean="0"/>
              <a:t>Hg</a:t>
            </a:r>
          </a:p>
          <a:p>
            <a:pPr lvl="1" algn="ctr">
              <a:buNone/>
            </a:pPr>
            <a:r>
              <a:rPr lang="en-US" b="1" dirty="0" smtClean="0"/>
              <a:t>OR</a:t>
            </a:r>
            <a:endParaRPr lang="en-CA" b="1" dirty="0" smtClean="0"/>
          </a:p>
          <a:p>
            <a:pPr lvl="1"/>
            <a:r>
              <a:rPr lang="en-CA" sz="2400" dirty="0" smtClean="0"/>
              <a:t>A sustained systolic pressure in </a:t>
            </a:r>
            <a:r>
              <a:rPr lang="en-CA" sz="2400" b="1" u="sng" dirty="0" smtClean="0">
                <a:solidFill>
                  <a:srgbClr val="FF0000"/>
                </a:solidFill>
              </a:rPr>
              <a:t>excess of 139 mm Hg</a:t>
            </a:r>
          </a:p>
          <a:p>
            <a:pPr lvl="1"/>
            <a:endParaRPr lang="en-CA" sz="2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3" t="15004" r="33077" b="11408"/>
          <a:stretch/>
        </p:blipFill>
        <p:spPr bwMode="auto">
          <a:xfrm>
            <a:off x="0" y="228600"/>
            <a:ext cx="92202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3209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Signs/Symptoms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Primary hypertension is </a:t>
            </a:r>
            <a:r>
              <a:rPr lang="en-US" sz="3200" u="sng" dirty="0" smtClean="0"/>
              <a:t>asymptomatic</a:t>
            </a:r>
            <a:r>
              <a:rPr lang="en-US" sz="3200" dirty="0" smtClean="0"/>
              <a:t> until complications develop</a:t>
            </a:r>
          </a:p>
          <a:p>
            <a:pPr>
              <a:defRPr/>
            </a:pPr>
            <a:r>
              <a:rPr lang="en-US" sz="3200" dirty="0" smtClean="0"/>
              <a:t>Signs/Symptoms are </a:t>
            </a:r>
            <a:r>
              <a:rPr lang="en-US" sz="3200" u="sng" dirty="0" smtClean="0"/>
              <a:t>non-specific</a:t>
            </a:r>
            <a:endParaRPr lang="en-US" sz="3200" dirty="0" smtClean="0"/>
          </a:p>
          <a:p>
            <a:pPr lvl="1">
              <a:defRPr/>
            </a:pPr>
            <a:r>
              <a:rPr lang="en-US" sz="2800" dirty="0" smtClean="0"/>
              <a:t>Result from target organ involvement</a:t>
            </a:r>
          </a:p>
          <a:p>
            <a:pPr>
              <a:defRPr/>
            </a:pPr>
            <a:r>
              <a:rPr lang="en-US" sz="3200" dirty="0" smtClean="0"/>
              <a:t>Dizziness, flushed face, headache, fatigue, epistaxis, nervousness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1515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Consequences of Hypertension: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077200" cy="5181600"/>
          </a:xfrm>
        </p:spPr>
        <p:txBody>
          <a:bodyPr>
            <a:normAutofit lnSpcReduction="10000"/>
          </a:bodyPr>
          <a:lstStyle/>
          <a:p>
            <a:pPr marL="460375" indent="-460375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Blood</a:t>
            </a:r>
            <a:r>
              <a:rPr lang="en-US" sz="2400" b="1" smtClean="0"/>
              <a:t> </a:t>
            </a:r>
            <a:r>
              <a:rPr lang="en-US" sz="2400" b="1" smtClean="0">
                <a:solidFill>
                  <a:schemeClr val="tx2"/>
                </a:solidFill>
              </a:rPr>
              <a:t>Vessels</a:t>
            </a:r>
          </a:p>
          <a:p>
            <a:pPr marL="860425" lvl="1">
              <a:lnSpc>
                <a:spcPct val="90000"/>
              </a:lnSpc>
            </a:pPr>
            <a:r>
              <a:rPr lang="en-US" smtClean="0"/>
              <a:t>Atherosclerosis and its complications aneurism, Dissection, Rupture, necrosis. Arteriolosclerosis, </a:t>
            </a:r>
          </a:p>
          <a:p>
            <a:pPr marL="460375" indent="-460375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Heart</a:t>
            </a:r>
          </a:p>
          <a:p>
            <a:pPr marL="860425" lvl="1">
              <a:lnSpc>
                <a:spcPct val="90000"/>
              </a:lnSpc>
            </a:pPr>
            <a:r>
              <a:rPr lang="en-US" smtClean="0"/>
              <a:t>Hypertensive cardiomyopathy, IHD, MI.</a:t>
            </a:r>
          </a:p>
          <a:p>
            <a:pPr marL="460375" indent="-460375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Kidney</a:t>
            </a:r>
          </a:p>
          <a:p>
            <a:pPr marL="860425" lvl="1">
              <a:lnSpc>
                <a:spcPct val="90000"/>
              </a:lnSpc>
            </a:pPr>
            <a:r>
              <a:rPr lang="en-US" smtClean="0"/>
              <a:t>Benign/Malignant nephrosclerosis. Infarction</a:t>
            </a:r>
          </a:p>
          <a:p>
            <a:pPr marL="460375" indent="-460375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Eyes</a:t>
            </a:r>
            <a:r>
              <a:rPr lang="en-US" sz="2400" smtClean="0"/>
              <a:t>: </a:t>
            </a:r>
          </a:p>
          <a:p>
            <a:pPr marL="860425" lvl="1">
              <a:lnSpc>
                <a:spcPct val="90000"/>
              </a:lnSpc>
            </a:pPr>
            <a:r>
              <a:rPr lang="en-US" smtClean="0"/>
              <a:t>Hypertensive retinopathy</a:t>
            </a:r>
          </a:p>
          <a:p>
            <a:pPr marL="460375" indent="-460375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Brain</a:t>
            </a:r>
            <a:r>
              <a:rPr lang="en-US" sz="2400" smtClean="0"/>
              <a:t>: </a:t>
            </a:r>
          </a:p>
          <a:p>
            <a:pPr marL="860425" lvl="1">
              <a:lnSpc>
                <a:spcPct val="90000"/>
              </a:lnSpc>
            </a:pPr>
            <a:r>
              <a:rPr lang="en-US" smtClean="0"/>
              <a:t>Haemorrhage, infarction, </a:t>
            </a:r>
          </a:p>
          <a:p>
            <a:pPr marL="860425" lvl="1">
              <a:lnSpc>
                <a:spcPct val="90000"/>
              </a:lnSpc>
            </a:pPr>
            <a:r>
              <a:rPr lang="en-US" smtClean="0"/>
              <a:t>splinter &amp; Lacunar hemorrhages</a:t>
            </a:r>
          </a:p>
        </p:txBody>
      </p:sp>
    </p:spTree>
    <p:extLst>
      <p:ext uri="{BB962C8B-B14F-4D97-AF65-F5344CB8AC3E}">
        <p14:creationId xmlns:p14="http://schemas.microsoft.com/office/powerpoint/2010/main" xmlns="" val="1159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754063" y="277813"/>
            <a:ext cx="7491412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Hypertensive Retinopathy: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4724400"/>
          </a:xfrm>
        </p:spPr>
        <p:txBody>
          <a:bodyPr/>
          <a:lstStyle/>
          <a:p>
            <a:pPr marL="460375" indent="-460375"/>
            <a:r>
              <a:rPr lang="en-US" sz="2400" b="1" smtClean="0"/>
              <a:t>Grade I</a:t>
            </a:r>
            <a:r>
              <a:rPr lang="en-US" sz="2400" smtClean="0"/>
              <a:t> – Thickening of arterioles.</a:t>
            </a:r>
          </a:p>
          <a:p>
            <a:pPr marL="460375" indent="-460375"/>
            <a:r>
              <a:rPr lang="en-US" sz="2400" b="1" smtClean="0"/>
              <a:t>Grade II</a:t>
            </a:r>
            <a:r>
              <a:rPr lang="en-US" sz="2400" smtClean="0"/>
              <a:t> – Focal Arteriolar spasms. Vein constriction.</a:t>
            </a:r>
          </a:p>
          <a:p>
            <a:pPr marL="460375" indent="-460375"/>
            <a:r>
              <a:rPr lang="en-US" sz="2400" b="1" smtClean="0"/>
              <a:t>Grade III</a:t>
            </a:r>
            <a:r>
              <a:rPr lang="en-US" sz="2400" smtClean="0"/>
              <a:t> – Hemorrhages (Flame shape), dot-blot and Cotton wool and hard waxy exudates.</a:t>
            </a:r>
          </a:p>
          <a:p>
            <a:pPr marL="460375" indent="-460375"/>
            <a:r>
              <a:rPr lang="en-US" sz="2400" b="1" smtClean="0"/>
              <a:t>Grade IV -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smtClean="0"/>
              <a:t>Papilloedema</a:t>
            </a:r>
          </a:p>
          <a:p>
            <a:pPr marL="460375" indent="-460375"/>
            <a:endParaRPr lang="en-US" sz="2400" smtClean="0"/>
          </a:p>
        </p:txBody>
      </p:sp>
      <p:pic>
        <p:nvPicPr>
          <p:cNvPr id="76804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4" r="15556"/>
          <a:stretch>
            <a:fillRect/>
          </a:stretch>
        </p:blipFill>
        <p:spPr>
          <a:xfrm>
            <a:off x="4343400" y="1295400"/>
            <a:ext cx="4572000" cy="4800600"/>
          </a:xfrm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-553806">
            <a:off x="4343400" y="4648200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5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Cerebral Infarction (Stroke) :</a:t>
            </a:r>
          </a:p>
        </p:txBody>
      </p:sp>
      <p:pic>
        <p:nvPicPr>
          <p:cNvPr id="70659" name="Picture 2" descr="gross cns hemorrh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305800" cy="5456238"/>
          </a:xfrm>
          <a:noFill/>
        </p:spPr>
      </p:pic>
      <p:sp>
        <p:nvSpPr>
          <p:cNvPr id="186372" name="AutoShape 4"/>
          <p:cNvSpPr>
            <a:spLocks noChangeArrowheads="1"/>
          </p:cNvSpPr>
          <p:nvPr/>
        </p:nvSpPr>
        <p:spPr bwMode="auto">
          <a:xfrm rot="7652013">
            <a:off x="5582444" y="2723356"/>
            <a:ext cx="2057400" cy="268288"/>
          </a:xfrm>
          <a:prstGeom prst="rightArrow">
            <a:avLst>
              <a:gd name="adj1" fmla="val 50000"/>
              <a:gd name="adj2" fmla="val 191716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6858000" y="1219200"/>
            <a:ext cx="19256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Haemorrhagic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Necrosis</a:t>
            </a:r>
          </a:p>
        </p:txBody>
      </p:sp>
    </p:spTree>
    <p:extLst>
      <p:ext uri="{BB962C8B-B14F-4D97-AF65-F5344CB8AC3E}">
        <p14:creationId xmlns:p14="http://schemas.microsoft.com/office/powerpoint/2010/main" xmlns="" val="1005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8006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Benign </a:t>
            </a:r>
            <a:br>
              <a:rPr lang="en-US" dirty="0" smtClean="0"/>
            </a:br>
            <a:r>
              <a:rPr lang="en-US" dirty="0" err="1" smtClean="0"/>
              <a:t>Nephrosclerosis</a:t>
            </a:r>
            <a:endParaRPr lang="en-US" dirty="0" smtClean="0"/>
          </a:p>
        </p:txBody>
      </p:sp>
      <p:pic>
        <p:nvPicPr>
          <p:cNvPr id="64515" name="Picture 2" descr="gross benign nephroscler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228600"/>
            <a:ext cx="4346575" cy="6629400"/>
          </a:xfrm>
          <a:noFill/>
        </p:spPr>
      </p:pic>
      <p:sp>
        <p:nvSpPr>
          <p:cNvPr id="191492" name="AutoShape 4"/>
          <p:cNvSpPr>
            <a:spLocks noChangeArrowheads="1"/>
          </p:cNvSpPr>
          <p:nvPr/>
        </p:nvSpPr>
        <p:spPr bwMode="auto">
          <a:xfrm rot="-1800476">
            <a:off x="3405188" y="2830513"/>
            <a:ext cx="2514600" cy="455612"/>
          </a:xfrm>
          <a:prstGeom prst="rightArrow">
            <a:avLst>
              <a:gd name="adj1" fmla="val 50000"/>
              <a:gd name="adj2" fmla="val 137979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371600" y="3886200"/>
            <a:ext cx="29146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Leathery Granularity 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due to minute scarring</a:t>
            </a:r>
          </a:p>
        </p:txBody>
      </p:sp>
    </p:spTree>
    <p:extLst>
      <p:ext uri="{BB962C8B-B14F-4D97-AF65-F5344CB8AC3E}">
        <p14:creationId xmlns:p14="http://schemas.microsoft.com/office/powerpoint/2010/main" xmlns="" val="10415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Malignant Hypertension: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460375" indent="-460375"/>
            <a:r>
              <a:rPr lang="en-US" dirty="0" smtClean="0"/>
              <a:t>B.P &gt; 210/120 mm Hg</a:t>
            </a:r>
            <a:endParaRPr lang="en-US" dirty="0"/>
          </a:p>
          <a:p>
            <a:pPr marL="460375" indent="-460375"/>
            <a:r>
              <a:rPr lang="en-US" dirty="0" smtClean="0"/>
              <a:t>May complicate any type of HTN.</a:t>
            </a:r>
          </a:p>
          <a:p>
            <a:pPr marL="460375" indent="-460375"/>
            <a:r>
              <a:rPr lang="en-US" dirty="0" smtClean="0"/>
              <a:t>Microscopically: Necrotizing </a:t>
            </a:r>
            <a:r>
              <a:rPr lang="en-US" dirty="0" err="1" smtClean="0"/>
              <a:t>arteriolitis</a:t>
            </a:r>
            <a:r>
              <a:rPr lang="en-US" dirty="0" smtClean="0"/>
              <a:t>, Intravascular </a:t>
            </a:r>
            <a:r>
              <a:rPr lang="en-US" dirty="0" smtClean="0"/>
              <a:t>thrombosis.</a:t>
            </a:r>
          </a:p>
          <a:p>
            <a:pPr marL="460375" indent="-460375"/>
            <a:r>
              <a:rPr lang="en-US" dirty="0" smtClean="0"/>
              <a:t>It leads to :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Rapidly </a:t>
            </a:r>
            <a:r>
              <a:rPr lang="en-US" dirty="0" smtClean="0"/>
              <a:t>progressive end organ damage.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Renal failure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Hypertensive encephalopathy. 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Left ventricular failure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 smtClean="0"/>
              <a:t>Retinal </a:t>
            </a:r>
            <a:r>
              <a:rPr lang="en-CA" dirty="0"/>
              <a:t>hemorrhages and exudates, with or without papilledema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Leads to death in 1 or 2 years if untreated.</a:t>
            </a:r>
          </a:p>
          <a:p>
            <a:pPr lvl="1"/>
            <a:endParaRPr lang="en-US" dirty="0"/>
          </a:p>
          <a:p>
            <a:pPr marL="460375" indent="-46037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870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Necrotizing arteriolitis:</a:t>
            </a:r>
          </a:p>
        </p:txBody>
      </p:sp>
      <p:pic>
        <p:nvPicPr>
          <p:cNvPr id="66563" name="Picture 2" descr="hp fibrinoid necr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8458200" cy="5505450"/>
          </a:xfrm>
          <a:noFill/>
        </p:spPr>
      </p:pic>
      <p:sp>
        <p:nvSpPr>
          <p:cNvPr id="182276" name="AutoShape 4"/>
          <p:cNvSpPr>
            <a:spLocks noChangeArrowheads="1"/>
          </p:cNvSpPr>
          <p:nvPr/>
        </p:nvSpPr>
        <p:spPr bwMode="auto">
          <a:xfrm rot="-1800476">
            <a:off x="2514600" y="5105400"/>
            <a:ext cx="1039813" cy="455613"/>
          </a:xfrm>
          <a:prstGeom prst="rightArrow">
            <a:avLst>
              <a:gd name="adj1" fmla="val 50000"/>
              <a:gd name="adj2" fmla="val 57056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 rot="8569684">
            <a:off x="4730750" y="3679825"/>
            <a:ext cx="1143000" cy="455613"/>
          </a:xfrm>
          <a:prstGeom prst="rightArrow">
            <a:avLst>
              <a:gd name="adj1" fmla="val 50000"/>
              <a:gd name="adj2" fmla="val 62718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19200" y="5638800"/>
            <a:ext cx="28400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Fibrinoid Necrosis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4876800" y="2971800"/>
            <a:ext cx="18827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Thrombosis</a:t>
            </a:r>
          </a:p>
        </p:txBody>
      </p:sp>
    </p:spTree>
    <p:extLst>
      <p:ext uri="{BB962C8B-B14F-4D97-AF65-F5344CB8AC3E}">
        <p14:creationId xmlns:p14="http://schemas.microsoft.com/office/powerpoint/2010/main" xmlns="" val="39725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7" grpId="0" animBg="1"/>
      <p:bldP spid="182278" grpId="0" autoUpdateAnimBg="0"/>
      <p:bldP spid="18227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Systemic hypertensive heart disease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610600" cy="51054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left ventricular hypertrophy (usually concentric) in the absence of other cardiovascular pathology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or pathologic evidence of hypertension</a:t>
            </a:r>
          </a:p>
          <a:p>
            <a:endParaRPr lang="e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The free LV wall is &gt; 2cm and the weight of the heart is &gt; 500 grams</a:t>
            </a:r>
          </a:p>
          <a:p>
            <a:r>
              <a:rPr lang="en-US" sz="3200" dirty="0" smtClean="0"/>
              <a:t>Long-term: dilatation and wall thinning</a:t>
            </a:r>
          </a:p>
          <a:p>
            <a:r>
              <a:rPr lang="en-US" sz="3200" dirty="0" smtClean="0"/>
              <a:t>Treatment of HTN helps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:\Practice\Left Ventricular Hypertrophy.bmp"/>
          <p:cNvPicPr>
            <a:picLocks noChangeAspect="1" noChangeArrowheads="1"/>
          </p:cNvPicPr>
          <p:nvPr/>
        </p:nvPicPr>
        <p:blipFill rotWithShape="1">
          <a:blip r:embed="rId3" cstate="print"/>
          <a:srcRect l="17756" r="2704" b="3378"/>
          <a:stretch/>
        </p:blipFill>
        <p:spPr bwMode="auto">
          <a:xfrm>
            <a:off x="1181100" y="23191"/>
            <a:ext cx="6934200" cy="522827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380672"/>
            <a:ext cx="92964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This left ventricle is very thickened (slightly over 2 cm in thickness), but the rest of the heart is not greatly enlarged.</a:t>
            </a:r>
          </a:p>
          <a:p>
            <a:pPr>
              <a:spcBef>
                <a:spcPct val="50000"/>
              </a:spcBef>
            </a:pPr>
            <a:r>
              <a:rPr lang="en-GB" dirty="0"/>
              <a:t> This is typical for hypertensive heart disease. </a:t>
            </a:r>
          </a:p>
          <a:p>
            <a:pPr>
              <a:spcBef>
                <a:spcPct val="50000"/>
              </a:spcBef>
            </a:pPr>
            <a:r>
              <a:rPr lang="en-GB" dirty="0"/>
              <a:t>The hypertension creates a greater pressure load on the heart to induce the hypertrophy.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Lucida Sans Unicode" pitchFamily="34" charset="0"/>
              </a:rPr>
              <a:t>Classification of BP</a:t>
            </a:r>
          </a:p>
        </p:txBody>
      </p:sp>
      <p:grpSp>
        <p:nvGrpSpPr>
          <p:cNvPr id="58371" name="Rectangle 3"/>
          <p:cNvGrpSpPr>
            <a:grpSpLocks noGrp="1" noRot="1"/>
          </p:cNvGrpSpPr>
          <p:nvPr/>
        </p:nvGrpSpPr>
        <p:grpSpPr bwMode="auto">
          <a:xfrm>
            <a:off x="609600" y="1946275"/>
            <a:ext cx="8031163" cy="3619500"/>
            <a:chOff x="369" y="1223"/>
            <a:chExt cx="5171" cy="2265"/>
          </a:xfrm>
        </p:grpSpPr>
        <p:sp>
          <p:nvSpPr>
            <p:cNvPr id="165892" name="Rectangle 4"/>
            <p:cNvSpPr>
              <a:spLocks noChangeArrowheads="1"/>
            </p:cNvSpPr>
            <p:nvPr/>
          </p:nvSpPr>
          <p:spPr bwMode="auto">
            <a:xfrm>
              <a:off x="4247" y="3009"/>
              <a:ext cx="1293" cy="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 u="sn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</a:t>
              </a: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100</a:t>
              </a:r>
              <a:endParaRPr lang="en-US" sz="2800" u="sn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2955" y="3009"/>
              <a:ext cx="1292" cy="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</a:t>
              </a:r>
            </a:p>
          </p:txBody>
        </p:sp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1662" y="3009"/>
              <a:ext cx="1293" cy="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&gt;160</a:t>
              </a:r>
              <a:endParaRPr lang="en-US" sz="2800" u="sn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5895" name="Rectangle 7"/>
            <p:cNvSpPr>
              <a:spLocks noChangeArrowheads="1"/>
            </p:cNvSpPr>
            <p:nvPr/>
          </p:nvSpPr>
          <p:spPr bwMode="auto">
            <a:xfrm>
              <a:off x="369" y="3009"/>
              <a:ext cx="1293" cy="4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Hypertension,</a:t>
              </a:r>
            </a:p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Stage 2</a:t>
              </a:r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4247" y="2563"/>
              <a:ext cx="129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90-99</a:t>
              </a:r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2955" y="2563"/>
              <a:ext cx="1292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</a:t>
              </a:r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1662" y="2563"/>
              <a:ext cx="129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140-159</a:t>
              </a:r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369" y="2563"/>
              <a:ext cx="129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Hpyertension, Stage 1</a:t>
              </a:r>
            </a:p>
          </p:txBody>
        </p:sp>
        <p:sp>
          <p:nvSpPr>
            <p:cNvPr id="165900" name="Rectangle 12"/>
            <p:cNvSpPr>
              <a:spLocks noChangeArrowheads="1"/>
            </p:cNvSpPr>
            <p:nvPr/>
          </p:nvSpPr>
          <p:spPr bwMode="auto">
            <a:xfrm>
              <a:off x="4247" y="2116"/>
              <a:ext cx="1293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80-90</a:t>
              </a:r>
            </a:p>
          </p:txBody>
        </p:sp>
        <p:sp>
          <p:nvSpPr>
            <p:cNvPr id="165901" name="Rectangle 13"/>
            <p:cNvSpPr>
              <a:spLocks noChangeArrowheads="1"/>
            </p:cNvSpPr>
            <p:nvPr/>
          </p:nvSpPr>
          <p:spPr bwMode="auto">
            <a:xfrm>
              <a:off x="2955" y="2116"/>
              <a:ext cx="1292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</a:t>
              </a:r>
            </a:p>
          </p:txBody>
        </p:sp>
        <p:sp>
          <p:nvSpPr>
            <p:cNvPr id="165902" name="Rectangle 14"/>
            <p:cNvSpPr>
              <a:spLocks noChangeArrowheads="1"/>
            </p:cNvSpPr>
            <p:nvPr/>
          </p:nvSpPr>
          <p:spPr bwMode="auto">
            <a:xfrm>
              <a:off x="1662" y="2116"/>
              <a:ext cx="1293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120-139</a:t>
              </a:r>
            </a:p>
          </p:txBody>
        </p:sp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369" y="2116"/>
              <a:ext cx="1293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Prehypertension</a:t>
              </a:r>
            </a:p>
          </p:txBody>
        </p:sp>
        <p:sp>
          <p:nvSpPr>
            <p:cNvPr id="165904" name="Rectangle 16"/>
            <p:cNvSpPr>
              <a:spLocks noChangeArrowheads="1"/>
            </p:cNvSpPr>
            <p:nvPr/>
          </p:nvSpPr>
          <p:spPr bwMode="auto">
            <a:xfrm>
              <a:off x="4247" y="1670"/>
              <a:ext cx="129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&lt;80</a:t>
              </a: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2955" y="1670"/>
              <a:ext cx="1292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</a:t>
              </a:r>
            </a:p>
          </p:txBody>
        </p:sp>
        <p:sp>
          <p:nvSpPr>
            <p:cNvPr id="165906" name="Rectangle 18"/>
            <p:cNvSpPr>
              <a:spLocks noChangeArrowheads="1"/>
            </p:cNvSpPr>
            <p:nvPr/>
          </p:nvSpPr>
          <p:spPr bwMode="auto">
            <a:xfrm>
              <a:off x="1662" y="1670"/>
              <a:ext cx="129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&lt; 120</a:t>
              </a:r>
            </a:p>
          </p:txBody>
        </p:sp>
        <p:sp>
          <p:nvSpPr>
            <p:cNvPr id="165907" name="Rectangle 19"/>
            <p:cNvSpPr>
              <a:spLocks noChangeArrowheads="1"/>
            </p:cNvSpPr>
            <p:nvPr/>
          </p:nvSpPr>
          <p:spPr bwMode="auto">
            <a:xfrm>
              <a:off x="369" y="1670"/>
              <a:ext cx="129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Normal</a:t>
              </a:r>
            </a:p>
          </p:txBody>
        </p:sp>
        <p:sp>
          <p:nvSpPr>
            <p:cNvPr id="165908" name="Rectangle 20"/>
            <p:cNvSpPr>
              <a:spLocks noChangeArrowheads="1"/>
            </p:cNvSpPr>
            <p:nvPr/>
          </p:nvSpPr>
          <p:spPr bwMode="auto">
            <a:xfrm>
              <a:off x="4247" y="1223"/>
              <a:ext cx="1293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Diastolic</a:t>
              </a:r>
            </a:p>
          </p:txBody>
        </p:sp>
        <p:sp>
          <p:nvSpPr>
            <p:cNvPr id="165909" name="Rectangle 21"/>
            <p:cNvSpPr>
              <a:spLocks noChangeArrowheads="1"/>
            </p:cNvSpPr>
            <p:nvPr/>
          </p:nvSpPr>
          <p:spPr bwMode="auto">
            <a:xfrm>
              <a:off x="2955" y="1223"/>
              <a:ext cx="1292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165910" name="Rectangle 22"/>
            <p:cNvSpPr>
              <a:spLocks noChangeArrowheads="1"/>
            </p:cNvSpPr>
            <p:nvPr/>
          </p:nvSpPr>
          <p:spPr bwMode="auto">
            <a:xfrm>
              <a:off x="1662" y="1223"/>
              <a:ext cx="1293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Systolic</a:t>
              </a:r>
            </a:p>
          </p:txBody>
        </p:sp>
        <p:sp>
          <p:nvSpPr>
            <p:cNvPr id="165911" name="Rectangle 23"/>
            <p:cNvSpPr>
              <a:spLocks noChangeArrowheads="1"/>
            </p:cNvSpPr>
            <p:nvPr/>
          </p:nvSpPr>
          <p:spPr bwMode="auto">
            <a:xfrm>
              <a:off x="369" y="1223"/>
              <a:ext cx="1293" cy="4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Category</a:t>
              </a:r>
            </a:p>
          </p:txBody>
        </p:sp>
        <p:sp>
          <p:nvSpPr>
            <p:cNvPr id="58392" name="Line 24"/>
            <p:cNvSpPr>
              <a:spLocks noChangeShapeType="1"/>
            </p:cNvSpPr>
            <p:nvPr/>
          </p:nvSpPr>
          <p:spPr bwMode="auto">
            <a:xfrm>
              <a:off x="369" y="1223"/>
              <a:ext cx="51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3" name="Line 25"/>
            <p:cNvSpPr>
              <a:spLocks noChangeShapeType="1"/>
            </p:cNvSpPr>
            <p:nvPr/>
          </p:nvSpPr>
          <p:spPr bwMode="auto">
            <a:xfrm>
              <a:off x="369" y="1670"/>
              <a:ext cx="5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4" name="Line 26"/>
            <p:cNvSpPr>
              <a:spLocks noChangeShapeType="1"/>
            </p:cNvSpPr>
            <p:nvPr/>
          </p:nvSpPr>
          <p:spPr bwMode="auto">
            <a:xfrm>
              <a:off x="369" y="2116"/>
              <a:ext cx="5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5" name="Line 27"/>
            <p:cNvSpPr>
              <a:spLocks noChangeShapeType="1"/>
            </p:cNvSpPr>
            <p:nvPr/>
          </p:nvSpPr>
          <p:spPr bwMode="auto">
            <a:xfrm>
              <a:off x="369" y="2563"/>
              <a:ext cx="5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6" name="Line 28"/>
            <p:cNvSpPr>
              <a:spLocks noChangeShapeType="1"/>
            </p:cNvSpPr>
            <p:nvPr/>
          </p:nvSpPr>
          <p:spPr bwMode="auto">
            <a:xfrm>
              <a:off x="369" y="3009"/>
              <a:ext cx="5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7" name="Line 29"/>
            <p:cNvSpPr>
              <a:spLocks noChangeShapeType="1"/>
            </p:cNvSpPr>
            <p:nvPr/>
          </p:nvSpPr>
          <p:spPr bwMode="auto">
            <a:xfrm>
              <a:off x="369" y="3488"/>
              <a:ext cx="51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8" name="Line 30"/>
            <p:cNvSpPr>
              <a:spLocks noChangeShapeType="1"/>
            </p:cNvSpPr>
            <p:nvPr/>
          </p:nvSpPr>
          <p:spPr bwMode="auto">
            <a:xfrm>
              <a:off x="369" y="1223"/>
              <a:ext cx="0" cy="226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399" name="Line 31"/>
            <p:cNvSpPr>
              <a:spLocks noChangeShapeType="1"/>
            </p:cNvSpPr>
            <p:nvPr/>
          </p:nvSpPr>
          <p:spPr bwMode="auto">
            <a:xfrm>
              <a:off x="1662" y="1223"/>
              <a:ext cx="0" cy="22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400" name="Line 32"/>
            <p:cNvSpPr>
              <a:spLocks noChangeShapeType="1"/>
            </p:cNvSpPr>
            <p:nvPr/>
          </p:nvSpPr>
          <p:spPr bwMode="auto">
            <a:xfrm>
              <a:off x="2955" y="1223"/>
              <a:ext cx="0" cy="22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401" name="Line 33"/>
            <p:cNvSpPr>
              <a:spLocks noChangeShapeType="1"/>
            </p:cNvSpPr>
            <p:nvPr/>
          </p:nvSpPr>
          <p:spPr bwMode="auto">
            <a:xfrm>
              <a:off x="4247" y="1223"/>
              <a:ext cx="0" cy="22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8402" name="Line 34"/>
            <p:cNvSpPr>
              <a:spLocks noChangeShapeType="1"/>
            </p:cNvSpPr>
            <p:nvPr/>
          </p:nvSpPr>
          <p:spPr bwMode="auto">
            <a:xfrm>
              <a:off x="5540" y="1223"/>
              <a:ext cx="0" cy="226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3867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/>
              <a:t>The </a:t>
            </a:r>
            <a:r>
              <a:rPr lang="en-GB" sz="1800" dirty="0"/>
              <a:t>left ventricle is markedly thickened in this patient with severe hypertension that was untreated for many years. </a:t>
            </a:r>
            <a:br>
              <a:rPr lang="en-GB" sz="1800" dirty="0"/>
            </a:br>
            <a:r>
              <a:rPr lang="en-GB" sz="1800" dirty="0"/>
              <a:t>The myocardial </a:t>
            </a:r>
            <a:r>
              <a:rPr lang="en-GB" sz="1800" dirty="0" err="1"/>
              <a:t>fibers</a:t>
            </a:r>
            <a:r>
              <a:rPr lang="en-GB" sz="1800" dirty="0"/>
              <a:t> have undergone hypertrophy.</a:t>
            </a:r>
            <a:br>
              <a:rPr lang="en-GB" sz="1800" dirty="0"/>
            </a:br>
            <a:endParaRPr lang="en-US" sz="1800" dirty="0" smtClean="0"/>
          </a:p>
        </p:txBody>
      </p:sp>
      <p:pic>
        <p:nvPicPr>
          <p:cNvPr id="69635" name="Picture 2" descr="gross myocardial hypertroph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8458200" cy="5522913"/>
          </a:xfrm>
          <a:noFill/>
        </p:spPr>
      </p:pic>
      <p:sp>
        <p:nvSpPr>
          <p:cNvPr id="183300" name="AutoShape 4"/>
          <p:cNvSpPr>
            <a:spLocks noChangeArrowheads="1"/>
          </p:cNvSpPr>
          <p:nvPr/>
        </p:nvSpPr>
        <p:spPr bwMode="auto">
          <a:xfrm rot="4375034">
            <a:off x="2755106" y="3112294"/>
            <a:ext cx="890588" cy="609600"/>
          </a:xfrm>
          <a:prstGeom prst="rightArrow">
            <a:avLst>
              <a:gd name="adj1" fmla="val 50000"/>
              <a:gd name="adj2" fmla="val 36523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267200" y="4191000"/>
            <a:ext cx="3786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Left Ventricular Hypertrophy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4114800" y="3810000"/>
            <a:ext cx="1905000" cy="228600"/>
          </a:xfrm>
          <a:prstGeom prst="left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2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utoUpdateAnimBg="0"/>
      <p:bldP spid="1833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57739" y="837816"/>
            <a:ext cx="6228522" cy="526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endParaRPr lang="en-GB" dirty="0"/>
          </a:p>
          <a:p>
            <a:pPr lvl="1"/>
            <a:r>
              <a:rPr lang="en-GB" sz="900" dirty="0">
                <a:latin typeface="Verdana" pitchFamily="34" charset="0"/>
              </a:rPr>
              <a:t/>
            </a:r>
            <a:br>
              <a:rPr lang="en-GB" sz="900" dirty="0">
                <a:latin typeface="Verdana" pitchFamily="34" charset="0"/>
              </a:rPr>
            </a:br>
            <a:r>
              <a:rPr lang="en-GB" sz="900" dirty="0">
                <a:latin typeface="Verdana" pitchFamily="34" charset="0"/>
              </a:rPr>
              <a:t>  </a:t>
            </a:r>
            <a:r>
              <a:rPr lang="en-GB" sz="24800" dirty="0">
                <a:latin typeface="Verdana" pitchFamily="34" charset="0"/>
              </a:rPr>
              <a:t> </a:t>
            </a:r>
            <a:r>
              <a:rPr lang="en-GB" sz="900" dirty="0">
                <a:latin typeface="Verdana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lvl="1"/>
            <a:r>
              <a:rPr lang="en-GB" sz="900" dirty="0">
                <a:latin typeface="Verdana" pitchFamily="34" charset="0"/>
              </a:rPr>
              <a:t/>
            </a:r>
            <a:br>
              <a:rPr lang="en-GB" sz="900" dirty="0">
                <a:latin typeface="Verdana" pitchFamily="34" charset="0"/>
              </a:rPr>
            </a:br>
            <a:r>
              <a:rPr lang="en-GB" sz="900" b="1" dirty="0">
                <a:latin typeface="Verdana" pitchFamily="34" charset="0"/>
              </a:rPr>
              <a:t>Table 3.</a:t>
            </a:r>
            <a:r>
              <a:rPr lang="en-GB" sz="900" dirty="0">
                <a:latin typeface="Verdana" pitchFamily="34" charset="0"/>
              </a:rPr>
              <a:t> Lifestyle Modifications to Manage Hypertension* </a:t>
            </a:r>
          </a:p>
          <a:p>
            <a:pPr lvl="1"/>
            <a:r>
              <a:rPr lang="en-GB" sz="900" dirty="0">
                <a:latin typeface="Verdana" pitchFamily="34" charset="0"/>
              </a:rPr>
              <a:t/>
            </a:r>
            <a:br>
              <a:rPr lang="en-GB" sz="900" dirty="0">
                <a:latin typeface="Verdana" pitchFamily="34" charset="0"/>
              </a:rPr>
            </a:br>
            <a:endParaRPr lang="en-GB" sz="1100" dirty="0"/>
          </a:p>
          <a:p>
            <a:endParaRPr lang="en-GB" sz="900" dirty="0">
              <a:latin typeface="Verdana" pitchFamily="34" charset="0"/>
            </a:endParaRPr>
          </a:p>
        </p:txBody>
      </p:sp>
      <p:pic>
        <p:nvPicPr>
          <p:cNvPr id="13315" name="Picture 3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Hypertension :</a:t>
            </a:r>
            <a:r>
              <a:rPr lang="en-US" dirty="0" smtClean="0"/>
              <a:t>Risk factors</a:t>
            </a:r>
            <a:r>
              <a:rPr lang="en-US" dirty="0" smtClean="0">
                <a:solidFill>
                  <a:srgbClr val="FF0000"/>
                </a:solidFill>
              </a:rPr>
              <a:t> *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 smtClean="0"/>
              <a:t>Hereditary</a:t>
            </a:r>
            <a:endParaRPr lang="en-CA" dirty="0" smtClean="0"/>
          </a:p>
          <a:p>
            <a:r>
              <a:rPr lang="en-CA" b="1" dirty="0" smtClean="0"/>
              <a:t>Race.</a:t>
            </a:r>
            <a:r>
              <a:rPr lang="en-CA" dirty="0" smtClean="0"/>
              <a:t> </a:t>
            </a:r>
            <a:r>
              <a:rPr lang="en-CA" sz="2400" dirty="0" smtClean="0"/>
              <a:t>African-Americans</a:t>
            </a:r>
          </a:p>
          <a:p>
            <a:r>
              <a:rPr lang="en-CA" b="1" dirty="0" smtClean="0"/>
              <a:t>Gender.</a:t>
            </a:r>
            <a:r>
              <a:rPr lang="en-CA" dirty="0" smtClean="0"/>
              <a:t> </a:t>
            </a:r>
            <a:r>
              <a:rPr lang="en-CA" sz="2400" dirty="0" smtClean="0"/>
              <a:t>Men &amp; postmenopausal women</a:t>
            </a:r>
          </a:p>
          <a:p>
            <a:r>
              <a:rPr lang="en-CA" b="1" dirty="0" smtClean="0"/>
              <a:t>Age</a:t>
            </a:r>
          </a:p>
          <a:p>
            <a:r>
              <a:rPr lang="en-CA" b="1" dirty="0" smtClean="0"/>
              <a:t>Obesity</a:t>
            </a:r>
          </a:p>
          <a:p>
            <a:r>
              <a:rPr lang="en-CA" b="1" dirty="0" smtClean="0"/>
              <a:t>Diet, particularly sodium intake</a:t>
            </a:r>
          </a:p>
          <a:p>
            <a:endParaRPr lang="en-US" b="1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>
                <a:solidFill>
                  <a:srgbClr val="92D050"/>
                </a:solidFill>
              </a:rPr>
              <a:t>Other factors associated with HTN include</a:t>
            </a:r>
            <a:r>
              <a:rPr lang="en-CA" dirty="0" smtClean="0"/>
              <a:t>:</a:t>
            </a:r>
          </a:p>
          <a:p>
            <a:r>
              <a:rPr lang="en-CA" b="1" dirty="0" smtClean="0"/>
              <a:t>Heavy alcohol consumption</a:t>
            </a:r>
          </a:p>
          <a:p>
            <a:r>
              <a:rPr lang="en-CA" b="1" dirty="0" smtClean="0"/>
              <a:t>Diabetes</a:t>
            </a:r>
          </a:p>
          <a:p>
            <a:r>
              <a:rPr lang="en-CA" b="1" dirty="0" smtClean="0"/>
              <a:t>Use of oral contraceptives</a:t>
            </a:r>
          </a:p>
          <a:p>
            <a:r>
              <a:rPr lang="en-CA" b="1" dirty="0" smtClean="0"/>
              <a:t>Sedentary or inactive lifestyle</a:t>
            </a:r>
            <a:endParaRPr lang="en-CA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and causes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4495800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Essential (Primary) Hypertension (90-95%)</a:t>
            </a:r>
          </a:p>
          <a:p>
            <a:pPr marL="0" indent="0">
              <a:buNone/>
            </a:pPr>
            <a:endParaRPr lang="en-CA" sz="4000" b="1" dirty="0" smtClean="0"/>
          </a:p>
          <a:p>
            <a:r>
              <a:rPr lang="en-CA" sz="4000" b="1" dirty="0" smtClean="0"/>
              <a:t>Secondary Hypertension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Essential Hypertension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200" dirty="0" smtClean="0"/>
              <a:t>85 - 90% of </a:t>
            </a:r>
            <a:r>
              <a:rPr lang="en-US" sz="3200" dirty="0" err="1" smtClean="0"/>
              <a:t>hypertensives</a:t>
            </a:r>
            <a:r>
              <a:rPr lang="en-US" sz="3200" dirty="0" smtClean="0"/>
              <a:t> have  essential hypertension</a:t>
            </a:r>
          </a:p>
          <a:p>
            <a:pPr marL="0" indent="0">
              <a:buNone/>
              <a:defRPr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Causes are multifactorial and results </a:t>
            </a:r>
            <a:r>
              <a:rPr lang="en-US" b="1" dirty="0"/>
              <a:t>from the combined effects of 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   multiple genetic polymorphisms &amp;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   interacting environmental factors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Common in blacks or with positive family history</a:t>
            </a:r>
          </a:p>
          <a:p>
            <a:pPr marL="0" indent="0">
              <a:buNone/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Worsened by obesity, </a:t>
            </a:r>
            <a:r>
              <a:rPr lang="en-US" dirty="0"/>
              <a:t>increased sodium </a:t>
            </a:r>
            <a:r>
              <a:rPr lang="en-US" dirty="0" smtClean="0"/>
              <a:t>intake, </a:t>
            </a:r>
            <a:r>
              <a:rPr lang="en-US" dirty="0"/>
              <a:t>stress</a:t>
            </a:r>
            <a:r>
              <a:rPr lang="en-US" sz="3200" dirty="0"/>
              <a:t>, oral </a:t>
            </a:r>
            <a:r>
              <a:rPr lang="en-US" sz="3200" dirty="0" smtClean="0"/>
              <a:t>contraceptive use, or tobacco use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9810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Secondary Hypertension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10 - 15% of hypertensives</a:t>
            </a:r>
          </a:p>
          <a:p>
            <a:pPr>
              <a:defRPr/>
            </a:pPr>
            <a:r>
              <a:rPr lang="en-US" smtClean="0"/>
              <a:t>Increased BP secondary to another disease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32252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 of </a:t>
            </a:r>
            <a:r>
              <a:rPr lang="en-CA" i="1" dirty="0"/>
              <a:t>Secondary </a:t>
            </a:r>
            <a:r>
              <a:rPr lang="en-CA" i="1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CA" sz="3300" b="1" u="sng" dirty="0" smtClean="0">
                <a:solidFill>
                  <a:srgbClr val="FF0000"/>
                </a:solidFill>
              </a:rPr>
              <a:t>Renal:</a:t>
            </a:r>
          </a:p>
          <a:p>
            <a:pPr lvl="2"/>
            <a:r>
              <a:rPr lang="en-CA" sz="2900" dirty="0" smtClean="0"/>
              <a:t>Acute </a:t>
            </a:r>
            <a:r>
              <a:rPr lang="en-CA" sz="2900" dirty="0" err="1" smtClean="0"/>
              <a:t>glomerulonephritis</a:t>
            </a:r>
            <a:endParaRPr lang="en-CA" sz="2900" dirty="0" smtClean="0"/>
          </a:p>
          <a:p>
            <a:pPr lvl="2"/>
            <a:r>
              <a:rPr lang="en-CA" sz="2900" dirty="0" smtClean="0"/>
              <a:t>Chronic renal disease</a:t>
            </a:r>
          </a:p>
          <a:p>
            <a:pPr lvl="2"/>
            <a:r>
              <a:rPr lang="en-CA" sz="2900" dirty="0" smtClean="0"/>
              <a:t>Polycystic disease</a:t>
            </a:r>
          </a:p>
          <a:p>
            <a:pPr lvl="2"/>
            <a:r>
              <a:rPr lang="en-CA" sz="2900" dirty="0" smtClean="0"/>
              <a:t>Renal artery </a:t>
            </a:r>
            <a:r>
              <a:rPr lang="en-CA" sz="2900" dirty="0" err="1" smtClean="0"/>
              <a:t>stenosis</a:t>
            </a:r>
            <a:endParaRPr lang="en-CA" sz="2900" dirty="0" smtClean="0"/>
          </a:p>
          <a:p>
            <a:pPr lvl="2"/>
            <a:r>
              <a:rPr lang="en-CA" sz="2900" dirty="0" smtClean="0"/>
              <a:t>Renal vasculitis</a:t>
            </a:r>
          </a:p>
          <a:p>
            <a:pPr lvl="2"/>
            <a:r>
              <a:rPr lang="en-CA" sz="2900" dirty="0" err="1" smtClean="0"/>
              <a:t>Renin</a:t>
            </a:r>
            <a:r>
              <a:rPr lang="en-CA" sz="2900" dirty="0" smtClean="0"/>
              <a:t>-producing </a:t>
            </a:r>
            <a:r>
              <a:rPr lang="en-CA" sz="2900" dirty="0" err="1" smtClean="0"/>
              <a:t>tumors</a:t>
            </a:r>
            <a:endParaRPr lang="en-CA" sz="2900" dirty="0" smtClean="0"/>
          </a:p>
          <a:p>
            <a:pPr lvl="2">
              <a:buNone/>
            </a:pPr>
            <a:endParaRPr lang="en-CA" sz="2900" dirty="0" smtClean="0"/>
          </a:p>
          <a:p>
            <a:pPr lvl="1">
              <a:buFont typeface="Arial" pitchFamily="34" charset="0"/>
              <a:buChar char="•"/>
            </a:pPr>
            <a:r>
              <a:rPr lang="en-CA" sz="3300" b="1" u="sng" dirty="0" smtClean="0">
                <a:solidFill>
                  <a:srgbClr val="FF0000"/>
                </a:solidFill>
              </a:rPr>
              <a:t>Endocrine:</a:t>
            </a:r>
          </a:p>
          <a:p>
            <a:pPr lvl="2"/>
            <a:r>
              <a:rPr lang="en-CA" sz="2900" dirty="0" err="1" smtClean="0"/>
              <a:t>Adrenocortical</a:t>
            </a:r>
            <a:r>
              <a:rPr lang="en-CA" sz="2900" dirty="0" smtClean="0"/>
              <a:t> hyper function (Cushing syndrome, primary </a:t>
            </a:r>
            <a:r>
              <a:rPr lang="en-CA" sz="2900" dirty="0" err="1" smtClean="0"/>
              <a:t>aldosteronism</a:t>
            </a:r>
            <a:r>
              <a:rPr lang="en-CA" sz="2900" dirty="0" smtClean="0"/>
              <a:t>, congenital adrenal hyperplasia)</a:t>
            </a:r>
          </a:p>
          <a:p>
            <a:pPr lvl="2"/>
            <a:r>
              <a:rPr lang="en-CA" sz="2900" dirty="0" smtClean="0"/>
              <a:t>Exogenous hormones (glucocorticoids, estrogens )</a:t>
            </a:r>
          </a:p>
          <a:p>
            <a:pPr lvl="2"/>
            <a:r>
              <a:rPr lang="en-CA" sz="2900" dirty="0" err="1" smtClean="0"/>
              <a:t>Pheochromocytoma</a:t>
            </a:r>
            <a:endParaRPr lang="en-CA" sz="2900" dirty="0" smtClean="0"/>
          </a:p>
          <a:p>
            <a:pPr lvl="2"/>
            <a:r>
              <a:rPr lang="en-CA" sz="2900" dirty="0" smtClean="0"/>
              <a:t>Acromegaly</a:t>
            </a:r>
          </a:p>
          <a:p>
            <a:pPr lvl="2"/>
            <a:r>
              <a:rPr lang="en-CA" sz="2900" dirty="0" smtClean="0"/>
              <a:t>Hypothyroidism (</a:t>
            </a:r>
            <a:r>
              <a:rPr lang="en-CA" sz="2900" dirty="0" err="1" smtClean="0"/>
              <a:t>myxedema</a:t>
            </a:r>
            <a:r>
              <a:rPr lang="en-CA" sz="2900" dirty="0" smtClean="0"/>
              <a:t>)</a:t>
            </a:r>
          </a:p>
          <a:p>
            <a:pPr lvl="2"/>
            <a:r>
              <a:rPr lang="en-CA" sz="2900" dirty="0" smtClean="0"/>
              <a:t>Hyperthyroidism (</a:t>
            </a:r>
            <a:r>
              <a:rPr lang="en-CA" sz="2900" dirty="0" err="1" smtClean="0"/>
              <a:t>thyrotoxicosis</a:t>
            </a:r>
            <a:r>
              <a:rPr lang="en-CA" sz="2900" dirty="0" smtClean="0"/>
              <a:t>)</a:t>
            </a:r>
          </a:p>
          <a:p>
            <a:pPr lvl="2"/>
            <a:r>
              <a:rPr lang="en-CA" sz="2900" dirty="0" smtClean="0"/>
              <a:t>Pregnancy-induced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CA" b="1" u="sng" dirty="0" smtClean="0">
                <a:solidFill>
                  <a:srgbClr val="FF0000"/>
                </a:solidFill>
              </a:rPr>
              <a:t>Cardiovascular:</a:t>
            </a:r>
          </a:p>
          <a:p>
            <a:pPr marL="742950" lvl="2" indent="-342900"/>
            <a:r>
              <a:rPr lang="en-CA" dirty="0" err="1" smtClean="0"/>
              <a:t>Coarctation</a:t>
            </a:r>
            <a:r>
              <a:rPr lang="en-CA" dirty="0" smtClean="0"/>
              <a:t> of aorta</a:t>
            </a:r>
          </a:p>
          <a:p>
            <a:pPr marL="742950" lvl="2" indent="-342900"/>
            <a:r>
              <a:rPr lang="en-CA" dirty="0" err="1" smtClean="0"/>
              <a:t>Polyarteritis</a:t>
            </a:r>
            <a:r>
              <a:rPr lang="en-CA" dirty="0" smtClean="0"/>
              <a:t> </a:t>
            </a:r>
            <a:r>
              <a:rPr lang="en-CA" dirty="0" err="1" smtClean="0"/>
              <a:t>nodosa</a:t>
            </a:r>
            <a:r>
              <a:rPr lang="en-CA" dirty="0" smtClean="0"/>
              <a:t> (or other </a:t>
            </a:r>
            <a:r>
              <a:rPr lang="en-CA" dirty="0" err="1" smtClean="0"/>
              <a:t>vasculitis</a:t>
            </a:r>
            <a:r>
              <a:rPr lang="en-CA" dirty="0" smtClean="0"/>
              <a:t>)</a:t>
            </a:r>
          </a:p>
          <a:p>
            <a:pPr marL="742950" lvl="2" indent="-342900"/>
            <a:r>
              <a:rPr lang="en-CA" dirty="0" smtClean="0"/>
              <a:t>Increased intravascular volume</a:t>
            </a:r>
          </a:p>
          <a:p>
            <a:pPr marL="742950" lvl="2" indent="-342900"/>
            <a:r>
              <a:rPr lang="en-CA" dirty="0" smtClean="0"/>
              <a:t>Increased cardiac output</a:t>
            </a:r>
          </a:p>
          <a:p>
            <a:pPr marL="742950" lvl="2" indent="-342900"/>
            <a:r>
              <a:rPr lang="en-CA" dirty="0" smtClean="0"/>
              <a:t>Rigidity of the aorta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CA" b="1" u="sng" dirty="0" smtClean="0">
                <a:solidFill>
                  <a:srgbClr val="FF0000"/>
                </a:solidFill>
              </a:rPr>
              <a:t>Neurologic</a:t>
            </a:r>
          </a:p>
          <a:p>
            <a:pPr marL="742950" lvl="2" indent="-342900"/>
            <a:r>
              <a:rPr lang="en-CA" dirty="0" smtClean="0"/>
              <a:t>Psychogenic</a:t>
            </a:r>
          </a:p>
          <a:p>
            <a:pPr marL="742950" lvl="2" indent="-342900"/>
            <a:r>
              <a:rPr lang="en-CA" dirty="0" smtClean="0"/>
              <a:t>Increased intracranial pressure</a:t>
            </a:r>
          </a:p>
          <a:p>
            <a:pPr marL="742950" lvl="2" indent="-342900"/>
            <a:r>
              <a:rPr lang="en-CA" dirty="0" smtClean="0"/>
              <a:t>Sleep apnoea</a:t>
            </a:r>
          </a:p>
          <a:p>
            <a:pPr marL="742950" lvl="2" indent="-342900"/>
            <a:r>
              <a:rPr lang="en-CA" dirty="0" smtClean="0"/>
              <a:t>Acute stress, including surgery </a:t>
            </a: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"/>
            <a:ext cx="884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Causes of </a:t>
            </a:r>
            <a:r>
              <a:rPr lang="en-CA" sz="3600" b="1" i="1" dirty="0" smtClean="0"/>
              <a:t>Secondary Hypertension  </a:t>
            </a:r>
            <a:r>
              <a:rPr lang="en-CA" sz="3600" dirty="0" smtClean="0"/>
              <a:t>contd.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953</Words>
  <Application>Microsoft Office PowerPoint</Application>
  <PresentationFormat>On-screen Show (4:3)</PresentationFormat>
  <Paragraphs>203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Hypertension lecture 4 </vt:lpstr>
      <vt:lpstr>Hypertension  Definition</vt:lpstr>
      <vt:lpstr>Classification of BP</vt:lpstr>
      <vt:lpstr>Hypertension :Risk factors *</vt:lpstr>
      <vt:lpstr>Hypertension  Types and causes</vt:lpstr>
      <vt:lpstr>Essential Hypertension</vt:lpstr>
      <vt:lpstr>Secondary Hypertension</vt:lpstr>
      <vt:lpstr>Causes of Secondary Hypertension</vt:lpstr>
      <vt:lpstr>Slide 9</vt:lpstr>
      <vt:lpstr>Slide 10</vt:lpstr>
      <vt:lpstr>Slide 11</vt:lpstr>
      <vt:lpstr>Blood pressure regulation</vt:lpstr>
      <vt:lpstr>Slide 13</vt:lpstr>
      <vt:lpstr>Slide 14</vt:lpstr>
      <vt:lpstr>Hypertension Remember! </vt:lpstr>
      <vt:lpstr>Hypertension  Vascular pathology</vt:lpstr>
      <vt:lpstr>Slide 17</vt:lpstr>
      <vt:lpstr>Hyperplastic Arteriolosclerosis:</vt:lpstr>
      <vt:lpstr>Hypertension Pathology</vt:lpstr>
      <vt:lpstr>Slide 20</vt:lpstr>
      <vt:lpstr>Signs/Symptoms</vt:lpstr>
      <vt:lpstr>Consequences of Hypertension:</vt:lpstr>
      <vt:lpstr>Hypertensive Retinopathy:</vt:lpstr>
      <vt:lpstr>Cerebral Infarction (Stroke) :</vt:lpstr>
      <vt:lpstr>Benign  Nephrosclerosis</vt:lpstr>
      <vt:lpstr>Malignant Hypertension:</vt:lpstr>
      <vt:lpstr>Necrotizing arteriolitis:</vt:lpstr>
      <vt:lpstr> Systemic hypertensive heart disease</vt:lpstr>
      <vt:lpstr>Slide 29</vt:lpstr>
      <vt:lpstr>The left ventricle is markedly thickened in this patient with severe hypertension that was untreated for many years.  The myocardial fibers have undergone hypertrophy.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CVS2</dc:title>
  <dc:creator>Hisham</dc:creator>
  <cp:lastModifiedBy>msi</cp:lastModifiedBy>
  <cp:revision>128</cp:revision>
  <dcterms:created xsi:type="dcterms:W3CDTF">2006-08-16T00:00:00Z</dcterms:created>
  <dcterms:modified xsi:type="dcterms:W3CDTF">2012-03-30T06:57:37Z</dcterms:modified>
</cp:coreProperties>
</file>