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65" r:id="rId3"/>
    <p:sldId id="266" r:id="rId4"/>
    <p:sldId id="286" r:id="rId5"/>
    <p:sldId id="288" r:id="rId6"/>
    <p:sldId id="267" r:id="rId7"/>
    <p:sldId id="269" r:id="rId8"/>
    <p:sldId id="264" r:id="rId9"/>
    <p:sldId id="271" r:id="rId10"/>
    <p:sldId id="282" r:id="rId11"/>
    <p:sldId id="260" r:id="rId12"/>
    <p:sldId id="268" r:id="rId13"/>
    <p:sldId id="270" r:id="rId14"/>
    <p:sldId id="277" r:id="rId15"/>
    <p:sldId id="278" r:id="rId16"/>
    <p:sldId id="272" r:id="rId17"/>
    <p:sldId id="289" r:id="rId18"/>
    <p:sldId id="257" r:id="rId19"/>
    <p:sldId id="276" r:id="rId20"/>
    <p:sldId id="283" r:id="rId21"/>
    <p:sldId id="275" r:id="rId22"/>
    <p:sldId id="258" r:id="rId23"/>
    <p:sldId id="262" r:id="rId24"/>
    <p:sldId id="284" r:id="rId25"/>
    <p:sldId id="26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56" autoAdjust="0"/>
  </p:normalViewPr>
  <p:slideViewPr>
    <p:cSldViewPr>
      <p:cViewPr varScale="1">
        <p:scale>
          <a:sx n="94" d="100"/>
          <a:sy n="94" d="100"/>
        </p:scale>
        <p:origin x="-103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C3748C-697E-4266-B985-9DCF593C1C9F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30272B-6FED-48E4-B64A-11665C13E6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AC44A9-FB73-477C-A903-6F53C4E18343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7FE403-7CF5-429F-BAED-345E00F51D17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BAD15-60AA-4A09-8C54-0CEC2C6B99F3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15944E-F6A9-43D4-B3E5-EE9E8CD52870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Chronic hyperlipidemia, particularly hypercholesterolemia, can directly impair EC function by increasing local production of reactive oxygen species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D753B-0C9E-4668-9100-499F2B7765F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Thus, non-denuding </a:t>
            </a:r>
            <a:r>
              <a:rPr lang="en-CA" i="1" smtClean="0"/>
              <a:t>endothelial dysfunction</a:t>
            </a:r>
            <a:r>
              <a:rPr lang="en-CA" smtClean="0"/>
              <a:t> underlies human atherosclerosis; in the setting of intact but dysfunctional ECs there is increased endothelial permeability, enhanced leukocyte adhesion, and altered gene expression.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D4153-997F-4FA3-8AD0-C7DFB51FD35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8C7A30-6702-4C5E-A778-DF14BAB0A2D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/>
              <a:t>Platelte</a:t>
            </a:r>
            <a:r>
              <a:rPr lang="en-US" dirty="0" smtClean="0"/>
              <a:t> adhere at he site of the injury</a:t>
            </a:r>
          </a:p>
          <a:p>
            <a:pPr eaLnBrk="1" hangingPunct="1"/>
            <a:r>
              <a:rPr lang="en-US" dirty="0" smtClean="0"/>
              <a:t>Together with vascular wall cells and macrophages they secret:</a:t>
            </a:r>
          </a:p>
          <a:p>
            <a:pPr lvl="1" eaLnBrk="1" hangingPunct="1"/>
            <a:r>
              <a:rPr lang="en-US" dirty="0" smtClean="0"/>
              <a:t>Growth </a:t>
            </a:r>
            <a:r>
              <a:rPr lang="en-US" dirty="0" err="1" smtClean="0"/>
              <a:t>factore</a:t>
            </a:r>
            <a:endParaRPr lang="en-US" dirty="0" smtClean="0"/>
          </a:p>
          <a:p>
            <a:pPr lvl="1" eaLnBrk="1" hangingPunct="1"/>
            <a:r>
              <a:rPr lang="en-US" dirty="0" smtClean="0"/>
              <a:t>Cytokines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Lipids</a:t>
            </a:r>
            <a:r>
              <a:rPr lang="en-CA" dirty="0" smtClean="0"/>
              <a:t> are stored in macrophages</a:t>
            </a:r>
          </a:p>
          <a:p>
            <a:pPr eaLnBrk="1" hangingPunct="1"/>
            <a:r>
              <a:rPr lang="en-US" dirty="0" smtClean="0"/>
              <a:t>And Smooth muscle cells</a:t>
            </a:r>
          </a:p>
          <a:p>
            <a:pPr eaLnBrk="1" hangingPunct="1"/>
            <a:r>
              <a:rPr lang="en-US" dirty="0" smtClean="0"/>
              <a:t>The inflammation keep going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210178-1CD5-4035-99EF-77A0C82E63F3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AA1A6-14C3-4F94-B3E1-C3B62E171B53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EDDE6-F795-42D9-B9B8-03B453B40450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DC281D-71E5-4FEF-8727-43095C3DF156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small arterioles within the adventitia (termed </a:t>
            </a:r>
            <a:r>
              <a:rPr lang="en-CA" i="1" smtClean="0"/>
              <a:t>vasa vasorum,</a:t>
            </a:r>
            <a:r>
              <a:rPr lang="en-CA" smtClean="0"/>
              <a:t> literally "vessels of the vessels") supply the outer 50% to 65% of the media.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89E14A-AA53-408D-BECB-6CE348F42BF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22BBA-1800-4C75-93B8-068A5AA547CD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44BC42-5516-443E-89B5-509D8FE631F6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Plaques vary from 0.3 to 1.5 cm in diameter but can coalesce to form larger masses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B5A80A-7368-4168-9B78-6783E67631E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b="1" smtClean="0"/>
              <a:t>fibrous cap</a:t>
            </a:r>
            <a:r>
              <a:rPr lang="en-CA" smtClean="0"/>
              <a:t> is composed of SMCs and relatively dense collagen. Beneath and to the side of the cap (the "</a:t>
            </a:r>
            <a:r>
              <a:rPr lang="en-CA" b="1" smtClean="0"/>
              <a:t>shoulder</a:t>
            </a:r>
            <a:r>
              <a:rPr lang="en-CA" smtClean="0"/>
              <a:t>") is a more cellular area containing macrophages, T cells, and SMCs. Deep to the fibrous cap is a </a:t>
            </a:r>
            <a:r>
              <a:rPr lang="en-CA" b="1" smtClean="0"/>
              <a:t>necrotic core</a:t>
            </a:r>
            <a:endParaRPr lang="en-C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23CE3-9B52-461F-9CC5-C97D21D12EA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13FE4A-5576-4065-A933-24EF06E5BA51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CD4DD3-E5B1-462B-BD0E-08512D8068CC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C67DD-2868-45CB-B5A3-9589BEB0C7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Fatty streaks can appear in the aortas of infants younger than 1 year and are present in virtually all children older than 10 years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5E6AA1-AD58-4A11-9E95-47669CCE110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Plaques vary from 0.3 to 1.5 cm in diameter but can coalesce to form larger masses 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8E24E-06FE-46A3-8C99-95D21934930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6B07A-EF49-40C2-9C1B-338607DF15F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AAFF5-B85E-4F4B-A9F1-2FA56CE48334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dirty="0" smtClean="0"/>
              <a:t>Elevations of </a:t>
            </a:r>
            <a:r>
              <a:rPr lang="en-CA" dirty="0" err="1" smtClean="0"/>
              <a:t>homocysteine</a:t>
            </a:r>
            <a:r>
              <a:rPr lang="en-CA" dirty="0" smtClean="0"/>
              <a:t> (analogue to AA </a:t>
            </a:r>
            <a:r>
              <a:rPr lang="en-CA" dirty="0" err="1" smtClean="0"/>
              <a:t>cysteine</a:t>
            </a:r>
            <a:r>
              <a:rPr lang="en-CA" dirty="0" smtClean="0"/>
              <a:t>) also occur in the rare hereditary disease </a:t>
            </a:r>
            <a:r>
              <a:rPr lang="en-CA" dirty="0" err="1" smtClean="0"/>
              <a:t>homocystinuria</a:t>
            </a:r>
            <a:r>
              <a:rPr lang="en-CA" dirty="0" smtClean="0"/>
              <a:t> and in the </a:t>
            </a:r>
            <a:r>
              <a:rPr lang="en-CA" dirty="0" err="1" smtClean="0"/>
              <a:t>methylene-tetrahydrofolate-reductase</a:t>
            </a:r>
            <a:r>
              <a:rPr lang="en-CA" dirty="0" smtClean="0"/>
              <a:t> polymorphism genetic traits. The latter is quite common (about 10% of the world population) and it is linked to an increased incidence of thrombosis and cardiovascular disease, which occurs more often in people with above minimal levels of </a:t>
            </a:r>
            <a:r>
              <a:rPr lang="en-CA" dirty="0" err="1" smtClean="0"/>
              <a:t>homocysteine</a:t>
            </a:r>
            <a:endParaRPr lang="en-CA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DFCF51-2C9B-4618-8C0E-AED2BBA3245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Consequently, higher levels of HDL correlate with reduced risk. </a:t>
            </a:r>
          </a:p>
          <a:p>
            <a:pPr eaLnBrk="1" hangingPunct="1"/>
            <a:r>
              <a:rPr lang="en-US" smtClean="0"/>
              <a:t>VLDL</a:t>
            </a:r>
            <a:endParaRPr lang="en-CA" smtClean="0"/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CEEF6-4BEE-47A2-B518-0E17F7ABB358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DF83-1622-4A45-9220-2221611EC4B9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5300-27DC-4115-B008-752F191040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5A9D-40B0-49F8-B2F8-C262CC197212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885B-CAE8-4BFA-BEA8-5E4AF937B5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C01C-D580-47D9-A5FC-4A2639CCA06F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B36F-48CC-4130-B4EA-46FAB3BD53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9A1A-E01E-47B1-8F5E-793172E42392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22FB-1381-49B8-90FF-EB0B72212A2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7B98-EE39-4FF6-9AA4-994804A819AD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013D-FB43-4469-8B7B-0B8F1CD398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D8A0-838D-4923-8264-1F0E60439245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F4B8-D977-49CE-9CAC-7942B25A37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4BAD-31CB-4D01-A94C-D600F62D96AA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2221-B29A-4913-89AF-532049A52E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3D4C6-99F3-4290-8BD5-F9D3BA701A3A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F461-DD06-49E1-8D55-C26ADFF646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1851-CACC-436F-B114-53BC929CBBBB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B17F5-A148-4280-B8DE-7472119987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7586-103F-4A1A-B986-C3F441DB3BCA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FD92-1D8F-4776-8E25-28A9DDDF06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7B2A-E3DB-4AA4-87B6-E4C1D7B20735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F669-E535-48B1-93E4-568FB98767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7CE6EC-380D-4361-9FB8-09400C717D21}" type="datetimeFigureOut">
              <a:rPr lang="en-US"/>
              <a:pPr>
                <a:defRPr/>
              </a:pPr>
              <a:t>3/12/2012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A7C5CA-A03C-45F5-B4D8-6517B3C049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Atherosclerosis</a:t>
            </a:r>
            <a:br>
              <a:rPr lang="en-US" dirty="0" smtClean="0"/>
            </a:br>
            <a:r>
              <a:rPr lang="en-US" sz="2800" dirty="0" smtClean="0"/>
              <a:t> </a:t>
            </a:r>
            <a:endParaRPr lang="en-CA" sz="2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Hisham</a:t>
            </a:r>
            <a:r>
              <a:rPr lang="en-US" dirty="0" smtClean="0"/>
              <a:t> Al </a:t>
            </a:r>
            <a:r>
              <a:rPr lang="en-US" dirty="0" err="1" smtClean="0"/>
              <a:t>Khalidi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Atherosclerosis</a:t>
            </a:r>
            <a:br>
              <a:rPr lang="en-US" smtClean="0"/>
            </a:br>
            <a:r>
              <a:rPr lang="en-US" smtClean="0"/>
              <a:t>Fibrous cap</a:t>
            </a:r>
            <a:endParaRPr lang="en-CA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12292" name="Picture 2" descr="http://www.robbinspathology.com/common/showimage.cfm?type=f&amp;ThisFigFile=S01871-011-f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75"/>
            <a:ext cx="908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Atherosclerosis</a:t>
            </a:r>
            <a:br>
              <a:rPr lang="en-US" smtClean="0"/>
            </a:br>
            <a:r>
              <a:rPr lang="en-US" smtClean="0"/>
              <a:t>Pathogenesis</a:t>
            </a:r>
            <a:endParaRPr lang="en-CA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main components of a fibrofatty plaques:</a:t>
            </a:r>
          </a:p>
          <a:p>
            <a:pPr lvl="1" eaLnBrk="1" hangingPunct="1"/>
            <a:r>
              <a:rPr lang="en-US" smtClean="0"/>
              <a:t>Lipids</a:t>
            </a:r>
          </a:p>
          <a:p>
            <a:pPr lvl="1" eaLnBrk="1" hangingPunct="1"/>
            <a:r>
              <a:rPr lang="en-US" smtClean="0"/>
              <a:t>Extracellular matrix</a:t>
            </a:r>
          </a:p>
          <a:p>
            <a:pPr lvl="1" eaLnBrk="1" hangingPunct="1"/>
            <a:r>
              <a:rPr lang="en-US" smtClean="0"/>
              <a:t>Cells, Proliferating smooth muscle cells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Atherosclerosis </a:t>
            </a:r>
            <a:br>
              <a:rPr lang="en-US" smtClean="0"/>
            </a:br>
            <a:r>
              <a:rPr lang="en-US" smtClean="0"/>
              <a:t>Pathogenesis</a:t>
            </a:r>
            <a:endParaRPr lang="en-CA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i="1" smtClean="0"/>
              <a:t>response-to-injury hypothesis</a:t>
            </a:r>
            <a:endParaRPr lang="en-US" smtClean="0"/>
          </a:p>
          <a:p>
            <a:pPr eaLnBrk="1" hangingPunct="1"/>
            <a:r>
              <a:rPr lang="en-US" smtClean="0"/>
              <a:t>Endothelial injury</a:t>
            </a:r>
          </a:p>
          <a:p>
            <a:pPr lvl="1" eaLnBrk="1" hangingPunct="1"/>
            <a:r>
              <a:rPr lang="en-CA" smtClean="0"/>
              <a:t>Not completely understood</a:t>
            </a:r>
          </a:p>
          <a:p>
            <a:pPr lvl="1" eaLnBrk="1" hangingPunct="1"/>
            <a:r>
              <a:rPr lang="en-CA" smtClean="0"/>
              <a:t>Nevertheless, the two most important causes of endothelial dysfunction are:</a:t>
            </a:r>
          </a:p>
          <a:p>
            <a:pPr lvl="2" eaLnBrk="1" hangingPunct="1"/>
            <a:r>
              <a:rPr lang="en-CA" smtClean="0"/>
              <a:t>Hemodynamic disturbances</a:t>
            </a:r>
          </a:p>
          <a:p>
            <a:pPr lvl="2" eaLnBrk="1" hangingPunct="1"/>
            <a:r>
              <a:rPr lang="en-CA" smtClean="0"/>
              <a:t>Hypercholesterolemia</a:t>
            </a:r>
          </a:p>
          <a:p>
            <a:pPr lvl="1" eaLnBrk="1" hangingPunct="1"/>
            <a:r>
              <a:rPr lang="en-CA" smtClean="0"/>
              <a:t>Inflammation is also an important contributor.</a:t>
            </a:r>
            <a:endParaRPr lang="en-US" smtClean="0"/>
          </a:p>
          <a:p>
            <a:pPr eaLnBrk="1" hangingPunct="1"/>
            <a:r>
              <a:rPr lang="en-US" smtClean="0"/>
              <a:t>Smooth muscle cell proliferation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obbinspathology.com/common/showimage.cfm?type=f&amp;ThisFigFile=S01871-011-f011.jpg"/>
          <p:cNvPicPr>
            <a:picLocks noChangeAspect="1" noChangeArrowheads="1"/>
          </p:cNvPicPr>
          <p:nvPr/>
        </p:nvPicPr>
        <p:blipFill>
          <a:blip r:embed="rId3" cstate="print"/>
          <a:srcRect b="42065"/>
          <a:stretch>
            <a:fillRect/>
          </a:stretch>
        </p:blipFill>
        <p:spPr bwMode="auto">
          <a:xfrm>
            <a:off x="1643063" y="106363"/>
            <a:ext cx="4143375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16388" name="Picture 4" descr="http://www.robbinspathology.com/common/showimage.cfm?type=f&amp;ThisFigFile=S01871-011-f011.jpg"/>
          <p:cNvPicPr>
            <a:picLocks noChangeAspect="1" noChangeArrowheads="1"/>
          </p:cNvPicPr>
          <p:nvPr/>
        </p:nvPicPr>
        <p:blipFill>
          <a:blip r:embed="rId3" cstate="print"/>
          <a:srcRect t="55859"/>
          <a:stretch>
            <a:fillRect/>
          </a:stretch>
        </p:blipFill>
        <p:spPr bwMode="auto">
          <a:xfrm>
            <a:off x="1857375" y="0"/>
            <a:ext cx="494823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17412" name="Picture 2" descr="http://www.robbinspathology.com/common/showimage.cfm?type=f&amp;ThisFigFile=S01871-011-f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8696325" cy="671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19459" name="Picture 2" descr="http://www.robbinspathology.com/common/showimage.cfm?type=f&amp;ThisFigFile=S01871-011-f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75"/>
            <a:ext cx="91440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000250" y="142875"/>
            <a:ext cx="36925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/>
              <a:t>Atherosclerosis</a:t>
            </a:r>
          </a:p>
          <a:p>
            <a:pPr algn="ctr"/>
            <a:r>
              <a:rPr lang="en-US" sz="2800"/>
              <a:t>Consequences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Atherosclerosis </a:t>
            </a:r>
            <a:br>
              <a:rPr lang="en-US" smtClean="0"/>
            </a:br>
            <a:r>
              <a:rPr lang="en-US" smtClean="0"/>
              <a:t>Clinical Complications</a:t>
            </a:r>
            <a:endParaRPr lang="en-CA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Myocardial infarction (heart attack)</a:t>
            </a:r>
          </a:p>
          <a:p>
            <a:pPr eaLnBrk="1" hangingPunct="1"/>
            <a:r>
              <a:rPr lang="en-CA" smtClean="0"/>
              <a:t>Cerebral infarction (stroke)</a:t>
            </a:r>
          </a:p>
          <a:p>
            <a:pPr eaLnBrk="1" hangingPunct="1"/>
            <a:r>
              <a:rPr lang="en-CA" smtClean="0"/>
              <a:t>Aortic aneurysms</a:t>
            </a:r>
          </a:p>
          <a:p>
            <a:pPr eaLnBrk="1" hangingPunct="1"/>
            <a:r>
              <a:rPr lang="en-CA" smtClean="0"/>
              <a:t>Mesentric occlusion </a:t>
            </a:r>
          </a:p>
          <a:p>
            <a:pPr eaLnBrk="1" hangingPunct="1"/>
            <a:r>
              <a:rPr lang="en-CA" smtClean="0"/>
              <a:t>Peripheral vascular disease (gangrene of the legs)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Vessel wall structure</a:t>
            </a:r>
            <a:endParaRPr lang="en-CA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3076" name="Picture 2" descr="http://www.robbinspathology.com/common/showimage.cfm?type=f&amp;ThisFigFile=S01871-011-f0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928813"/>
            <a:ext cx="74691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Morphological changes that are seen on macro and microscopic levels in atherosclerosis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Calcification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Hemorrhage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Fissure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Ulcer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Thrombosis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Neovascularization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Medial thinning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Cholesterol </a:t>
            </a:r>
            <a:r>
              <a:rPr lang="en-US" dirty="0" err="1" smtClean="0"/>
              <a:t>microemboli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Aneurysmal</a:t>
            </a:r>
            <a:r>
              <a:rPr lang="en-US" dirty="0" smtClean="0"/>
              <a:t> dilatation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23556" name="Picture 4" descr="http://www.robbinspathology.com/common/showimage.cfm?type=f&amp;ThisFigFile=S01871-011-f00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0"/>
            <a:ext cx="4214812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24580" name="Picture 2" descr="http://www.robbinspathology.com/common/showimage.cfm?type=f&amp;ThisFigFile=S01871-011-f00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1413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www.robbinspathology.com/common/showimage.cfm?type=f&amp;ThisFigFile=S01871-011-f00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0"/>
            <a:ext cx="41433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4100" name="AutoShape 2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4101" name="AutoShape 4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>
              <a:latin typeface="Calibri" pitchFamily="34" charset="0"/>
            </a:endParaRPr>
          </a:p>
        </p:txBody>
      </p:sp>
      <p:pic>
        <p:nvPicPr>
          <p:cNvPr id="4102" name="Picture 6" descr="http://www.robbinspathology.com/common/showimage.cfm?type=f&amp;ThisFigFile=S01871-011-f0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785813"/>
            <a:ext cx="743267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5124" name="Picture 2" descr="http://www.pharmacology2000.com/Cardio/Cardio_risk/fatty_streak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642938"/>
            <a:ext cx="77930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6148" name="Picture 2" descr="http://www.robbinspathology.com/common/showimage.cfm?type=f&amp;ThisFigFile=S01871-011-f00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31763"/>
            <a:ext cx="4143375" cy="672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Atherosclerosis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A type of arteriosclerosis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Chronic inflammatory response in the walls of arteries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Slowly progressive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A build-up of fat (cholesterol) within the artery wall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Characterized by </a:t>
            </a:r>
            <a:r>
              <a:rPr lang="en-CA" dirty="0" err="1" smtClean="0"/>
              <a:t>intimal</a:t>
            </a:r>
            <a:r>
              <a:rPr lang="en-CA" dirty="0" smtClean="0"/>
              <a:t> lesions called: </a:t>
            </a:r>
            <a:r>
              <a:rPr lang="en-CA" dirty="0" err="1" smtClean="0"/>
              <a:t>atheromas</a:t>
            </a:r>
            <a:r>
              <a:rPr lang="en-CA" dirty="0" smtClean="0"/>
              <a:t>, </a:t>
            </a:r>
            <a:r>
              <a:rPr lang="en-CA" dirty="0" err="1" smtClean="0"/>
              <a:t>atheromatous</a:t>
            </a:r>
            <a:r>
              <a:rPr lang="en-CA" dirty="0" smtClean="0"/>
              <a:t> or </a:t>
            </a:r>
            <a:r>
              <a:rPr lang="en-CA" dirty="0" err="1" smtClean="0"/>
              <a:t>fibrofatty</a:t>
            </a:r>
            <a:r>
              <a:rPr lang="en-CA" dirty="0" smtClean="0"/>
              <a:t> plaques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Atherosclerosis </a:t>
            </a:r>
            <a:br>
              <a:rPr lang="en-US" smtClean="0"/>
            </a:br>
            <a:r>
              <a:rPr lang="en-US" smtClean="0"/>
              <a:t>Common sites</a:t>
            </a:r>
            <a:endParaRPr lang="en-CA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aorta</a:t>
            </a:r>
          </a:p>
          <a:p>
            <a:pPr eaLnBrk="1" hangingPunct="1"/>
            <a:r>
              <a:rPr lang="en-US" smtClean="0"/>
              <a:t>Coronaries</a:t>
            </a:r>
          </a:p>
          <a:p>
            <a:pPr eaLnBrk="1" hangingPunct="1"/>
            <a:r>
              <a:rPr lang="en-US" smtClean="0"/>
              <a:t>Popliteal artery</a:t>
            </a:r>
          </a:p>
          <a:p>
            <a:pPr eaLnBrk="1" hangingPunct="1"/>
            <a:r>
              <a:rPr lang="en-CA" smtClean="0"/>
              <a:t>The internal carotid arteries</a:t>
            </a:r>
          </a:p>
          <a:p>
            <a:pPr eaLnBrk="1" hangingPunct="1"/>
            <a:r>
              <a:rPr lang="en-CA" smtClean="0"/>
              <a:t>The vessels of the circle of Willis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Atherosclerosis </a:t>
            </a:r>
            <a:br>
              <a:rPr lang="en-US" smtClean="0"/>
            </a:br>
            <a:r>
              <a:rPr lang="en-US" smtClean="0"/>
              <a:t>Risk factors</a:t>
            </a:r>
            <a:endParaRPr lang="en-CA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38"/>
            <a:ext cx="9001125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LDL Vs. HDL</a:t>
            </a:r>
            <a:endParaRPr lang="en-CA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LDL cholesterol : deliver cholesterol to peripheral tissues</a:t>
            </a:r>
          </a:p>
          <a:p>
            <a:pPr eaLnBrk="1" hangingPunct="1"/>
            <a:r>
              <a:rPr lang="en-CA" smtClean="0"/>
              <a:t>HDL, "good cholesterol“: mobilizes cholesterol from developing and existing atheromas and transports it to the liver for excretion in the 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522</Words>
  <Application>Microsoft Office PowerPoint</Application>
  <PresentationFormat>On-screen Show (4:3)</PresentationFormat>
  <Paragraphs>95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Atherosclerosis  </vt:lpstr>
      <vt:lpstr>Vessel wall structure</vt:lpstr>
      <vt:lpstr>Slide 3</vt:lpstr>
      <vt:lpstr>Slide 4</vt:lpstr>
      <vt:lpstr>Slide 5</vt:lpstr>
      <vt:lpstr>Atherosclerosis</vt:lpstr>
      <vt:lpstr>Atherosclerosis  Common sites</vt:lpstr>
      <vt:lpstr>Atherosclerosis  Risk factors</vt:lpstr>
      <vt:lpstr>LDL Vs. HDL</vt:lpstr>
      <vt:lpstr>Slide 10</vt:lpstr>
      <vt:lpstr>Atherosclerosis Fibrous cap</vt:lpstr>
      <vt:lpstr>Atherosclerosis Pathogenesis</vt:lpstr>
      <vt:lpstr>Atherosclerosis  Pathogenesis</vt:lpstr>
      <vt:lpstr>Slide 14</vt:lpstr>
      <vt:lpstr>Slide 15</vt:lpstr>
      <vt:lpstr>Slide 16</vt:lpstr>
      <vt:lpstr>Slide 17</vt:lpstr>
      <vt:lpstr>Slide 18</vt:lpstr>
      <vt:lpstr>Atherosclerosis  Clinical Complications</vt:lpstr>
      <vt:lpstr>Slide 20</vt:lpstr>
      <vt:lpstr>Morphological changes that are seen on macro and microscopic levels in atherosclerosis</vt:lpstr>
      <vt:lpstr>Slide 22</vt:lpstr>
      <vt:lpstr>Slide 23</vt:lpstr>
      <vt:lpstr>Slide 24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Hisham</dc:creator>
  <cp:lastModifiedBy>Hisham</cp:lastModifiedBy>
  <cp:revision>58</cp:revision>
  <dcterms:created xsi:type="dcterms:W3CDTF">2009-01-26T16:15:24Z</dcterms:created>
  <dcterms:modified xsi:type="dcterms:W3CDTF">2012-03-12T19:42:53Z</dcterms:modified>
</cp:coreProperties>
</file>