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5" r:id="rId2"/>
    <p:sldId id="363" r:id="rId3"/>
    <p:sldId id="265" r:id="rId4"/>
    <p:sldId id="382" r:id="rId5"/>
    <p:sldId id="387" r:id="rId6"/>
    <p:sldId id="383" r:id="rId7"/>
    <p:sldId id="389" r:id="rId8"/>
    <p:sldId id="388" r:id="rId9"/>
    <p:sldId id="364" r:id="rId10"/>
    <p:sldId id="385" r:id="rId11"/>
    <p:sldId id="359" r:id="rId12"/>
    <p:sldId id="369" r:id="rId13"/>
    <p:sldId id="360" r:id="rId14"/>
    <p:sldId id="370" r:id="rId15"/>
    <p:sldId id="362" r:id="rId16"/>
    <p:sldId id="367" r:id="rId17"/>
    <p:sldId id="371" r:id="rId18"/>
    <p:sldId id="366" r:id="rId19"/>
    <p:sldId id="373" r:id="rId20"/>
    <p:sldId id="374" r:id="rId21"/>
    <p:sldId id="375" r:id="rId22"/>
    <p:sldId id="376" r:id="rId23"/>
    <p:sldId id="381" r:id="rId24"/>
    <p:sldId id="3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ED2C6"/>
    <a:srgbClr val="FFCCCC"/>
    <a:srgbClr val="CCFFFF"/>
    <a:srgbClr val="CCCCFF"/>
    <a:srgbClr val="FFFFE7"/>
    <a:srgbClr val="FFFFCC"/>
    <a:srgbClr val="00FF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87" d="100"/>
          <a:sy n="87" d="100"/>
        </p:scale>
        <p:origin x="-8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2/29/2012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Sympatholytics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; </a:t>
            </a:r>
          </a:p>
          <a:p>
            <a:r>
              <a:rPr lang="en-US" sz="4400" b="1" spc="70" dirty="0" smtClean="0">
                <a:solidFill>
                  <a:srgbClr val="CCFF33"/>
                </a:solidFill>
                <a:latin typeface="Symbol" pitchFamily="18" charset="2"/>
              </a:rPr>
              <a:t>b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-32" y="5949280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According to presence of  membrane stabilizing effects i.e. 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Block Na Channels</a:t>
            </a:r>
          </a:p>
          <a:p>
            <a:pPr algn="r">
              <a:lnSpc>
                <a:spcPts val="2500"/>
              </a:lnSpc>
            </a:pPr>
            <a:r>
              <a:rPr lang="en-US" sz="2400" b="1" spc="-40" dirty="0" err="1" smtClean="0">
                <a:solidFill>
                  <a:srgbClr val="4E00C0"/>
                </a:solidFill>
                <a:latin typeface="Arial Narrow" pitchFamily="34" charset="0"/>
              </a:rPr>
              <a:t>Quinidine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-like action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21703" y="214290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0100" y="1650122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660232" y="26064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43768" y="2007477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1928786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86386" y="2267182"/>
            <a:ext cx="8235058" cy="465714"/>
            <a:chOff x="486386" y="5573338"/>
            <a:chExt cx="8235058" cy="465714"/>
          </a:xfrm>
        </p:grpSpPr>
        <p:sp>
          <p:nvSpPr>
            <p:cNvPr id="37" name="Rectangle 36"/>
            <p:cNvSpPr/>
            <p:nvPr/>
          </p:nvSpPr>
          <p:spPr>
            <a:xfrm>
              <a:off x="486386" y="5573338"/>
              <a:ext cx="14830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Block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 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&amp;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sz="2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43768" y="5638942"/>
              <a:ext cx="15776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Block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 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&gt;&gt;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sz="2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0100" y="4231348"/>
            <a:ext cx="7072362" cy="285752"/>
            <a:chOff x="4953000" y="2667000"/>
            <a:chExt cx="3657600" cy="30480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57158" y="2587853"/>
            <a:ext cx="40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Sotalol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8024" y="2587853"/>
            <a:ext cx="428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	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Esmolol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34" y="4491652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Without </a:t>
            </a:r>
            <a:r>
              <a:rPr lang="en-US" sz="2000" spc="70" dirty="0" smtClean="0">
                <a:latin typeface="Bernard MT Condensed" pitchFamily="18" charset="0"/>
              </a:rPr>
              <a:t>ISA</a:t>
            </a:r>
            <a:endParaRPr lang="en-US" sz="2000" spc="70" dirty="0" smtClean="0">
              <a:latin typeface="Bernard MT Condensed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9454" y="4563090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With ISA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9714" y="4883783"/>
            <a:ext cx="159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Acebutalol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158" y="4853289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Sotalol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3325928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5536" y="289478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919860" y="518448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55776" y="520353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95612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34958" y="765865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308" y="6242044"/>
            <a:ext cx="622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Acebutalol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-32" y="564085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69932" y="626460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 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3140968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516968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</a:t>
            </a:r>
            <a:r>
              <a:rPr lang="en-US" sz="2400" b="1" spc="-80" dirty="0" smtClean="0">
                <a:latin typeface="Arial Narrow" pitchFamily="34" charset="0"/>
              </a:rPr>
              <a:t>action; </a:t>
            </a:r>
          </a:p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Intrinsic </a:t>
            </a:r>
            <a:r>
              <a:rPr lang="en-US" sz="2400" b="1" spc="-80" dirty="0" err="1" smtClean="0">
                <a:latin typeface="Arial Narrow" pitchFamily="34" charset="0"/>
              </a:rPr>
              <a:t>S</a:t>
            </a:r>
            <a:r>
              <a:rPr lang="en-US" sz="2400" b="1" spc="-80" dirty="0" err="1" smtClean="0">
                <a:latin typeface="Arial Narrow" pitchFamily="34" charset="0"/>
              </a:rPr>
              <a:t>ympathomimetic</a:t>
            </a:r>
            <a:r>
              <a:rPr lang="en-US" sz="2400" b="1" spc="-80" dirty="0" smtClean="0">
                <a:latin typeface="Arial Narrow" pitchFamily="34" charset="0"/>
              </a:rPr>
              <a:t> Activity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ISA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)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-32" y="551723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3</a:t>
            </a:r>
            <a:endParaRPr lang="en-US" sz="2400" b="1" dirty="0">
              <a:latin typeface="Bernard MT Condensed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71406" y="126705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-32" y="1052736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179512" y="18864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4" grpId="0" animBg="1"/>
      <p:bldP spid="35" grpId="0" animBg="1"/>
      <p:bldP spid="43" grpId="0"/>
      <p:bldP spid="44" grpId="0"/>
      <p:bldP spid="47" grpId="0" animBg="1"/>
      <p:bldP spid="48" grpId="0" animBg="1"/>
      <p:bldP spid="49" grpId="0"/>
      <p:bldP spid="50" grpId="0"/>
      <p:bldP spid="71" grpId="0"/>
      <p:bldP spid="74" grpId="0"/>
      <p:bldP spid="75" grpId="0"/>
      <p:bldP spid="76" grpId="0"/>
      <p:bldP spid="80" grpId="0"/>
      <p:bldP spid="82" grpId="0"/>
      <p:bldP spid="84" grpId="0" animBg="1"/>
      <p:bldP spid="46" grpId="0"/>
      <p:bldP spid="85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1470" y="26481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8630" y="2636095"/>
            <a:ext cx="7072362" cy="285752"/>
            <a:chOff x="4953000" y="2667000"/>
            <a:chExt cx="3657600" cy="3048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929422" y="2933914"/>
            <a:ext cx="1714512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pc="70" dirty="0" smtClean="0">
                <a:latin typeface="Bernard MT Condensed" pitchFamily="18" charset="0"/>
              </a:rPr>
              <a:t>Hydrophilic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26" y="2933914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pc="70" dirty="0" err="1" smtClean="0">
                <a:latin typeface="Bernard MT Condensed" pitchFamily="18" charset="0"/>
              </a:rPr>
              <a:t>Lipophylic</a:t>
            </a:r>
            <a:r>
              <a:rPr lang="en-US" sz="2400" spc="70" dirty="0" smtClean="0">
                <a:latin typeface="Bernard MT Condensed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1470" y="2152543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28596" y="3364417"/>
          <a:ext cx="8358189" cy="328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/>
                <a:gridCol w="2786063"/>
                <a:gridCol w="2786063"/>
              </a:tblGrid>
              <a:tr h="57033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Oral  absorption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Liver metabolism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2268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4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CNS side effects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Metoprolol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Labetalol</a:t>
                      </a:r>
                      <a:r>
                        <a:rPr lang="en-US" sz="22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22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2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Sotalol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Acebutalol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Bisprolol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Esmolol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-32" y="3639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presence of  CNS depressant effects i.e. 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Sedative effect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algn="r"/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 Anxiety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780469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 &gt; </a:t>
            </a:r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340768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5968" y="1628800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1406" y="229321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2" y="15007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4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1184867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314" y="39446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Non-Selective Competitive Blocker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quinidine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-like &amp; sedative actions / No ISA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4282" y="1731923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Lipophilic</a:t>
            </a:r>
            <a:r>
              <a:rPr lang="en-US" sz="2400" b="1" dirty="0" smtClean="0">
                <a:latin typeface="Arial Narrow" pitchFamily="34" charset="0"/>
              </a:rPr>
              <a:t>, completely absorbed,70% destroyed during 1</a:t>
            </a:r>
            <a:r>
              <a:rPr lang="en-US" sz="2400" b="1" u="sng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pass hepatic metabolism, 90-95% protein bound, cross BBB and excreted in urine.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5720" y="5500702"/>
            <a:ext cx="885828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  <a:p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Anti-arrhythmic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effects:excitability,  automaticity &amp;  conductivity due to its sympathetic blocking +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quinidine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-like actions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4282" y="2500306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59472" y="3500438"/>
            <a:ext cx="3541354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Cell Membrane Stabilization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596" y="3286124"/>
            <a:ext cx="2246128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-blocking Effect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1646" y="3786190"/>
            <a:ext cx="1489510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CNS Effect</a:t>
            </a:r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72870" y="2915286"/>
            <a:ext cx="6801399" cy="800260"/>
            <a:chOff x="1500166" y="2915286"/>
            <a:chExt cx="6801399" cy="80026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rot="5400000">
              <a:off x="1383931" y="3064424"/>
              <a:ext cx="304801" cy="6525"/>
            </a:xfrm>
            <a:prstGeom prst="straightConnector1">
              <a:avLst/>
            </a:prstGeom>
            <a:solidFill>
              <a:srgbClr val="0000FF"/>
            </a:solidFill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500166" y="2943863"/>
              <a:ext cx="6801399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464843" y="3178967"/>
              <a:ext cx="500066" cy="1588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893867" y="3321843"/>
              <a:ext cx="785818" cy="1588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5400000">
            <a:off x="1250927" y="3963991"/>
            <a:ext cx="500066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85720" y="4071942"/>
            <a:ext cx="8858280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Negative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err="1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Antianginal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effects: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  Force &amp; rate of contraction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  O</a:t>
            </a:r>
            <a:r>
              <a:rPr lang="en-US" sz="2400" b="1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 due to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	</a:t>
            </a:r>
          </a:p>
        </p:txBody>
      </p:sp>
      <p:sp>
        <p:nvSpPr>
          <p:cNvPr id="74" name="Arc 73"/>
          <p:cNvSpPr/>
          <p:nvPr/>
        </p:nvSpPr>
        <p:spPr>
          <a:xfrm>
            <a:off x="6786578" y="4640248"/>
            <a:ext cx="857256" cy="642942"/>
          </a:xfrm>
          <a:prstGeom prst="arc">
            <a:avLst>
              <a:gd name="adj1" fmla="val 16200000"/>
              <a:gd name="adj2" fmla="val 403612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388424" y="6165304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4208" y="692696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Is the chosen as  prototype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69" grpId="0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BV;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Antagonize 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vasodilatory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effect   peripheral resistance (PR) !!!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 resultant vasoconstriction 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blood flow to all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1672600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BP; </a:t>
            </a:r>
          </a:p>
          <a:p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Antihypertensive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BP in </a:t>
            </a:r>
            <a:r>
              <a:rPr lang="en-US" sz="2400" b="1" dirty="0" smtClean="0">
                <a:latin typeface="Arial Narrow" pitchFamily="34" charset="0"/>
              </a:rPr>
              <a:t>hypertensive patients after  about 4 weeks due to effects on: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CO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Kidney: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</a:rPr>
              <a:t>renin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aldosterone</a:t>
            </a:r>
            <a:r>
              <a:rPr lang="en-US" sz="2400" b="1" dirty="0" smtClean="0">
                <a:latin typeface="Arial Narrow" pitchFamily="34" charset="0"/>
              </a:rPr>
              <a:t> secretion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: Block them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NE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release from adrenergic nerve terminals.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CNS: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sympathetic outflow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Baro</a:t>
            </a:r>
            <a:r>
              <a:rPr lang="en-US" sz="2400" b="1" dirty="0" smtClean="0">
                <a:latin typeface="Arial Narrow" pitchFamily="34" charset="0"/>
              </a:rPr>
              <a:t>-receptors:  Resetting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500063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&gt; in susceptible patients </a:t>
            </a:r>
            <a:r>
              <a:rPr lang="en-US" sz="2200" b="1" i="1" dirty="0" smtClean="0">
                <a:latin typeface="Arial Narrow" pitchFamily="34" charset="0"/>
              </a:rPr>
              <a:t>N. B.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 are better 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812360" y="558924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Metabolic: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Na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retension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2</a:t>
            </a:r>
            <a:r>
              <a:rPr lang="en-US" sz="2400" b="1" baseline="30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to BP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renal perfusion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71462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Block Na channels  direct depressant to myocardium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		        local anesthetic effect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2143116"/>
            <a:ext cx="3541354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Cell Membrane Stabilization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4" y="3429000"/>
            <a:ext cx="1489510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CNS Effect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398135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tremors &amp; anxiety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protect against social anxiety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combat performance anxiety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performance enhancement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786322"/>
            <a:ext cx="550984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of </a:t>
            </a: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-Blockers see summary 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5214950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Hypertension;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special during exercise &amp; anesthesia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&gt; on effort  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N.B. Its anti-anxiety adds to the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effect</a:t>
            </a:r>
          </a:p>
          <a:p>
            <a:pPr>
              <a:lnSpc>
                <a:spcPts val="25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                                                  It does not cause coronary 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444208" y="764704"/>
            <a:ext cx="2232248" cy="642942"/>
            <a:chOff x="6444208" y="764704"/>
            <a:chExt cx="2232248" cy="642942"/>
          </a:xfrm>
        </p:grpSpPr>
        <p:sp>
          <p:nvSpPr>
            <p:cNvPr id="17" name="Right Brace 16"/>
            <p:cNvSpPr/>
            <p:nvPr/>
          </p:nvSpPr>
          <p:spPr>
            <a:xfrm>
              <a:off x="6444208" y="764704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9019" y="908720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Hypoglycaemia</a:t>
              </a:r>
              <a:endParaRPr lang="en-US" b="1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06" y="669177"/>
            <a:ext cx="8858280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given early ???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/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</a:rPr>
              <a:t> myocardial 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</a:rPr>
              <a:t> demand.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buFont typeface="Wingdings 3" pitchFamily="18" charset="2"/>
              <a:buChar char="¤"/>
            </a:pPr>
            <a:r>
              <a:rPr lang="en-US" sz="2400" dirty="0" smtClean="0">
                <a:latin typeface="Arial Narrow" pitchFamily="34" charset="0"/>
              </a:rPr>
              <a:t>free fatty acids.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 Anti-arrhythmic action.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Arial Narrow" pitchFamily="34" charset="0"/>
              </a:rPr>
              <a:t>incidence of sudden death</a:t>
            </a:r>
            <a:r>
              <a:rPr lang="en-US" dirty="0" smtClean="0"/>
              <a:t>.  </a:t>
            </a:r>
            <a:endParaRPr lang="en-US" sz="16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786446" y="1015917"/>
            <a:ext cx="1000132" cy="1010582"/>
            <a:chOff x="5786446" y="703906"/>
            <a:chExt cx="1000132" cy="1010582"/>
          </a:xfrm>
        </p:grpSpPr>
        <p:sp>
          <p:nvSpPr>
            <p:cNvPr id="4" name="Right Brace 3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0430" y="2669441"/>
            <a:ext cx="1098866" cy="394080"/>
            <a:chOff x="3500430" y="2428868"/>
            <a:chExt cx="1098866" cy="500066"/>
          </a:xfrm>
        </p:grpSpPr>
        <p:sp>
          <p:nvSpPr>
            <p:cNvPr id="6" name="Arc 5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endCxn id="6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1406" y="4383953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Hyperthyroidism; 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Controls symptoms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i="1" dirty="0" smtClean="0">
                <a:latin typeface="Arial Narrow" pitchFamily="34" charset="0"/>
                <a:cs typeface="Tahoma" pitchFamily="34" charset="0"/>
              </a:rPr>
              <a:t>tachycardia, tremors, sweating 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Protects the heart against the sympathetic over-stimulation.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Lowers the conversion rate of T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 into T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 (the active form)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06" y="585365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Migraine </a:t>
            </a:r>
            <a:r>
              <a:rPr lang="en-US" sz="2400" b="1" dirty="0" smtClean="0">
                <a:latin typeface="Arial Narrow" pitchFamily="34" charset="0"/>
              </a:rPr>
              <a:t>(Prophylactic);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catecholamine-induced </a:t>
            </a:r>
            <a:r>
              <a:rPr lang="en-US" sz="2400" b="1" dirty="0" err="1" smtClean="0">
                <a:latin typeface="Arial Narrow" pitchFamily="34" charset="0"/>
              </a:rPr>
              <a:t>vaso</a:t>
            </a:r>
            <a:r>
              <a:rPr lang="en-US" sz="2400" b="1" dirty="0" smtClean="0">
                <a:latin typeface="Arial Narrow" pitchFamily="34" charset="0"/>
              </a:rPr>
              <a:t>-dilatation in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the brain vasculature.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6" y="3240945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alone):</a:t>
            </a:r>
          </a:p>
          <a:p>
            <a:pPr lvl="1"/>
            <a:r>
              <a:rPr lang="en-US" sz="2400" b="1" dirty="0" smtClean="0">
                <a:latin typeface="Arial Narrow" pitchFamily="34" charset="0"/>
                <a:sym typeface="Symbol"/>
              </a:rPr>
              <a:t>* </a:t>
            </a:r>
            <a:r>
              <a:rPr lang="en-US" sz="2400" b="1" dirty="0" smtClean="0">
                <a:latin typeface="Arial Narrow" pitchFamily="34" charset="0"/>
              </a:rPr>
              <a:t>-blockers lower the elevated blood pressure.</a:t>
            </a:r>
          </a:p>
          <a:p>
            <a:pPr lvl="1"/>
            <a:r>
              <a:rPr lang="en-US" sz="2400" b="1" dirty="0" smtClean="0">
                <a:latin typeface="Arial Narrow" pitchFamily="34" charset="0"/>
                <a:sym typeface="Symbol"/>
              </a:rPr>
              <a:t>* </a:t>
            </a:r>
            <a:r>
              <a:rPr lang="en-US" sz="2400" b="1" dirty="0" smtClean="0">
                <a:latin typeface="Arial Narrow" pitchFamily="34" charset="0"/>
              </a:rPr>
              <a:t>-blockers protect the heart.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14290"/>
            <a:ext cx="150019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876" y="656566"/>
            <a:ext cx="885828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Chronic glaucoma;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IOP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secretion of aqueous humor by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ciliary</a:t>
            </a:r>
            <a:r>
              <a:rPr lang="en-US" sz="2400" b="1" dirty="0" smtClean="0">
                <a:latin typeface="Arial Narrow" pitchFamily="34" charset="0"/>
              </a:rPr>
              <a:t> body. 		</a:t>
            </a:r>
            <a:r>
              <a:rPr lang="en-US" sz="2400" b="1" i="1" dirty="0" smtClean="0">
                <a:latin typeface="Arial Narrow" pitchFamily="34" charset="0"/>
              </a:rPr>
              <a:t>N.B. </a:t>
            </a:r>
            <a:r>
              <a:rPr lang="en-US" sz="2400" b="1" i="1" dirty="0" err="1" smtClean="0">
                <a:latin typeface="Arial Narrow" pitchFamily="34" charset="0"/>
              </a:rPr>
              <a:t>Timolol</a:t>
            </a:r>
            <a:r>
              <a:rPr lang="en-US" sz="2400" b="1" i="1" dirty="0" smtClean="0">
                <a:latin typeface="Arial Narrow" pitchFamily="34" charset="0"/>
              </a:rPr>
              <a:t> is the </a:t>
            </a:r>
            <a:r>
              <a:rPr lang="en-US" sz="2400" b="1" i="1" dirty="0" smtClean="0">
                <a:latin typeface="Symbol" pitchFamily="18" charset="2"/>
              </a:rPr>
              <a:t>b</a:t>
            </a:r>
            <a:r>
              <a:rPr lang="en-US" sz="2400" b="1" i="1" dirty="0" smtClean="0">
                <a:latin typeface="Arial Narrow" pitchFamily="34" charset="0"/>
              </a:rPr>
              <a:t>-blocker given in </a:t>
            </a:r>
            <a:r>
              <a:rPr lang="en-US" sz="2400" b="1" i="1" dirty="0" err="1" smtClean="0">
                <a:latin typeface="Arial Narrow" pitchFamily="34" charset="0"/>
              </a:rPr>
              <a:t>glucoma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Familial tremors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(specially social &amp; performance type)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14290"/>
            <a:ext cx="228601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Other 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493665"/>
            <a:ext cx="78581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2428868"/>
            <a:ext cx="84296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: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by 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</a:t>
            </a:r>
            <a:r>
              <a:rPr lang="en-US" sz="2200" b="1" i="1" dirty="0" smtClean="0">
                <a:latin typeface="Arial Narrow" pitchFamily="34" charset="0"/>
              </a:rPr>
              <a:t>reated by atropine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3968406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by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</a:t>
            </a:r>
            <a:r>
              <a:rPr lang="en-US" sz="2400" b="1" dirty="0" err="1" smtClean="0">
                <a:latin typeface="Arial Narrow" pitchFamily="34" charset="0"/>
              </a:rPr>
              <a:t>ronchospasm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by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vasoconstriiction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Coronary spasm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in variant angina patients (not a coronary dilators)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Erectile dysfunction &amp; 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glucogenolysis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.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But </a:t>
            </a:r>
            <a:r>
              <a:rPr lang="en-US" sz="28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 </a:t>
            </a:r>
            <a:b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manifestations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i.e. tachycardia, sweating,… 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TG &amp;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HDL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1071538" y="2709109"/>
            <a:ext cx="571504" cy="5511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863" y="3463925"/>
            <a:ext cx="1071570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283469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Other ADR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28" y="7143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</a:t>
            </a:r>
            <a:r>
              <a:rPr lang="en-US" sz="2400" b="1" dirty="0" smtClean="0">
                <a:latin typeface="Arial Narrow" pitchFamily="34" charset="0"/>
              </a:rPr>
              <a:t>hallucinations (CNS acting).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can add </a:t>
            </a:r>
            <a:r>
              <a:rPr lang="en-US" sz="2200" b="1" i="1" dirty="0" smtClean="0">
                <a:latin typeface="Arial Narrow" pitchFamily="34" charset="0"/>
              </a:rPr>
              <a:t>diuretic</a:t>
            </a: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Hyperkalemia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</a:rPr>
              <a:t>due to </a:t>
            </a:r>
            <a:r>
              <a:rPr lang="en-US" sz="20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0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2</a:t>
            </a:r>
            <a:r>
              <a:rPr lang="en-US" sz="2200" b="1" i="1" dirty="0" smtClean="0">
                <a:latin typeface="Arial Narrow" pitchFamily="34" charset="0"/>
              </a:rPr>
              <a:t> blockade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060848"/>
            <a:ext cx="8783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syndrome: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WHY ?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200" b="1" i="1" dirty="0" smtClean="0">
                <a:latin typeface="Arial Narrow" pitchFamily="34" charset="0"/>
              </a:rPr>
              <a:t>N.B. Occurs more with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-blockers, that do not possess ISA.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To prevent withdrawal manifestations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drug </a:t>
            </a:r>
            <a:r>
              <a:rPr lang="en-US" sz="2400" b="1" dirty="0" smtClean="0">
                <a:latin typeface="Arial Narrow" pitchFamily="34" charset="0"/>
              </a:rPr>
              <a:t>withdrawn gradually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720" y="4532927"/>
            <a:ext cx="9358378" cy="1200329"/>
            <a:chOff x="285720" y="4086059"/>
            <a:chExt cx="9358378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285720" y="4247003"/>
              <a:ext cx="1357322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962" y="4590545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4480" y="4086059"/>
              <a:ext cx="7929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Safer in patients with: COPD</a:t>
              </a:r>
            </a:p>
            <a:p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PVD ….etc / Variant Angina.  Diabetics/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, 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0" y="451722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8388424" y="108012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720" y="283469"/>
            <a:ext cx="2143140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755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Uncompensated Heart Failure.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Massive Myocardial Infarction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Block.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(not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(not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Diabetic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patients</a:t>
            </a:r>
            <a:r>
              <a:rPr lang="en-US" sz="2400" b="1" dirty="0" smtClean="0">
                <a:latin typeface="Arial Narrow" pitchFamily="34" charset="0"/>
              </a:rPr>
              <a:t>. (Type I) (On </a:t>
            </a:r>
            <a:r>
              <a:rPr lang="en-US" sz="2400" b="1" dirty="0" smtClean="0">
                <a:latin typeface="Arial Narrow" pitchFamily="34" charset="0"/>
              </a:rPr>
              <a:t>Insulin or oral </a:t>
            </a:r>
            <a:r>
              <a:rPr lang="en-US" sz="2400" b="1" dirty="0" err="1" smtClean="0">
                <a:latin typeface="Arial Narrow" pitchFamily="34" charset="0"/>
              </a:rPr>
              <a:t>hypoglycaemic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Masking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GIVEN CAUSIOUSLY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Alone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(must be with an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22" y="421481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612" y="4899359"/>
            <a:ext cx="3709670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Pharmacokinetic Interactions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85919" y="4596760"/>
            <a:ext cx="6300192" cy="689628"/>
            <a:chOff x="1785919" y="4596760"/>
            <a:chExt cx="6300192" cy="80026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>
              <a:off x="1667019" y="4746139"/>
              <a:ext cx="304801" cy="6044"/>
            </a:xfrm>
            <a:prstGeom prst="straightConnector1">
              <a:avLst/>
            </a:prstGeom>
            <a:solidFill>
              <a:srgbClr val="0000FF"/>
            </a:solidFill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5919" y="4625338"/>
              <a:ext cx="6300192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679503" y="5003377"/>
              <a:ext cx="785818" cy="1471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857752" y="5286388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5843207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Inducers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its therapeutic effect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Inhibitors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its adverse / toxic effects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527462" y="5643578"/>
            <a:ext cx="57150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20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rved Down Arrow 28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5576" y="908720"/>
            <a:ext cx="2664296" cy="1800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524268"/>
            <a:ext cx="88582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/ heart block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with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latin typeface="Arial Narrow" pitchFamily="34" charset="0"/>
              </a:rPr>
              <a:t>A.V block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dromotropism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Attenuation of hypertensive effect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latin typeface="Arial Narrow" pitchFamily="34" charset="0"/>
              </a:rPr>
              <a:t>vasodilating</a:t>
            </a:r>
            <a:r>
              <a:rPr lang="en-US" sz="2400" b="1" dirty="0" smtClean="0">
                <a:latin typeface="Arial Narrow" pitchFamily="34" charset="0"/>
              </a:rPr>
              <a:t> prostaglandins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H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latin typeface="Arial Narrow" pitchFamily="34" charset="0"/>
              </a:rPr>
              <a:t>sulfonylureas</a:t>
            </a:r>
            <a:r>
              <a:rPr lang="en-US" sz="2400" b="1" dirty="0" smtClean="0">
                <a:latin typeface="Arial Narrow" pitchFamily="34" charset="0"/>
              </a:rPr>
              <a:t>)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&gt; </a:t>
            </a:r>
            <a:r>
              <a:rPr lang="en-US" sz="2200" b="1" i="1" dirty="0" smtClean="0"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538839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331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</a:t>
            </a:r>
            <a:r>
              <a:rPr lang="en-US" sz="2400" b="1" dirty="0" smtClean="0">
                <a:latin typeface="Arial Narrow" pitchFamily="34" charset="0"/>
              </a:rPr>
              <a:t>ISA </a:t>
            </a:r>
            <a:r>
              <a:rPr lang="en-US" sz="2400" b="1" dirty="0" smtClean="0">
                <a:latin typeface="Arial Narrow" pitchFamily="34" charset="0"/>
              </a:rPr>
              <a:t>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&amp; hypertensive crisis during abrupt withdraw of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Used in pregnancy-induced </a:t>
            </a:r>
            <a:r>
              <a:rPr lang="en-US" sz="2400" b="1" dirty="0" smtClean="0">
                <a:latin typeface="Arial Narrow" pitchFamily="34" charset="0"/>
              </a:rPr>
              <a:t>hypertension </a:t>
            </a:r>
            <a:r>
              <a:rPr lang="en-US" sz="2400" b="1" dirty="0" smtClean="0">
                <a:latin typeface="Arial Narrow" pitchFamily="34" charset="0"/>
              </a:rPr>
              <a:t>instead of methyldopa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</a:t>
            </a:r>
            <a:r>
              <a:rPr lang="en-US" sz="2400" b="1" dirty="0" smtClean="0">
                <a:latin typeface="Arial Narrow" pitchFamily="34" charset="0"/>
              </a:rPr>
              <a:t>VASODIALATING)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Non-selective with no ISA &amp; no local anesthetic effect. </a:t>
            </a:r>
          </a:p>
          <a:p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smtClean="0">
                <a:latin typeface="Arial Narrow" pitchFamily="34" charset="0"/>
              </a:rPr>
              <a:t>ANTIOXIDANT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changes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404664"/>
            <a:ext cx="8750776" cy="679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endParaRPr lang="en-US" sz="2600" dirty="0" smtClean="0"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600" dirty="0" err="1" smtClean="0">
                <a:latin typeface="Arial Narrow" pitchFamily="34" charset="0"/>
              </a:rPr>
              <a:t>Esmolol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600" dirty="0" err="1" smtClean="0">
                <a:latin typeface="Arial Narrow" pitchFamily="34" charset="0"/>
              </a:rPr>
              <a:t>Sotalol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relief of anxiety </a:t>
            </a:r>
            <a:r>
              <a:rPr lang="en-US" i="1" dirty="0" smtClean="0">
                <a:solidFill>
                  <a:srgbClr val="5100C8"/>
                </a:solidFill>
                <a:latin typeface="Bernard MT Condensed" pitchFamily="18" charset="0"/>
              </a:rPr>
              <a:t>(social &amp; performance)</a:t>
            </a:r>
            <a:endParaRPr lang="en-US" sz="2400" i="1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in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thyrotoxicosis</a:t>
            </a:r>
            <a:endParaRPr lang="en-US" sz="240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4627915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oup 2"/>
          <p:cNvGraphicFramePr>
            <a:graphicFrameLocks/>
          </p:cNvGraphicFramePr>
          <p:nvPr/>
        </p:nvGraphicFramePr>
        <p:xfrm>
          <a:off x="435848" y="500042"/>
          <a:ext cx="8358214" cy="6030918"/>
        </p:xfrm>
        <a:graphic>
          <a:graphicData uri="http://schemas.openxmlformats.org/drawingml/2006/table">
            <a:tbl>
              <a:tblPr/>
              <a:tblGrid>
                <a:gridCol w="1636712"/>
                <a:gridCol w="1435122"/>
                <a:gridCol w="1143008"/>
                <a:gridCol w="1285853"/>
                <a:gridCol w="1643074"/>
                <a:gridCol w="1214445"/>
              </a:tblGrid>
              <a:tr h="80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Partial agonist 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Local Anesthetic 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Lipid solubility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½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Propranolol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Pindolol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Nadolol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Timolol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Atenolol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Acebutalol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Metoprolol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Esmolol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Bisoprolol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Labetalol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1&gt;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+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1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Carvedilol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+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1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zoid 48"/>
          <p:cNvSpPr/>
          <p:nvPr/>
        </p:nvSpPr>
        <p:spPr>
          <a:xfrm>
            <a:off x="2627784" y="0"/>
            <a:ext cx="5112568" cy="1916832"/>
          </a:xfrm>
          <a:prstGeom prst="trapezoid">
            <a:avLst>
              <a:gd name="adj" fmla="val 38062"/>
            </a:avLst>
          </a:prstGeom>
          <a:solidFill>
            <a:srgbClr val="FE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436480" y="593392"/>
            <a:ext cx="8456000" cy="5995638"/>
            <a:chOff x="436480" y="593392"/>
            <a:chExt cx="8456000" cy="5995638"/>
          </a:xfrm>
        </p:grpSpPr>
        <p:pic>
          <p:nvPicPr>
            <p:cNvPr id="1027" name="Picture 3" descr="C:\Documents and Settings\DR.OMNIA\My Documents\My Pictures\AD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480" y="593392"/>
              <a:ext cx="8456000" cy="5995638"/>
            </a:xfrm>
            <a:prstGeom prst="rect">
              <a:avLst/>
            </a:prstGeom>
            <a:noFill/>
          </p:spPr>
        </p:pic>
        <p:grpSp>
          <p:nvGrpSpPr>
            <p:cNvPr id="81" name="Group 80"/>
            <p:cNvGrpSpPr/>
            <p:nvPr/>
          </p:nvGrpSpPr>
          <p:grpSpPr>
            <a:xfrm>
              <a:off x="2785933" y="1916832"/>
              <a:ext cx="1325621" cy="496367"/>
              <a:chOff x="2785933" y="1916832"/>
              <a:chExt cx="1325621" cy="496367"/>
            </a:xfrm>
          </p:grpSpPr>
          <p:sp>
            <p:nvSpPr>
              <p:cNvPr id="78" name="Rectangle 77"/>
              <p:cNvSpPr/>
              <p:nvPr/>
            </p:nvSpPr>
            <p:spPr>
              <a:xfrm rot="1622412">
                <a:off x="2785933" y="2013508"/>
                <a:ext cx="1325621" cy="64137"/>
              </a:xfrm>
              <a:prstGeom prst="rect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00824" y="1916832"/>
                <a:ext cx="288032" cy="288032"/>
              </a:xfrm>
              <a:prstGeom prst="ellipse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7103468">
                <a:off x="3926103" y="2244946"/>
                <a:ext cx="148874" cy="187632"/>
              </a:xfrm>
              <a:prstGeom prst="triangle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ounded Rectangle 40"/>
          <p:cNvSpPr/>
          <p:nvPr/>
        </p:nvSpPr>
        <p:spPr>
          <a:xfrm>
            <a:off x="467544" y="1268760"/>
            <a:ext cx="1512168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448" y="1299229"/>
            <a:ext cx="1374532" cy="31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Guanethidine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27344" y="5949280"/>
            <a:ext cx="28574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Adrenolytics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receptors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5626" y="-27384"/>
            <a:ext cx="32861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Sympatholytics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nerve endings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20272" y="262389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272" y="213285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036128"/>
            <a:ext cx="9144000" cy="4094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75070" y="482821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48264" y="414908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7504" y="4581128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1520" y="3257688"/>
            <a:ext cx="1800200" cy="747376"/>
            <a:chOff x="251520" y="3257688"/>
            <a:chExt cx="1800200" cy="747376"/>
          </a:xfrm>
        </p:grpSpPr>
        <p:sp>
          <p:nvSpPr>
            <p:cNvPr id="23" name="Rounded Rectangle 22"/>
            <p:cNvSpPr/>
            <p:nvPr/>
          </p:nvSpPr>
          <p:spPr>
            <a:xfrm>
              <a:off x="315992" y="3257688"/>
              <a:ext cx="1656184" cy="747376"/>
            </a:xfrm>
            <a:prstGeom prst="roundRect">
              <a:avLst/>
            </a:prstGeom>
            <a:solidFill>
              <a:srgbClr val="CCFFFF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0" y="3284984"/>
              <a:ext cx="18002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600" b="1" baseline="-25000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600" b="1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6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Agonist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Clonidine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or 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Methyle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dopa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14152" y="3427798"/>
            <a:ext cx="91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Release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2435" y="2341903"/>
            <a:ext cx="239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False transmitter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6258" y="3448973"/>
            <a:ext cx="91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Uptake 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5440" y="1435457"/>
            <a:ext cx="1832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Synthesis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9378" y="2382581"/>
            <a:ext cx="1059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Storage 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0697" y="32674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80312" y="188640"/>
            <a:ext cx="1368152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80312" y="2409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921166" y="727906"/>
            <a:ext cx="21602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700808"/>
            <a:ext cx="2177656" cy="17281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888" y="76989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248792" y="4149080"/>
            <a:ext cx="1903227" cy="648072"/>
            <a:chOff x="7164288" y="5229200"/>
            <a:chExt cx="1903227" cy="648072"/>
          </a:xfrm>
        </p:grpSpPr>
        <p:sp>
          <p:nvSpPr>
            <p:cNvPr id="51" name="Rounded Rectangle 50"/>
            <p:cNvSpPr/>
            <p:nvPr/>
          </p:nvSpPr>
          <p:spPr>
            <a:xfrm>
              <a:off x="7380312" y="5229200"/>
              <a:ext cx="1520184" cy="648072"/>
            </a:xfrm>
            <a:prstGeom prst="roundRect">
              <a:avLst/>
            </a:prstGeom>
            <a:solidFill>
              <a:srgbClr val="FFFFE7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4288" y="5239081"/>
              <a:ext cx="19032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4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antagonist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Yohimbine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cxnSp>
        <p:nvCxnSpPr>
          <p:cNvPr id="56" name="Straight Arrow Connector 55"/>
          <p:cNvCxnSpPr>
            <a:stCxn id="23" idx="3"/>
          </p:cNvCxnSpPr>
          <p:nvPr/>
        </p:nvCxnSpPr>
        <p:spPr>
          <a:xfrm flipV="1">
            <a:off x="1972176" y="3545720"/>
            <a:ext cx="1800200" cy="856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1632" y="3128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2986" y="2664517"/>
            <a:ext cx="1059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Depletion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779912" y="2924944"/>
            <a:ext cx="2592288" cy="801968"/>
            <a:chOff x="3779912" y="2924944"/>
            <a:chExt cx="2592288" cy="801968"/>
          </a:xfrm>
        </p:grpSpPr>
        <p:sp>
          <p:nvSpPr>
            <p:cNvPr id="61" name="Arc 60"/>
            <p:cNvSpPr/>
            <p:nvPr/>
          </p:nvSpPr>
          <p:spPr>
            <a:xfrm flipH="1">
              <a:off x="3779912" y="3096256"/>
              <a:ext cx="2592288" cy="630656"/>
            </a:xfrm>
            <a:prstGeom prst="arc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1960" y="2924944"/>
              <a:ext cx="648072" cy="432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-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ve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07504" y="5157192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388424" y="6165304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9144000" cy="4077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3923928" y="3645024"/>
            <a:ext cx="1584176" cy="576064"/>
            <a:chOff x="3923928" y="3645024"/>
            <a:chExt cx="1584176" cy="576064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3923928" y="3645024"/>
              <a:ext cx="1584176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211960" y="3717032"/>
              <a:ext cx="720080" cy="432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+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ve</a:t>
              </a:r>
              <a:endParaRPr lang="en-US" sz="1600" dirty="0" smtClean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8" grpId="0"/>
      <p:bldP spid="45" grpId="0"/>
      <p:bldP spid="46" grpId="0"/>
      <p:bldP spid="47" grpId="0"/>
      <p:bldP spid="11" grpId="0"/>
      <p:bldP spid="12" grpId="0"/>
      <p:bldP spid="33" grpId="0"/>
      <p:bldP spid="35" grpId="0"/>
      <p:bldP spid="27" grpId="0"/>
      <p:bldP spid="32" grpId="0"/>
      <p:bldP spid="74" grpId="0"/>
      <p:bldP spid="50" grpId="0" animBg="1"/>
      <p:bldP spid="50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48478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Sympatholytics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/>
          <p:cNvSpPr/>
          <p:nvPr/>
        </p:nvSpPr>
        <p:spPr>
          <a:xfrm>
            <a:off x="2771800" y="0"/>
            <a:ext cx="5256584" cy="1916832"/>
          </a:xfrm>
          <a:prstGeom prst="trapezoid">
            <a:avLst>
              <a:gd name="adj" fmla="val 38062"/>
            </a:avLst>
          </a:prstGeom>
          <a:solidFill>
            <a:srgbClr val="FE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DR.OMNIA\My Documents\My Pictures\ADR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8616"/>
            <a:ext cx="8532440" cy="3627608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>
            <a:off x="648072" y="1245835"/>
            <a:ext cx="1512168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5976" y="1276304"/>
            <a:ext cx="1374532" cy="31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Guanethidine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False Transmitter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1673512"/>
            <a:ext cx="2304256" cy="1755488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16" y="180122"/>
            <a:ext cx="3286148" cy="656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200"/>
              </a:lnSpc>
            </a:pP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Sympatholytics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lnSpc>
                <a:spcPts val="2200"/>
              </a:lnSpc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nerve endings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5968" y="1073676"/>
            <a:ext cx="1832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Synthesis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1225" y="29056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1472" y="221763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7584" y="98072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80" y="4337672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43808" y="4293096"/>
            <a:ext cx="619268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Forms false transmitter  that is released instead of NE</a:t>
            </a:r>
          </a:p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Acts as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receptor agonist to inhibit NE release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4005064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380312" y="188640"/>
            <a:ext cx="1368152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380312" y="2409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921166" y="727906"/>
            <a:ext cx="21602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23528" y="3284984"/>
            <a:ext cx="1512168" cy="864096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2464" y="3312280"/>
            <a:ext cx="1687248" cy="86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Symbol" pitchFamily="18" charset="2"/>
                <a:cs typeface="Aharoni" pitchFamily="2" charset="-79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Adrenoceptor</a:t>
            </a:r>
            <a:endParaRPr lang="en-US" sz="1400" b="1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agonist</a:t>
            </a:r>
          </a:p>
          <a:p>
            <a:pPr algn="ctr">
              <a:lnSpc>
                <a:spcPts val="1500"/>
              </a:lnSpc>
            </a:pP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Clonidine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&amp;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8" name="Straight Arrow Connector 47"/>
          <p:cNvCxnSpPr>
            <a:stCxn id="46" idx="3"/>
          </p:cNvCxnSpPr>
          <p:nvPr/>
        </p:nvCxnSpPr>
        <p:spPr>
          <a:xfrm flipV="1">
            <a:off x="1835696" y="3573016"/>
            <a:ext cx="201622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63888" y="31235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51920" y="3573016"/>
            <a:ext cx="1512168" cy="735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427984" y="3573016"/>
            <a:ext cx="648072" cy="4320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Bernard MT Condensed" pitchFamily="18" charset="0"/>
              </a:rPr>
              <a:t>-</a:t>
            </a:r>
            <a:r>
              <a:rPr lang="en-US" sz="1600" dirty="0" err="1" smtClean="0">
                <a:solidFill>
                  <a:srgbClr val="C00000"/>
                </a:solidFill>
                <a:latin typeface="Bernard MT Condensed" pitchFamily="18" charset="0"/>
              </a:rPr>
              <a:t>ve</a:t>
            </a:r>
            <a:endParaRPr lang="en-US" sz="16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7512" y="5696697"/>
            <a:ext cx="201622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CLONIDINE 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512" y="5013176"/>
            <a:ext cx="7560840" cy="400110"/>
          </a:xfrm>
          <a:prstGeom prst="rect">
            <a:avLst/>
          </a:prstGeom>
          <a:solidFill>
            <a:srgbClr val="FED2C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 Rounded MT Bold" pitchFamily="34" charset="0"/>
              </a:rPr>
              <a:t>Used as; Antihypertensive drug of choice in </a:t>
            </a: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</a:rPr>
              <a:t>PREGNANCY</a:t>
            </a:r>
            <a:endParaRPr lang="en-US" sz="20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67744" y="5718835"/>
            <a:ext cx="619268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Acts directly </a:t>
            </a:r>
            <a:r>
              <a:rPr lang="en-US" sz="2000" b="1" dirty="0" smtClean="0">
                <a:latin typeface="Arial Narrow" pitchFamily="34" charset="0"/>
              </a:rPr>
              <a:t>as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receptor agonist to inhibit NE release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7504" y="6237312"/>
            <a:ext cx="8568952" cy="400110"/>
          </a:xfrm>
          <a:prstGeom prst="rect">
            <a:avLst/>
          </a:prstGeom>
          <a:solidFill>
            <a:srgbClr val="FED2C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 Rounded MT Bold" pitchFamily="34" charset="0"/>
              </a:rPr>
              <a:t>Little Used as Antihypertensive </a:t>
            </a:r>
            <a:r>
              <a:rPr lang="en-US" sz="2000" dirty="0" smtClean="0">
                <a:latin typeface="Arial Rounded MT Bold" pitchFamily="34" charset="0"/>
              </a:rPr>
              <a:t>agent due to rebound hypertension </a:t>
            </a:r>
            <a:endParaRPr lang="en-US" sz="2000" dirty="0">
              <a:latin typeface="Arial Rounded MT Bold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0" y="5551916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996245" y="1861968"/>
            <a:ext cx="1325621" cy="496367"/>
            <a:chOff x="2785933" y="1916832"/>
            <a:chExt cx="1325621" cy="496367"/>
          </a:xfrm>
        </p:grpSpPr>
        <p:sp>
          <p:nvSpPr>
            <p:cNvPr id="64" name="Rectangle 63"/>
            <p:cNvSpPr/>
            <p:nvPr/>
          </p:nvSpPr>
          <p:spPr>
            <a:xfrm rot="1622412">
              <a:off x="2785933" y="2013508"/>
              <a:ext cx="1325621" cy="64137"/>
            </a:xfrm>
            <a:prstGeom prst="rect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400824" y="1916832"/>
              <a:ext cx="288032" cy="288032"/>
            </a:xfrm>
            <a:prstGeom prst="ellipse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rot="7103468">
              <a:off x="3926103" y="2244946"/>
              <a:ext cx="148874" cy="187632"/>
            </a:xfrm>
            <a:prstGeom prst="triangle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6" grpId="0" animBg="1"/>
      <p:bldP spid="38" grpId="0"/>
      <p:bldP spid="57" grpId="0" animBg="1"/>
      <p:bldP spid="58" grpId="0" animBg="1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DR.OMNIA\My Documents\My Pictures\ADR2.jpg"/>
          <p:cNvPicPr>
            <a:picLocks noChangeAspect="1" noChangeArrowheads="1"/>
          </p:cNvPicPr>
          <p:nvPr/>
        </p:nvPicPr>
        <p:blipFill>
          <a:blip r:embed="rId2" cstate="print"/>
          <a:srcRect t="21296" r="8931"/>
          <a:stretch>
            <a:fillRect/>
          </a:stretch>
        </p:blipFill>
        <p:spPr bwMode="auto">
          <a:xfrm>
            <a:off x="566632" y="4211796"/>
            <a:ext cx="8460432" cy="260158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04248" y="4725144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0" y="4294837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00" y="5003884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8" y="4520006"/>
            <a:ext cx="17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70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600" y="5949280"/>
            <a:ext cx="299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70" dirty="0" err="1" smtClean="0">
                <a:solidFill>
                  <a:srgbClr val="0000FF"/>
                </a:solidFill>
                <a:latin typeface="Symbol" pitchFamily="18" charset="2"/>
              </a:rPr>
              <a:t>ab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11632" y="378904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DR.OMNIA\My Documents\My Pictures\zoz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4045" y="3068960"/>
            <a:ext cx="6848475" cy="121805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7504" y="3861048"/>
            <a:ext cx="283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70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2160" y="3861048"/>
            <a:ext cx="1903227" cy="648072"/>
            <a:chOff x="7164288" y="5229200"/>
            <a:chExt cx="1903227" cy="648072"/>
          </a:xfrm>
        </p:grpSpPr>
        <p:sp>
          <p:nvSpPr>
            <p:cNvPr id="18" name="Rounded Rectangle 17"/>
            <p:cNvSpPr/>
            <p:nvPr/>
          </p:nvSpPr>
          <p:spPr>
            <a:xfrm>
              <a:off x="7380312" y="5229200"/>
              <a:ext cx="1520184" cy="648072"/>
            </a:xfrm>
            <a:prstGeom prst="roundRect">
              <a:avLst/>
            </a:prstGeom>
            <a:solidFill>
              <a:srgbClr val="FFFFE7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4288" y="5239081"/>
              <a:ext cx="19032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4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antagonist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Yohimbine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44008" y="3366136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6568" y="4077072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1"/>
          </p:cNvCxnSpPr>
          <p:nvPr/>
        </p:nvCxnSpPr>
        <p:spPr>
          <a:xfrm rot="10800000">
            <a:off x="4572000" y="4077072"/>
            <a:ext cx="1656184" cy="1080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; </a:t>
            </a:r>
          </a:p>
          <a:p>
            <a:r>
              <a:rPr lang="en-US" sz="4400" b="1" spc="70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160" y="4103975"/>
            <a:ext cx="401579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400" b="1" dirty="0" smtClean="0">
                <a:latin typeface="Arial Narrow" pitchFamily="34" charset="0"/>
              </a:rPr>
              <a:t>t</a:t>
            </a:r>
            <a:r>
              <a:rPr lang="en-MY" sz="2400" b="1" baseline="-25000" dirty="0" smtClean="0">
                <a:latin typeface="Arial Narrow" pitchFamily="34" charset="0"/>
              </a:rPr>
              <a:t>1/2 </a:t>
            </a:r>
            <a:r>
              <a:rPr lang="en-MY" sz="2400" b="1" dirty="0" smtClean="0">
                <a:latin typeface="Arial Narrow" pitchFamily="34" charset="0"/>
              </a:rPr>
              <a:t>12 hrs / Acts  3dys</a:t>
            </a:r>
          </a:p>
          <a:p>
            <a:pPr>
              <a:lnSpc>
                <a:spcPts val="2200"/>
              </a:lnSpc>
            </a:pPr>
            <a:r>
              <a:rPr lang="en-MY" sz="2400" b="1" dirty="0" smtClean="0">
                <a:latin typeface="Arial Narrow" pitchFamily="34" charset="0"/>
              </a:rPr>
              <a:t>In </a:t>
            </a:r>
            <a:r>
              <a:rPr lang="en-MY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( &gt;microcirculation </a:t>
            </a: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    +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ADH)</a:t>
            </a:r>
            <a:endParaRPr lang="en-MY" sz="2400" b="1" i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endParaRPr lang="en-MY" sz="2400" b="1" i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In </a:t>
            </a:r>
            <a:r>
              <a:rPr lang="en-MY" sz="24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MY" sz="2400" b="1" i="1" dirty="0" smtClean="0">
                <a:latin typeface="Arial Narrow" pitchFamily="34" charset="0"/>
                <a:sym typeface="Wingdings 3"/>
              </a:rPr>
              <a:t>1-2 w before of surgical removal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400" b="1" i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241484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52536" y="2789581"/>
            <a:ext cx="3468756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3573016"/>
            <a:ext cx="2973257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339" y="2419042"/>
            <a:ext cx="2180389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75799" y="3212976"/>
            <a:ext cx="1936161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916434" y="990876"/>
            <a:ext cx="674752" cy="25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9322" y="1112928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8662" y="1112928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14744" y="1391592"/>
            <a:ext cx="1143008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Ergot</a:t>
            </a:r>
          </a:p>
        </p:txBody>
      </p:sp>
      <p:grpSp>
        <p:nvGrpSpPr>
          <p:cNvPr id="3" name="Group 94"/>
          <p:cNvGrpSpPr/>
          <p:nvPr/>
        </p:nvGrpSpPr>
        <p:grpSpPr>
          <a:xfrm>
            <a:off x="1895476" y="791164"/>
            <a:ext cx="4748226" cy="318058"/>
            <a:chOff x="1895476" y="892658"/>
            <a:chExt cx="4748226" cy="318058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rot="5400000">
              <a:off x="1768915" y="1057392"/>
              <a:ext cx="304801" cy="184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6468856" y="1044135"/>
              <a:ext cx="304801" cy="184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95476" y="919162"/>
              <a:ext cx="474822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70854" y="2060847"/>
            <a:ext cx="3171452" cy="1152132"/>
            <a:chOff x="670854" y="2060847"/>
            <a:chExt cx="3171452" cy="1152132"/>
          </a:xfrm>
        </p:grpSpPr>
        <p:cxnSp>
          <p:nvCxnSpPr>
            <p:cNvPr id="45" name="Straight Arrow Connector 44"/>
            <p:cNvCxnSpPr/>
            <p:nvPr/>
          </p:nvCxnSpPr>
          <p:spPr>
            <a:xfrm rot="5400000">
              <a:off x="3223347" y="2628586"/>
              <a:ext cx="1152130" cy="166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535317" y="2211727"/>
              <a:ext cx="304801" cy="304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0854" y="2089425"/>
              <a:ext cx="317145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925668" y="1137518"/>
            <a:ext cx="646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7584" y="1556792"/>
            <a:ext cx="1834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200" dirty="0"/>
          </a:p>
        </p:txBody>
      </p:sp>
      <p:sp>
        <p:nvSpPr>
          <p:cNvPr id="62" name="Rectangle 61"/>
          <p:cNvSpPr/>
          <p:nvPr/>
        </p:nvSpPr>
        <p:spPr>
          <a:xfrm>
            <a:off x="5656449" y="1556792"/>
            <a:ext cx="2584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 either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200" dirty="0"/>
          </a:p>
        </p:txBody>
      </p:sp>
      <p:sp>
        <p:nvSpPr>
          <p:cNvPr id="63" name="Arc 62"/>
          <p:cNvSpPr/>
          <p:nvPr/>
        </p:nvSpPr>
        <p:spPr>
          <a:xfrm flipV="1">
            <a:off x="2263976" y="2289096"/>
            <a:ext cx="1515936" cy="3156128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7206550">
            <a:off x="2834463" y="4203895"/>
            <a:ext cx="1394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Shorter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3787443"/>
            <a:ext cx="2376264" cy="361637"/>
          </a:xfrm>
          <a:prstGeom prst="rect">
            <a:avLst/>
          </a:prstGeom>
          <a:gradFill flip="none" rotWithShape="1">
            <a:gsLst>
              <a:gs pos="0">
                <a:srgbClr val="4E00C0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ADR blocker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77968" y="2637595"/>
            <a:ext cx="1714512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Yohimbine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9910" y="2280405"/>
            <a:ext cx="2214578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Symbol" pitchFamily="18" charset="2"/>
              </a:rPr>
              <a:t>a</a:t>
            </a:r>
            <a:r>
              <a:rPr lang="en-US" sz="2000" b="1" spc="70" baseline="-25000" dirty="0" smtClean="0">
                <a:latin typeface="Symbol" pitchFamily="18" charset="2"/>
              </a:rPr>
              <a:t>2</a:t>
            </a:r>
            <a:r>
              <a:rPr lang="en-US" sz="2000" b="1" spc="70" dirty="0" smtClean="0">
                <a:latin typeface="Calibri" pitchFamily="34" charset="0"/>
              </a:rPr>
              <a:t> ADR blocker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06905" y="1990024"/>
            <a:ext cx="2286013" cy="1799015"/>
            <a:chOff x="5606905" y="1990024"/>
            <a:chExt cx="2286013" cy="1799015"/>
          </a:xfrm>
        </p:grpSpPr>
        <p:cxnSp>
          <p:nvCxnSpPr>
            <p:cNvPr id="71" name="Straight Arrow Connector 70"/>
            <p:cNvCxnSpPr/>
            <p:nvPr/>
          </p:nvCxnSpPr>
          <p:spPr>
            <a:xfrm rot="16200000" flipH="1">
              <a:off x="4722395" y="2879162"/>
              <a:ext cx="1794387" cy="253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 bwMode="auto">
            <a:xfrm rot="16200000" flipH="1">
              <a:off x="7742658" y="2127032"/>
              <a:ext cx="276210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606918" y="2015920"/>
              <a:ext cx="2286000" cy="1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6824230" y="2993370"/>
            <a:ext cx="250029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MY" sz="2000" b="1" dirty="0" smtClean="0">
                <a:latin typeface="Arial Narrow" pitchFamily="34" charset="0"/>
              </a:rPr>
              <a:t>Release NE &amp; ADH !!!</a:t>
            </a:r>
          </a:p>
          <a:p>
            <a:pPr>
              <a:lnSpc>
                <a:spcPts val="1900"/>
              </a:lnSpc>
            </a:pPr>
            <a:r>
              <a:rPr lang="en-MY" sz="2000" b="1" dirty="0" smtClean="0">
                <a:latin typeface="Arial Narrow" pitchFamily="34" charset="0"/>
              </a:rPr>
              <a:t>Aphrodisiac ???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83968" y="4746824"/>
            <a:ext cx="1500198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83968" y="5020434"/>
            <a:ext cx="1428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i="1" dirty="0" err="1" smtClean="0"/>
              <a:t>doxazosin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terazosin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trimazosin</a:t>
            </a:r>
            <a:endParaRPr lang="en-US" b="1" i="1" dirty="0"/>
          </a:p>
        </p:txBody>
      </p:sp>
      <p:sp>
        <p:nvSpPr>
          <p:cNvPr id="89" name="Rectangle 88"/>
          <p:cNvSpPr/>
          <p:nvPr/>
        </p:nvSpPr>
        <p:spPr>
          <a:xfrm>
            <a:off x="6326215" y="4684594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572000" y="4293096"/>
            <a:ext cx="2376264" cy="432048"/>
            <a:chOff x="4572000" y="3214686"/>
            <a:chExt cx="1864429" cy="283254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rot="16200000" flipH="1">
              <a:off x="6288448" y="3351900"/>
              <a:ext cx="276210" cy="178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4579054" y="3240582"/>
              <a:ext cx="1857375" cy="1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 rot="16200000" flipH="1">
              <a:off x="4434786" y="3358944"/>
              <a:ext cx="276210" cy="178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6353180" y="4942329"/>
            <a:ext cx="1531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endParaRPr lang="en-US" sz="2200" b="1" i="1" u="sng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53" grpId="0"/>
      <p:bldP spid="61" grpId="0"/>
      <p:bldP spid="62" grpId="0"/>
      <p:bldP spid="63" grpId="0" animBg="1"/>
      <p:bldP spid="63" grpId="1" animBg="1"/>
      <p:bldP spid="64" grpId="0"/>
      <p:bldP spid="64" grpId="1"/>
      <p:bldP spid="67" grpId="0" animBg="1"/>
      <p:bldP spid="68" grpId="0"/>
      <p:bldP spid="68" grpId="1"/>
      <p:bldP spid="69" grpId="0" animBg="1"/>
      <p:bldP spid="74" grpId="0"/>
      <p:bldP spid="74" grpId="1"/>
      <p:bldP spid="81" grpId="0"/>
      <p:bldP spid="88" grpId="0"/>
      <p:bldP spid="89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4810" y="4365104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peripheral vasodilatation (arteries &amp; veins)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+ minimal changes in CO &amp; renal blood flow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used in </a:t>
            </a:r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US" sz="2200" b="1" dirty="0" smtClean="0">
                <a:latin typeface="Arial Narrow" pitchFamily="34" charset="0"/>
              </a:rPr>
              <a:t>Rarely used in hypertension, HF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ADR: 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hypotension, syncope, fluid retention, head-ache, nasal stuffiness, ejaculation  &amp; impotence.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9912" y="159023"/>
            <a:ext cx="5400600" cy="461665"/>
          </a:xfrm>
          <a:prstGeom prst="rect">
            <a:avLst/>
          </a:prstGeom>
          <a:noFill/>
          <a:ln w="28575">
            <a:noFill/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spc="70" dirty="0" smtClean="0">
                <a:latin typeface="Arial Narrow" pitchFamily="34" charset="0"/>
              </a:rPr>
              <a:t>Selective</a:t>
            </a:r>
            <a:r>
              <a:rPr lang="en-US" sz="2400" b="1" spc="70" dirty="0" smtClean="0">
                <a:latin typeface="Symbol" pitchFamily="18" charset="2"/>
              </a:rPr>
              <a:t> 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spc="70" dirty="0" smtClean="0">
                <a:latin typeface="Symbol" pitchFamily="18" charset="2"/>
              </a:rPr>
              <a:t> </a:t>
            </a:r>
            <a:r>
              <a:rPr lang="en-US" sz="2400" spc="70" dirty="0" smtClean="0">
                <a:latin typeface="Bernard MT Condensed" pitchFamily="18" charset="0"/>
              </a:rPr>
              <a:t>ADRENOCEPTOR BLOCKERS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3140968"/>
            <a:ext cx="1500198" cy="3620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5536" y="3455522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b="1" i="1" dirty="0" err="1" smtClean="0">
                <a:latin typeface="Calibri" pitchFamily="34" charset="0"/>
              </a:rPr>
              <a:t>doxazosin</a:t>
            </a:r>
            <a:r>
              <a:rPr lang="en-US" sz="2400" b="1" i="1" dirty="0" smtClean="0">
                <a:latin typeface="Calibri" pitchFamily="34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</a:rPr>
              <a:t>terazosin</a:t>
            </a:r>
            <a:r>
              <a:rPr lang="en-US" sz="2400" b="1" i="1" dirty="0" smtClean="0">
                <a:latin typeface="Calibri" pitchFamily="34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</a:rPr>
              <a:t>trimazosin</a:t>
            </a:r>
            <a:endParaRPr lang="en-US" sz="2400" b="1" i="1" dirty="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9512" y="692696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63688" y="69269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r>
              <a:rPr lang="en-US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a</a:t>
            </a:r>
            <a:r>
              <a:rPr lang="en-US" sz="2400" b="1" i="1" u="sng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1A</a:t>
            </a:r>
            <a:endParaRPr lang="en-US" sz="2400" b="1" i="1" u="sng" baseline="-25000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344204" y="915163"/>
            <a:ext cx="3972211" cy="1721749"/>
            <a:chOff x="5773567" y="4429132"/>
            <a:chExt cx="3357554" cy="1441639"/>
          </a:xfrm>
        </p:grpSpPr>
        <p:pic>
          <p:nvPicPr>
            <p:cNvPr id="84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84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51520" y="1196752"/>
            <a:ext cx="32147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3528" y="1755400"/>
            <a:ext cx="38884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&amp; 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sphincters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used in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Benign Prostatic Hypertrophy (BPH)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934804" y="3501008"/>
            <a:ext cx="1831460" cy="785818"/>
            <a:chOff x="2623423" y="3714752"/>
            <a:chExt cx="1831460" cy="785818"/>
          </a:xfrm>
        </p:grpSpPr>
        <p:sp>
          <p:nvSpPr>
            <p:cNvPr id="75" name="Left Brace 74"/>
            <p:cNvSpPr/>
            <p:nvPr/>
          </p:nvSpPr>
          <p:spPr>
            <a:xfrm>
              <a:off x="4312007" y="3714752"/>
              <a:ext cx="142876" cy="785818"/>
            </a:xfrm>
            <a:prstGeom prst="leftBrac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23423" y="3889832"/>
              <a:ext cx="17145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Longer t </a:t>
              </a:r>
              <a:r>
                <a:rPr lang="en-US" sz="2200" b="1" baseline="-25000" dirty="0" smtClean="0">
                  <a:latin typeface="Arial Narrow" pitchFamily="34" charset="0"/>
                  <a:sym typeface="Wingdings 3"/>
                </a:rPr>
                <a:t>1/2</a:t>
              </a:r>
              <a:endParaRPr lang="en-US" sz="2200" b="1" i="1" spc="-40" baseline="-25000" dirty="0" smtClean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11458</TotalTime>
  <Words>1456</Words>
  <Application>Microsoft Office PowerPoint</Application>
  <PresentationFormat>On-screen Show (4:3)</PresentationFormat>
  <Paragraphs>395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DR.OMNIA</cp:lastModifiedBy>
  <cp:revision>238</cp:revision>
  <dcterms:created xsi:type="dcterms:W3CDTF">2009-01-17T13:48:18Z</dcterms:created>
  <dcterms:modified xsi:type="dcterms:W3CDTF">2012-02-29T07:21:24Z</dcterms:modified>
</cp:coreProperties>
</file>