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8"/>
  </p:notesMasterIdLst>
  <p:sldIdLst>
    <p:sldId id="370" r:id="rId2"/>
    <p:sldId id="389" r:id="rId3"/>
    <p:sldId id="371" r:id="rId4"/>
    <p:sldId id="372" r:id="rId5"/>
    <p:sldId id="390" r:id="rId6"/>
    <p:sldId id="391" r:id="rId7"/>
    <p:sldId id="283" r:id="rId8"/>
    <p:sldId id="373" r:id="rId9"/>
    <p:sldId id="375" r:id="rId10"/>
    <p:sldId id="286" r:id="rId11"/>
    <p:sldId id="287" r:id="rId12"/>
    <p:sldId id="392" r:id="rId13"/>
    <p:sldId id="395" r:id="rId14"/>
    <p:sldId id="398" r:id="rId15"/>
    <p:sldId id="362" r:id="rId16"/>
    <p:sldId id="363" r:id="rId17"/>
    <p:sldId id="289" r:id="rId18"/>
    <p:sldId id="382" r:id="rId19"/>
    <p:sldId id="292" r:id="rId20"/>
    <p:sldId id="374" r:id="rId21"/>
    <p:sldId id="296" r:id="rId22"/>
    <p:sldId id="393" r:id="rId23"/>
    <p:sldId id="394" r:id="rId24"/>
    <p:sldId id="298" r:id="rId25"/>
    <p:sldId id="297" r:id="rId26"/>
    <p:sldId id="299" r:id="rId27"/>
    <p:sldId id="364" r:id="rId28"/>
    <p:sldId id="301" r:id="rId29"/>
    <p:sldId id="302" r:id="rId30"/>
    <p:sldId id="365" r:id="rId31"/>
    <p:sldId id="307" r:id="rId32"/>
    <p:sldId id="311" r:id="rId33"/>
    <p:sldId id="309" r:id="rId34"/>
    <p:sldId id="366" r:id="rId35"/>
    <p:sldId id="314" r:id="rId36"/>
    <p:sldId id="367" r:id="rId37"/>
    <p:sldId id="315" r:id="rId38"/>
    <p:sldId id="317" r:id="rId39"/>
    <p:sldId id="318" r:id="rId40"/>
    <p:sldId id="319" r:id="rId41"/>
    <p:sldId id="320" r:id="rId42"/>
    <p:sldId id="303" r:id="rId43"/>
    <p:sldId id="304" r:id="rId44"/>
    <p:sldId id="322" r:id="rId45"/>
    <p:sldId id="323" r:id="rId46"/>
    <p:sldId id="324" r:id="rId47"/>
    <p:sldId id="305" r:id="rId48"/>
    <p:sldId id="306" r:id="rId49"/>
    <p:sldId id="326" r:id="rId50"/>
    <p:sldId id="369" r:id="rId51"/>
    <p:sldId id="376" r:id="rId52"/>
    <p:sldId id="327" r:id="rId53"/>
    <p:sldId id="328" r:id="rId54"/>
    <p:sldId id="399" r:id="rId55"/>
    <p:sldId id="329" r:id="rId56"/>
    <p:sldId id="330" r:id="rId57"/>
    <p:sldId id="335" r:id="rId58"/>
    <p:sldId id="334" r:id="rId59"/>
    <p:sldId id="378" r:id="rId60"/>
    <p:sldId id="377" r:id="rId61"/>
    <p:sldId id="379" r:id="rId62"/>
    <p:sldId id="380" r:id="rId63"/>
    <p:sldId id="381" r:id="rId64"/>
    <p:sldId id="339" r:id="rId65"/>
    <p:sldId id="347" r:id="rId66"/>
    <p:sldId id="348" r:id="rId67"/>
    <p:sldId id="351" r:id="rId68"/>
    <p:sldId id="386" r:id="rId69"/>
    <p:sldId id="387" r:id="rId70"/>
    <p:sldId id="388" r:id="rId71"/>
    <p:sldId id="353" r:id="rId72"/>
    <p:sldId id="354" r:id="rId73"/>
    <p:sldId id="356" r:id="rId74"/>
    <p:sldId id="357" r:id="rId75"/>
    <p:sldId id="358" r:id="rId76"/>
    <p:sldId id="396" r:id="rId7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0891" autoAdjust="0"/>
  </p:normalViewPr>
  <p:slideViewPr>
    <p:cSldViewPr>
      <p:cViewPr varScale="1">
        <p:scale>
          <a:sx n="79" d="100"/>
          <a:sy n="79" d="100"/>
        </p:scale>
        <p:origin x="-15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F52A96-31B5-C94F-B448-B3ADFB2D5227}" type="datetimeFigureOut">
              <a:rPr lang="en-US"/>
              <a:pPr/>
              <a:t>3/6/12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F8EC8E-46C7-BC41-9E77-C8EBF24EB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5C77A-5473-2F40-96E7-AAE197045A0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A895B-75B9-004C-9017-5052BB025F5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8E53D4-3A0C-CB4D-8A8F-D0011B0DCFF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E176B5-C551-954B-868B-E6A177BD932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1B0B11-7EEA-674C-912F-EBAEF6F272A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CDCE4D-35B2-9448-B37F-F969A00FE90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521BCA-A93F-4A41-8A61-9AA1C78FE5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2ABE90-20FC-5F41-905F-7EF2DC91528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9CD6BB-1106-B741-81ED-EB3237A3013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8F55DA-4DBF-E145-9911-5465710D3C2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E25FA6-D72B-6948-9C12-BDD3E7D0879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AF1833-E449-E840-BB70-7059A29FF29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2B5AB8-E002-9A4A-806F-A879710C70C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8BE1CA-AD49-5A4D-8F06-E0A23FB25D2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B43747-A948-A442-A016-EF3E02FC6D9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F43E84-55BD-B143-95C0-D2B69E49A1F3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8D87AA-9EC6-2544-8DDD-3BD0261C30B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235F7-4DF0-1348-978C-7001E240636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8A00A6-05EC-8F4A-A944-5B296E8DCBBB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9FE82D-1A9B-DA4E-8598-D4D46970D7AB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210BDA-F2FE-854C-A915-A13C794F1B2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CE7C79-784B-A848-A5B9-349D82AC8794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50D98C-FFDA-A545-BDBA-4C0C7E4DF59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775378-7B7D-094F-AEDC-F480E704FA5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5215BC-4D99-6A4B-9CB9-66574BC6652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C0F12-0B77-2F44-A13C-05955F7400C8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E58AE2-CD23-C141-AA79-CC99358CE0D2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170C8D-A3F9-3F45-AFF9-F13557DBA419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C27ABB-3C53-6E45-A7CE-96B753722521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08A922-A0AC-C546-BD7D-FCBDDDCB9E85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A81330-8469-444C-9405-B2A9CE8B7E95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B078C-00FE-E84D-A152-68C67EB141D4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3984D7-5791-B64F-BDD3-6A27FE2AFEC6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350919-54AE-C243-AB4B-F2BA40F2683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EC70BD-6B97-5B4F-898E-970DD6F58C9E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ED05DE-B475-8F46-B4C8-C941095984CE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A1E6C0-AC6B-504B-B2EA-E61A33DA1132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108352-A15E-3342-8A96-A473E0A2AC2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431EE7-8DA6-3A43-B5D1-50536958A732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38B3BC-83E2-0147-89BA-7CBEDB9E8B94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2326B-4912-2F47-B54C-C2C2766F6FD3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FA5FFA-6527-AE4B-A855-20FD1F036F26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4E358C-81A3-804A-B76C-F451B355EB3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D09645-0E39-3B4B-BD45-D0DB60E6BEEC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6F00D8-1A19-F346-B8AA-FE4E0FB28FC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5E13CD-4CDC-C744-8081-79A1109A3A47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9792EC-610D-5F4A-85B2-08D93D67A9D1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115DCC-3DD4-A444-A30D-68295123B508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69E1D5-1C27-5C40-A43B-A1250DB8580C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D20E1F-8A3D-DB4D-85AF-85AA1394764D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668F21-BC9F-4048-8FE1-54E7F3BF7C8F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9F8EFB-3E9E-694D-BBA9-3C04E4212AC4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6925CD-2692-294B-8CDA-111B5DAD89B4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D6D799-18B2-EE4E-B7B3-24DD5559A12D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965C9-BFB3-D546-AC9D-5E27FA5D53AA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BC605B-E2FB-3949-9190-C909CFD9B7A6}" type="slidenum">
              <a:rPr lang="cs-CZ"/>
              <a:pPr/>
              <a:t>13</a:t>
            </a:fld>
            <a:endParaRPr lang="cs-CZ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CB436D-6DEC-7B42-932C-86F22A2F55D2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A46F65-33AA-E84E-B318-C3838336F1F1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C84C74-36C5-3041-A9E5-77F8F50D38F7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F9DE03-1299-6C47-825B-F9CA2562600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442615-358B-F645-9855-38FA9784ACB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>
              <a:latin typeface="Calibri" charset="0"/>
              <a:cs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6DEB03-3FD0-8544-9D78-F350CF8FACB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91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5141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1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993D-FEAA-D842-83EB-DCB6FF28A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6CBAD-C305-7645-A339-6888E4C846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C1D8B-9CA7-2947-BF28-1A6B409D50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6A8B9-1E72-2A42-93B6-D945AB7C4D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D2FC2-7E94-7948-A450-21B3204E8E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C3525-FDC8-C14B-B968-3205BC0F4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3A94C-259D-A944-ACB8-3BCD08C2FC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02B66-4301-D549-96E3-73C82417EF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4868F-3B63-8E4F-A8B5-BAEB9E3ECD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14253-3A35-DD49-8BF0-2A7609F9E4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94D1A-B406-9946-8117-21CBEB43F5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615C1-0236-EB41-8D68-67C14C0921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B3A04-DEC0-ED48-AFA9-2119C75DEF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19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0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1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  <p:sp>
          <p:nvSpPr>
            <p:cNvPr id="5021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1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2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3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4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5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6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7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8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29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0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1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2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3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4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5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6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7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8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9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9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9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39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5039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4135F13-2E66-9C4F-B576-90F4842D35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039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39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39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39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file://localhost/http/::medstat.med.utah.edu:kw:ecg:mml:ecg_sinus_brady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       </a:t>
            </a:r>
            <a:r>
              <a:rPr lang="en-US" sz="7200">
                <a:latin typeface="Arial" charset="0"/>
              </a:rPr>
              <a:t>Cardiovascular    </a:t>
            </a:r>
          </a:p>
          <a:p>
            <a:pPr eaLnBrk="1" hangingPunct="1">
              <a:buFontTx/>
              <a:buNone/>
            </a:pPr>
            <a:r>
              <a:rPr lang="en-US" sz="7200">
                <a:latin typeface="Arial" charset="0"/>
              </a:rPr>
              <a:t>    pharmacology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CARDIAC ACTION POTENTIAL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rgbClr val="FFFF00"/>
                </a:solidFill>
                <a:ea typeface="+mn-ea"/>
              </a:rPr>
              <a:t>DEFENITIONS</a:t>
            </a:r>
          </a:p>
          <a:p>
            <a:pPr eaLnBrk="1" hangingPunct="1">
              <a:buFontTx/>
              <a:buNone/>
              <a:defRPr/>
            </a:pPr>
            <a:endParaRPr lang="en-US" sz="3600" b="1" u="sng" dirty="0" smtClean="0">
              <a:solidFill>
                <a:srgbClr val="0000FF"/>
              </a:solidFill>
              <a:ea typeface="+mn-ea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600" b="1" u="sng" dirty="0" smtClean="0">
                <a:ea typeface="+mn-ea"/>
              </a:rPr>
              <a:t>Depolarization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b="1" u="sng" dirty="0" err="1" smtClean="0">
                <a:ea typeface="+mn-ea"/>
              </a:rPr>
              <a:t>Repolarization</a:t>
            </a:r>
            <a:endParaRPr lang="en-US" sz="3600" b="1" u="sng" dirty="0" smtClean="0">
              <a:ea typeface="+mn-ea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3600" b="1" u="sng" dirty="0" smtClean="0">
                <a:ea typeface="+mn-ea"/>
              </a:rPr>
              <a:t>Resting membrane potential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b="1" u="sng" dirty="0" smtClean="0">
                <a:ea typeface="+mn-ea"/>
              </a:rPr>
              <a:t>Inward current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b="1" u="sng" dirty="0" smtClean="0">
                <a:ea typeface="+mn-ea"/>
              </a:rPr>
              <a:t>Outward current</a:t>
            </a:r>
          </a:p>
          <a:p>
            <a:pPr eaLnBrk="1" hangingPunct="1">
              <a:buFontTx/>
              <a:buChar char="-"/>
              <a:defRPr/>
            </a:pPr>
            <a:endParaRPr lang="en-US" sz="3600" u="sng" dirty="0" smtClean="0">
              <a:solidFill>
                <a:srgbClr val="0000FF"/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FF0000"/>
                </a:solidFill>
                <a:latin typeface="Arial" charset="0"/>
              </a:rPr>
              <a:t>Action Potential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Tx/>
              <a:buNone/>
            </a:pPr>
            <a:endParaRPr lang="ar-sa">
              <a:latin typeface="Arial" charset="0"/>
            </a:endParaRPr>
          </a:p>
          <a:p>
            <a:pPr lvl="4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14340" name="Picture 4" descr="A010_Action_potent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8405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Graph of non-pacemaker action 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819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0" y="762000"/>
          <a:ext cx="75438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75438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524750" y="2420938"/>
            <a:ext cx="101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1400" b="1">
                <a:latin typeface="Arial Narrow" charset="0"/>
              </a:rPr>
              <a:t>T-Ca</a:t>
            </a:r>
            <a:r>
              <a:rPr lang="cs-CZ" sz="1400" b="1" baseline="30000">
                <a:latin typeface="Arial Narrow" charset="0"/>
              </a:rPr>
              <a:t>2+ </a:t>
            </a:r>
            <a:r>
              <a:rPr lang="cs-CZ" sz="1400" b="1">
                <a:latin typeface="Arial Narrow" charset="0"/>
              </a:rPr>
              <a:t>kanál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buFont typeface="Wingdings" charset="0"/>
              <a:buNone/>
            </a:pPr>
            <a:r>
              <a:rPr lang="en-US" sz="1400" b="1">
                <a:latin typeface="Arial" charset="0"/>
                <a:cs typeface="Arial" charset="0"/>
              </a:rPr>
              <a:t> </a:t>
            </a:r>
            <a:endParaRPr lang="en-US" b="1">
              <a:latin typeface="Courier New" charset="0"/>
              <a:cs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WHAT   IS    ARRHYTHMIA?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An Abnormality in the :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■  rate  ...............     high= tachycardia		                          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                               low = bradycardia                     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■  regularity .....     extrasystoles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■  site of origin ...  ectopic pacemakers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■  or disturbance in conduction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17411" name="Picture 3" descr="ecg_normal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497887" cy="576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18435" name="Picture 3" descr="ecg_tachy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8424863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EG"/>
          </a:p>
        </p:txBody>
      </p:sp>
      <p:pic>
        <p:nvPicPr>
          <p:cNvPr id="19460" name="Picture 4" descr="http://medstat.med.utah.edu/kw/ecg/mml/ecg_sinus_brady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20483" name="Picture 3" descr="ecg_mult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8137525" cy="597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21507" name="Picture 3" descr="ecg_atrial_fib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2089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for Cardiovascular Pharmacology Concepts, Richard E Klabunde P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086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+mj-ea"/>
            </a:endParaRPr>
          </a:p>
        </p:txBody>
      </p:sp>
      <p:pic>
        <p:nvPicPr>
          <p:cNvPr id="22531" name="Picture 3" descr="pacemake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569325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525463"/>
            <a:ext cx="7772400" cy="998537"/>
          </a:xfrm>
          <a:prstGeom prst="rect">
            <a:avLst/>
          </a:prstGeom>
          <a:solidFill>
            <a:srgbClr val="FF505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Circus Movement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3000" y="2057400"/>
            <a:ext cx="74676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/>
          </a:sp3d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ar-s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Therapeutic use &amp; Rationale  of antiarrhythmic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The ultimate goal of </a:t>
            </a:r>
            <a:r>
              <a:rPr lang="en-US" dirty="0" err="1" smtClean="0">
                <a:ea typeface="+mn-ea"/>
              </a:rPr>
              <a:t>antiarrhythmic</a:t>
            </a:r>
            <a:r>
              <a:rPr lang="en-US" dirty="0" smtClean="0">
                <a:ea typeface="+mn-ea"/>
              </a:rPr>
              <a:t> drugs therapy is to restore normal rhythm &amp; conduction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</a:rPr>
              <a:t>When it is possible to revert to normal sinus rhythm , drugs are used to prevent more serious &amp; lethal arrhythmias.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charset="0"/>
              </a:rPr>
              <a:t>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 err="1" smtClean="0">
                <a:ea typeface="+mn-ea"/>
              </a:rPr>
              <a:t>Antiarrhythmic</a:t>
            </a:r>
            <a:r>
              <a:rPr lang="en-US" b="1" dirty="0" smtClean="0">
                <a:ea typeface="+mn-ea"/>
              </a:rPr>
              <a:t> drugs are used to </a:t>
            </a:r>
            <a:r>
              <a:rPr lang="en-US" dirty="0" smtClean="0">
                <a:ea typeface="+mn-ea"/>
              </a:rPr>
              <a:t>: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ea typeface="+mn-ea"/>
                <a:sym typeface="Wingdings"/>
              </a:rPr>
              <a:t> </a:t>
            </a:r>
            <a:r>
              <a:rPr lang="en-US" b="1" dirty="0" smtClean="0">
                <a:solidFill>
                  <a:srgbClr val="FFFF00"/>
                </a:solidFill>
                <a:ea typeface="+mn-ea"/>
                <a:sym typeface="Wingdings"/>
              </a:rPr>
              <a:t>or</a:t>
            </a:r>
            <a:r>
              <a:rPr lang="en-US" dirty="0" smtClean="0">
                <a:ea typeface="+mn-ea"/>
                <a:sym typeface="Wingdings"/>
              </a:rPr>
              <a:t>  </a:t>
            </a:r>
            <a:r>
              <a:rPr lang="en-US" b="1" dirty="0" smtClean="0">
                <a:ea typeface="+mn-ea"/>
                <a:sym typeface="Wingdings"/>
              </a:rPr>
              <a:t>conduction velocity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  <a:sym typeface="Wingdings"/>
            </a:endParaRP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ea typeface="+mn-ea"/>
                <a:sym typeface="Wingdings"/>
              </a:rPr>
              <a:t>Alter the excitability of cardiac cells by changing the effective refractory period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  <a:sym typeface="Wingdings"/>
            </a:endParaRP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ea typeface="+mn-ea"/>
                <a:sym typeface="Wingdings"/>
              </a:rPr>
              <a:t>Suppress abnormal automaticity</a:t>
            </a:r>
            <a:endParaRPr lang="en-US" b="1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eaLnBrk="1" hangingPunct="1">
              <a:buFont typeface="Wingdings" charset="0"/>
              <a:buNone/>
            </a:pPr>
            <a:r>
              <a:rPr lang="en-US" sz="800" b="1">
                <a:latin typeface="Arial" charset="0"/>
                <a:cs typeface="Arial" charset="0"/>
              </a:rPr>
              <a:t> </a:t>
            </a:r>
          </a:p>
          <a:p>
            <a:pPr algn="l" eaLnBrk="1" hangingPunct="1">
              <a:buFont typeface="Wingdings" charset="0"/>
              <a:buNone/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                      </a:t>
            </a:r>
          </a:p>
          <a:p>
            <a:pPr eaLnBrk="1" hangingPunct="1">
              <a:buFont typeface="Wingdings" charset="0"/>
              <a:buNone/>
            </a:pPr>
            <a:endParaRPr lang="en-US" sz="4400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400" b="1">
                <a:solidFill>
                  <a:srgbClr val="FFFF00"/>
                </a:solidFill>
                <a:latin typeface="Arial" charset="0"/>
              </a:rPr>
              <a:t>CLASSIFICATION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                                    </a:t>
            </a:r>
            <a:r>
              <a:rPr lang="en-US" sz="4400" b="1">
                <a:solidFill>
                  <a:srgbClr val="FFFF00"/>
                </a:solidFill>
                <a:latin typeface="Arial" charset="0"/>
              </a:rPr>
              <a:t>OF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400" b="1">
                <a:solidFill>
                  <a:srgbClr val="FFFF00"/>
                </a:solidFill>
                <a:latin typeface="Arial" charset="0"/>
              </a:rPr>
              <a:t>    ANTIARRHYTHMIC DRUGS</a:t>
            </a:r>
          </a:p>
          <a:p>
            <a:pPr algn="l" eaLnBrk="1" hangingPunct="1">
              <a:buFont typeface="Wingdings" charset="0"/>
              <a:buNone/>
            </a:pPr>
            <a:endParaRPr lang="en-US" sz="4400" b="1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      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Vaughn Williams classificatin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CLASS 1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2800" b="1">
                <a:solidFill>
                  <a:srgbClr val="0000FF"/>
                </a:solidFill>
                <a:latin typeface="Arial" charset="0"/>
              </a:rPr>
            </a:br>
            <a:r>
              <a:rPr lang="en-US" sz="2800" b="1">
                <a:latin typeface="Arial" charset="0"/>
              </a:rPr>
              <a:t>    Na+ channel blockers ( membrane 						stabilizing drugs)</a:t>
            </a:r>
          </a:p>
          <a:p>
            <a:pPr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CLASS II: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      </a:t>
            </a:r>
            <a:r>
              <a:rPr lang="el-GR" sz="2800" b="1">
                <a:latin typeface="Arial" charset="0"/>
              </a:rPr>
              <a:t>β</a:t>
            </a:r>
            <a:r>
              <a:rPr lang="en-US" sz="2800" b="1">
                <a:latin typeface="Arial" charset="0"/>
              </a:rPr>
              <a:t>- adrenoceptor blockers</a:t>
            </a:r>
          </a:p>
          <a:p>
            <a:pPr eaLnBrk="1" hangingPunct="1"/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CLASS III: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Arial" charset="0"/>
              </a:rPr>
              <a:t>    drugs that prolong action potential duration   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charset="0"/>
              </a:rPr>
              <a:t>CLASS IV: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800" b="1">
                <a:latin typeface="Arial" charset="0"/>
              </a:rPr>
              <a:t>     calcium channel blockers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000" b="1" u="sng">
                <a:solidFill>
                  <a:schemeClr val="tx1"/>
                </a:solidFill>
                <a:latin typeface="Arial" charset="0"/>
              </a:rPr>
              <a:t>CLASS 1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4000" b="1">
                <a:solidFill>
                  <a:schemeClr val="tx1"/>
                </a:solidFill>
                <a:latin typeface="Arial" charset="0"/>
              </a:rPr>
            </a:br>
            <a:endParaRPr lang="en-US" sz="4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Blocking  the rapid inflow of Na+ ions ,decreasing the rate of rise of  depolarization </a:t>
            </a:r>
            <a:r>
              <a:rPr lang="en-US" sz="3600" b="1">
                <a:latin typeface="Arial" charset="0"/>
              </a:rPr>
              <a:t>(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600" b="1">
                <a:latin typeface="Arial" charset="0"/>
              </a:rPr>
              <a:t>slope of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	</a:t>
            </a:r>
            <a:r>
              <a:rPr lang="en-US" sz="3600" b="1">
                <a:latin typeface="Arial" charset="0"/>
              </a:rPr>
              <a:t>					Phase O )  </a:t>
            </a:r>
          </a:p>
          <a:p>
            <a:pPr eaLnBrk="1" hangingPunct="1">
              <a:buFont typeface="Wingdings" charset="0"/>
              <a:buChar char="v"/>
            </a:pPr>
            <a:r>
              <a:rPr lang="en-US" sz="3600" b="1">
                <a:latin typeface="Arial" charset="0"/>
              </a:rPr>
              <a:t>   Suppress abnormal automaticity by decreasing the slope of  phase 4 , which is generated by pacemaker currents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CLASS 1</a:t>
            </a:r>
            <a:r>
              <a:rPr lang="en-US" sz="40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1">
                <a:solidFill>
                  <a:srgbClr val="FFFF00"/>
                </a:solidFill>
                <a:latin typeface="Arial" charset="0"/>
              </a:rPr>
            </a:br>
            <a:endParaRPr 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At high concentration they have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local anaesthetic </a:t>
            </a:r>
            <a:r>
              <a:rPr lang="en-US" sz="3600" b="1">
                <a:latin typeface="Arial" charset="0"/>
              </a:rPr>
              <a:t>effect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    </a:t>
            </a:r>
          </a:p>
          <a:p>
            <a:pPr eaLnBrk="1" hangingPunct="1"/>
            <a:r>
              <a:rPr lang="en-US" sz="3600" b="1">
                <a:latin typeface="Arial" charset="0"/>
              </a:rPr>
              <a:t>   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-Ve inotropic effect </a:t>
            </a:r>
          </a:p>
          <a:p>
            <a:pPr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			( </a:t>
            </a:r>
            <a:r>
              <a:rPr lang="en-US" sz="3600" b="1">
                <a:solidFill>
                  <a:srgbClr val="C00000"/>
                </a:solidFill>
                <a:latin typeface="Arial" charset="0"/>
              </a:rPr>
              <a:t>cardiac depression </a:t>
            </a:r>
            <a:r>
              <a:rPr lang="en-US" sz="3600" b="1">
                <a:latin typeface="Arial" charset="0"/>
              </a:rPr>
              <a:t>)						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200" b="1">
                <a:latin typeface="Arial" charset="0"/>
                <a:cs typeface="Arial" charset="0"/>
              </a:rPr>
              <a:t> </a:t>
            </a:r>
            <a:endParaRPr lang="en-US" sz="1200" b="1">
              <a:latin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 </a:t>
            </a:r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CLASS 1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</a:t>
            </a:r>
            <a:r>
              <a:rPr lang="en-US" sz="3600" b="1">
                <a:latin typeface="Arial" charset="0"/>
              </a:rPr>
              <a:t>SUBCLASSIFIED INTO  :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   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  {</a:t>
            </a:r>
            <a:r>
              <a:rPr lang="en-US" sz="4000" b="1">
                <a:solidFill>
                  <a:srgbClr val="FFFF00"/>
                </a:solidFill>
                <a:latin typeface="Arial" charset="0"/>
              </a:rPr>
              <a:t>1A }  :</a:t>
            </a:r>
            <a:r>
              <a:rPr lang="en-US" sz="3600" b="1">
                <a:latin typeface="Arial" charset="0"/>
              </a:rPr>
              <a:t> Block potassium channels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		leading to prolongation of action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 potential duration &amp; refractory period of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both atrial &amp; ventricular tissues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Arial" charset="0"/>
              </a:rPr>
              <a:t>                  </a:t>
            </a:r>
            <a:r>
              <a:rPr lang="en-US" sz="3600" b="1">
                <a:solidFill>
                  <a:srgbClr val="008000"/>
                </a:solidFill>
                <a:latin typeface="Arial" charset="0"/>
              </a:rPr>
              <a:t>                  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</a:t>
            </a:r>
            <a:endParaRPr lang="en-US" b="1">
              <a:solidFill>
                <a:srgbClr val="0080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    </a:t>
            </a:r>
            <a:endParaRPr lang="en-US" b="1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391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800" dirty="0" smtClean="0">
                <a:ea typeface="+mn-ea"/>
              </a:rPr>
              <a:t>-</a:t>
            </a:r>
            <a:r>
              <a:rPr lang="en-US" sz="4800" dirty="0" smtClean="0">
                <a:solidFill>
                  <a:srgbClr val="0000FF"/>
                </a:solidFill>
                <a:ea typeface="+mn-ea"/>
              </a:rPr>
              <a:t> </a:t>
            </a:r>
            <a:r>
              <a:rPr lang="en-US" sz="4800" dirty="0" err="1" smtClean="0">
                <a:ea typeface="+mn-ea"/>
              </a:rPr>
              <a:t>Antiarrhythmic</a:t>
            </a:r>
            <a:r>
              <a:rPr lang="en-US" sz="4800" dirty="0" smtClean="0">
                <a:ea typeface="+mn-ea"/>
              </a:rPr>
              <a:t> drugs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800" dirty="0" smtClean="0">
                <a:ea typeface="+mn-ea"/>
              </a:rPr>
              <a:t>- Drugs in heart failure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800" dirty="0" smtClean="0">
                <a:ea typeface="+mn-ea"/>
              </a:rPr>
              <a:t>- Antihypertensive drugs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800" dirty="0" smtClean="0">
                <a:ea typeface="+mn-ea"/>
              </a:rPr>
              <a:t>- </a:t>
            </a:r>
            <a:r>
              <a:rPr lang="en-US" sz="4800" dirty="0" err="1" smtClean="0">
                <a:ea typeface="+mn-ea"/>
              </a:rPr>
              <a:t>Antianginal</a:t>
            </a:r>
            <a:r>
              <a:rPr lang="en-US" sz="4800" dirty="0" smtClean="0">
                <a:ea typeface="+mn-ea"/>
              </a:rPr>
              <a:t> drugs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800" dirty="0" smtClean="0">
                <a:ea typeface="+mn-ea"/>
              </a:rPr>
              <a:t>- </a:t>
            </a:r>
            <a:r>
              <a:rPr lang="en-US" sz="4800" dirty="0" err="1" smtClean="0">
                <a:ea typeface="+mn-ea"/>
              </a:rPr>
              <a:t>Antihyperlipidemic</a:t>
            </a:r>
            <a:r>
              <a:rPr lang="en-US" sz="4800" dirty="0" smtClean="0">
                <a:ea typeface="+mn-ea"/>
              </a:rPr>
              <a:t> drugs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rgbClr val="0000FF"/>
              </a:solidFill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5400" dirty="0" smtClean="0">
              <a:solidFill>
                <a:srgbClr val="0000FF"/>
              </a:solidFill>
              <a:ea typeface="+mn-ea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 u="sng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 u="sng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 u="sng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1400" b="1" u="sng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800" b="1" u="sng">
                <a:solidFill>
                  <a:srgbClr val="FF0000"/>
                </a:solidFill>
                <a:latin typeface="Arial" charset="0"/>
              </a:rPr>
              <a:t>QUINIDINE</a:t>
            </a:r>
            <a:endParaRPr lang="en-US" sz="4800" b="1">
              <a:solidFill>
                <a:srgbClr val="FF0000"/>
              </a:solidFill>
              <a:latin typeface="Arial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Isomer of quinine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1600" b="1">
                <a:latin typeface="Arial" charset="0"/>
                <a:cs typeface="Arial" charset="0"/>
              </a:rPr>
              <a:t> 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QUINIDINE  (  other actions 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Anticholinergic effect.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-  Increase conduction through the 			A.V. node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 May lead to high ventricular rate in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atrial flutter.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Can be prevented by </a:t>
            </a:r>
            <a:r>
              <a:rPr lang="en-US" b="1">
                <a:latin typeface="Arial" charset="0"/>
              </a:rPr>
              <a:t>					</a:t>
            </a: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administration of a drug that slow A.V.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conduction such as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digoxin, </a:t>
            </a:r>
            <a:r>
              <a:rPr lang="el-GR" b="1">
                <a:solidFill>
                  <a:srgbClr val="FF0000"/>
                </a:solidFill>
                <a:latin typeface="Arial" charset="0"/>
              </a:rPr>
              <a:t>β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blocker 	calcium channel blockers.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Depress cardiac  contractility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 </a:t>
            </a:r>
            <a:r>
              <a:rPr lang="en-US" sz="1600" b="1">
                <a:latin typeface="Arial" charset="0"/>
                <a:cs typeface="Arial" charset="0"/>
              </a:rPr>
              <a:t> </a:t>
            </a:r>
            <a:r>
              <a:rPr 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QUINIDINE 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ECG changes:   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- prolongation of P-R and Q-T interval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- widens QRS complex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Has </a:t>
            </a:r>
            <a:r>
              <a:rPr lang="el-GR" b="1">
                <a:solidFill>
                  <a:srgbClr val="FFFF00"/>
                </a:solidFill>
                <a:latin typeface="Arial" charset="0"/>
              </a:rPr>
              <a:t>α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-adrenergic blocking </a:t>
            </a:r>
            <a:r>
              <a:rPr lang="en-US" b="1">
                <a:latin typeface="Arial" charset="0"/>
              </a:rPr>
              <a:t>effect which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cause vasodilatation and reflex sinus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tachycardia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This effect is seen more after i.v. dose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Clinical uses of quinidine</a:t>
            </a:r>
            <a:endParaRPr lang="en-US" sz="3600" b="1" u="sng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In almost all types of arrhythmias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Common uses: atrial flutter &amp; fibrillation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Can be used for ventricular tachycardia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To maintain sinus rhythm after D.C		cardioversion</a:t>
            </a:r>
          </a:p>
          <a:p>
            <a:pPr algn="l"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400" b="1" dirty="0" smtClean="0">
                <a:ea typeface="+mn-ea"/>
                <a:cs typeface="Arial" charset="0"/>
              </a:rPr>
              <a:t>                            </a:t>
            </a:r>
            <a:endParaRPr lang="en-US" sz="1400" b="1" dirty="0" smtClean="0">
              <a:latin typeface="Courier New" pitchFamily="49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FF00"/>
                </a:solidFill>
                <a:ea typeface="+mn-ea"/>
              </a:rPr>
              <a:t>Adverse effects of </a:t>
            </a:r>
            <a:r>
              <a:rPr lang="en-US" b="1" u="sng" dirty="0" err="1" smtClean="0">
                <a:solidFill>
                  <a:srgbClr val="FFFF00"/>
                </a:solidFill>
                <a:ea typeface="+mn-ea"/>
              </a:rPr>
              <a:t>quinidine</a:t>
            </a:r>
            <a:r>
              <a:rPr lang="en-US" b="1" u="sng" dirty="0" smtClean="0">
                <a:solidFill>
                  <a:srgbClr val="FFFF00"/>
                </a:solidFill>
                <a:ea typeface="+mn-ea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400" b="1" dirty="0" smtClean="0">
                <a:ea typeface="+mn-ea"/>
                <a:cs typeface="Arial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FF"/>
              </a:solidFill>
              <a:ea typeface="+mn-ea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 GIT: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ea typeface="+mn-ea"/>
              </a:rPr>
              <a:t>     anorexia, nausea, vomiting, diarrhea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  CARDIAC:  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ea typeface="+mn-ea"/>
              </a:rPr>
              <a:t>	</a:t>
            </a:r>
            <a:r>
              <a:rPr lang="en-US" b="1" dirty="0" err="1" smtClean="0">
                <a:solidFill>
                  <a:srgbClr val="FFFF00"/>
                </a:solidFill>
                <a:ea typeface="+mn-ea"/>
              </a:rPr>
              <a:t>quinidine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 syncope: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ea typeface="+mn-ea"/>
              </a:rPr>
              <a:t>  		episodes of fainting 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ea typeface="+mn-ea"/>
              </a:rPr>
              <a:t> (due to </a:t>
            </a:r>
            <a:r>
              <a:rPr lang="en-US" b="1" dirty="0" err="1" smtClean="0">
                <a:ea typeface="+mn-ea"/>
              </a:rPr>
              <a:t>torsades</a:t>
            </a:r>
            <a:r>
              <a:rPr lang="en-US" b="1" dirty="0" smtClean="0">
                <a:ea typeface="+mn-ea"/>
              </a:rPr>
              <a:t> de pointes developing at 	therapeutic plasma levels )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b="1" dirty="0" smtClean="0">
                <a:ea typeface="+mn-ea"/>
              </a:rPr>
              <a:t>  may terminate spontaneously or lead to     fatal  ventricular fibrillation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Torsades de pointes</a:t>
            </a:r>
          </a:p>
        </p:txBody>
      </p:sp>
      <p:pic>
        <p:nvPicPr>
          <p:cNvPr id="37891" name="Picture 3" descr="ecg000512r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7273925" cy="270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0"/>
            <a:ext cx="9685338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FF00"/>
                </a:solidFill>
                <a:ea typeface="+mn-ea"/>
              </a:rPr>
              <a:t>Adverse effects ( continue)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400" b="1" dirty="0" smtClean="0">
              <a:ea typeface="+mn-ea"/>
              <a:cs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1400" b="1" dirty="0" smtClean="0">
                <a:solidFill>
                  <a:srgbClr val="FF0000"/>
                </a:solidFill>
                <a:ea typeface="+mn-ea"/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ea typeface="+mn-ea"/>
              </a:rPr>
              <a:t>Anticholinergic</a:t>
            </a:r>
            <a:r>
              <a:rPr lang="en-US" b="1" dirty="0" smtClean="0">
                <a:ea typeface="+mn-ea"/>
              </a:rPr>
              <a:t> adverse effects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ea typeface="+mn-ea"/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ea typeface="+mn-ea"/>
              </a:rPr>
              <a:t>Cinchonism</a:t>
            </a:r>
            <a:r>
              <a:rPr lang="en-US" b="1" dirty="0" smtClean="0">
                <a:ea typeface="+mn-ea"/>
              </a:rPr>
              <a:t> 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ea typeface="+mn-ea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ea typeface="+mn-ea"/>
              </a:rPr>
              <a:t>( tinnitus , headache &amp; dizziness)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ea typeface="+mn-ea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ea typeface="+mn-ea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dirty="0" smtClean="0">
                <a:ea typeface="+mn-ea"/>
              </a:rPr>
              <a:t>Hypotension 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b="1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>
                <a:solidFill>
                  <a:srgbClr val="FF0000"/>
                </a:solidFill>
                <a:latin typeface="Arial" charset="0"/>
              </a:rPr>
              <a:t>Adverse effects ( continue)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</a:t>
            </a:r>
            <a:br>
              <a:rPr lang="en-US" sz="4000" b="1">
                <a:solidFill>
                  <a:srgbClr val="0000FF"/>
                </a:solidFill>
                <a:latin typeface="Arial" charset="0"/>
              </a:rPr>
            </a:br>
            <a:endParaRPr lang="en-US" sz="4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24863" cy="41148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- At toxic concentrations, can  precipitate arrhythmia and produce asystole ( cardiac arrest ) if serum concentrations exceed  5 µg/ml or in high potassium levels   ( &gt; 5mmol/L).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QUINIDINE</a:t>
            </a:r>
          </a:p>
          <a:p>
            <a:pPr algn="l" eaLnBrk="1" hangingPunct="1">
              <a:buFont typeface="Wingdings" charset="0"/>
              <a:buNone/>
            </a:pPr>
            <a:r>
              <a:rPr lang="en-US" sz="1400" b="1">
                <a:solidFill>
                  <a:srgbClr val="FFFF00"/>
                </a:solidFill>
                <a:latin typeface="Arial" charset="0"/>
                <a:cs typeface="Arial" charset="0"/>
              </a:rPr>
              <a:t>     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Drug interactions:</a:t>
            </a:r>
          </a:p>
          <a:p>
            <a:pPr algn="l" eaLnBrk="1" hangingPunct="1">
              <a:buFont typeface="Wingdings" charset="0"/>
              <a:buNone/>
            </a:pPr>
            <a:r>
              <a:rPr lang="en-US" sz="2800" b="1">
                <a:latin typeface="Arial" charset="0"/>
              </a:rPr>
              <a:t>- </a:t>
            </a:r>
            <a:r>
              <a:rPr lang="en-US" sz="2800" b="1">
                <a:solidFill>
                  <a:srgbClr val="92D050"/>
                </a:solidFill>
                <a:latin typeface="Arial" charset="0"/>
              </a:rPr>
              <a:t> 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Increase concentration of digoxin</a:t>
            </a:r>
            <a:r>
              <a:rPr lang="en-US" b="1">
                <a:latin typeface="Arial" charset="0"/>
              </a:rPr>
              <a:t>: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- Displace digoxin from plasma proteins 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- Decrease  digoxin renal excretion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92D050"/>
                </a:solidFill>
                <a:latin typeface="Arial" charset="0"/>
              </a:rPr>
              <a:t>GIVEN ORALLY </a:t>
            </a:r>
            <a:r>
              <a:rPr lang="en-US" b="1">
                <a:latin typeface="Arial" charset="0"/>
              </a:rPr>
              <a:t>....rarely given I.V.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   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PROCAINAMIDE </a:t>
            </a: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AS compared to quinidine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</a:t>
            </a:r>
          </a:p>
          <a:p>
            <a:pPr algn="l" eaLnBrk="1" hangingPunct="1">
              <a:buFont typeface="Wingdings" charset="0"/>
              <a:buChar char="q"/>
            </a:pP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less toxic </a:t>
            </a:r>
            <a:r>
              <a:rPr lang="en-US" b="1">
                <a:latin typeface="Arial" charset="0"/>
              </a:rPr>
              <a:t>on the heart...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can be given I.V. </a:t>
            </a:r>
          </a:p>
          <a:p>
            <a:pPr algn="l" eaLnBrk="1" hangingPunct="1">
              <a:buFont typeface="Wingdings" charset="0"/>
              <a:buChar char="q"/>
            </a:pPr>
            <a:r>
              <a:rPr lang="en-US" b="1">
                <a:latin typeface="Arial" charset="0"/>
              </a:rPr>
              <a:t> 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more effective in ventricular </a:t>
            </a:r>
            <a:r>
              <a:rPr lang="en-US" b="1">
                <a:latin typeface="Arial" charset="0"/>
              </a:rPr>
              <a:t>than in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atrial arrhythmias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</a:t>
            </a:r>
          </a:p>
          <a:p>
            <a:pPr algn="l" eaLnBrk="1" hangingPunct="1">
              <a:buFont typeface="Wingdings" charset="0"/>
              <a:buChar char="q"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    Weak  anticholinergic </a:t>
            </a:r>
          </a:p>
          <a:p>
            <a:pPr algn="l" eaLnBrk="1" hangingPunct="1">
              <a:buFont typeface="Wingdings" charset="0"/>
              <a:buChar char="q"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       No </a:t>
            </a:r>
            <a:r>
              <a:rPr lang="en-US" b="1">
                <a:latin typeface="Arial" charset="0"/>
              </a:rPr>
              <a:t> </a:t>
            </a:r>
            <a:r>
              <a:rPr lang="el-GR" b="1">
                <a:latin typeface="Arial" charset="0"/>
              </a:rPr>
              <a:t>α</a:t>
            </a:r>
            <a:r>
              <a:rPr lang="en-US" b="1">
                <a:latin typeface="Arial" charset="0"/>
              </a:rPr>
              <a:t>-blocking actions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Antiarrhythmic Drugs</a:t>
            </a:r>
          </a:p>
        </p:txBody>
      </p:sp>
      <p:pic>
        <p:nvPicPr>
          <p:cNvPr id="7171" name="Picture 4" descr="static heart showing 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3429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6200"/>
            <a:ext cx="9144000" cy="6781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 b="1">
                <a:latin typeface="Arial" charset="0"/>
                <a:cs typeface="Arial" charset="0"/>
              </a:rPr>
              <a:t>   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PROCAINAMIDE</a:t>
            </a: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Therapeutic uses: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In atrial  and ventricular arrhythmias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Tx/>
              <a:buChar char="-"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Second choice ( after lidocaine ) in ventricular arrhythmias after acute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myocardial infarction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6200"/>
            <a:ext cx="9144000" cy="6781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 ADVERSE  EFFECTS </a:t>
            </a: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 </a:t>
            </a: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In long term therapy  causes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systemic  lupus erythematosus  (</a:t>
            </a:r>
            <a:r>
              <a:rPr lang="en-US" b="1">
                <a:latin typeface="Arial" charset="0"/>
              </a:rPr>
              <a:t>in 5-15% ) 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Hypotension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Torsades de pointes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Hallucination  &amp; psychosis 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353425" cy="6535738"/>
          </a:xfrm>
        </p:spPr>
        <p:txBody>
          <a:bodyPr/>
          <a:lstStyle/>
          <a:p>
            <a:pPr eaLnBrk="1" hangingPunct="1"/>
            <a:endParaRPr lang="en-US" b="1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40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CLASS 1 B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   S</a:t>
            </a:r>
            <a:r>
              <a:rPr lang="en-US" sz="3600" b="1">
                <a:latin typeface="Arial" charset="0"/>
              </a:rPr>
              <a:t>horten action potential duration</a:t>
            </a:r>
          </a:p>
          <a:p>
            <a:pPr eaLnBrk="1" hangingPunct="1">
              <a:buFontTx/>
              <a:buNone/>
            </a:pPr>
            <a:r>
              <a:rPr lang="en-US" sz="3600" b="1">
                <a:latin typeface="Arial" charset="0"/>
              </a:rPr>
              <a:t>              e.g. 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               lidocaine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               mexiletine</a:t>
            </a:r>
          </a:p>
          <a:p>
            <a:pPr eaLnBrk="1" hangingPunct="1">
              <a:buFontTx/>
              <a:buNone/>
            </a:pPr>
            <a:r>
              <a:rPr lang="en-US" sz="3600" b="1">
                <a:solidFill>
                  <a:srgbClr val="008000"/>
                </a:solidFill>
                <a:latin typeface="Arial" charset="0"/>
              </a:rPr>
              <a:t>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54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0"/>
            <a:ext cx="9144000" cy="6858000"/>
          </a:xfrm>
        </p:spPr>
        <p:txBody>
          <a:bodyPr/>
          <a:lstStyle/>
          <a:p>
            <a:pPr rtl="1" eaLnBrk="1" hangingPunct="1">
              <a:buFont typeface="Wingdings" charset="0"/>
              <a:buNone/>
            </a:pPr>
            <a:r>
              <a:rPr lang="ar-sa" sz="1400">
                <a:latin typeface="Arial" charset="0"/>
                <a:cs typeface="Traditional Arabic" charset="0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Arial" charset="0"/>
              </a:rPr>
              <a:t>LIDOCAINE </a:t>
            </a:r>
            <a:r>
              <a:rPr lang="ar-sa" sz="1400">
                <a:latin typeface="Arial" charset="0"/>
                <a:cs typeface="Traditional Arabic" charset="0"/>
              </a:rPr>
              <a:t> </a:t>
            </a:r>
            <a:endParaRPr lang="en-US" sz="1400">
              <a:latin typeface="Arial" charset="0"/>
              <a:cs typeface="Traditional Arabic" charset="0"/>
            </a:endParaRPr>
          </a:p>
          <a:p>
            <a:pPr algn="l" eaLnBrk="1" hangingPunct="1">
              <a:buFont typeface="Wingdings" charset="0"/>
              <a:buNone/>
            </a:pP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USES :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Drug of choice for  treatment of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ventricular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arrhythmias</a:t>
            </a:r>
            <a:r>
              <a:rPr lang="en-US" b="1">
                <a:latin typeface="Arial" charset="0"/>
              </a:rPr>
              <a:t> in  emergency as in :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cardiac surgery , acute myocardial infarction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92D050"/>
                </a:solidFill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NOT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 effective </a:t>
            </a:r>
            <a:r>
              <a:rPr lang="en-US" b="1">
                <a:latin typeface="Arial" charset="0"/>
              </a:rPr>
              <a:t>in atrial arrhythmias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NOT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 effective orally </a:t>
            </a:r>
            <a:r>
              <a:rPr lang="en-US" b="1">
                <a:latin typeface="Arial" charset="0"/>
              </a:rPr>
              <a:t>(3% bioavailability)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- GIVEN I.V. bolus or slow infusion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rtl="1" eaLnBrk="1" hangingPunct="1">
              <a:lnSpc>
                <a:spcPct val="80000"/>
              </a:lnSpc>
              <a:defRPr/>
            </a:pPr>
            <a:endParaRPr lang="en-US" sz="1000" dirty="0" smtClean="0">
              <a:ea typeface="+mn-ea"/>
              <a:cs typeface="Traditional Arabic" pitchFamily="2" charset="-78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ADVERSE EFFECTS 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ea typeface="+mn-ea"/>
              </a:rPr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ea typeface="+mn-ea"/>
              </a:rPr>
              <a:t> hypotension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ea typeface="+mn-ea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</a:rPr>
              <a:t>Neurological  adverse effects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ea typeface="+mn-ea"/>
              </a:rPr>
              <a:t>     (</a:t>
            </a:r>
            <a:r>
              <a:rPr lang="en-US" b="1" dirty="0" err="1" smtClean="0">
                <a:ea typeface="+mn-ea"/>
              </a:rPr>
              <a:t>paresthesia</a:t>
            </a:r>
            <a:r>
              <a:rPr lang="en-US" b="1" dirty="0" smtClean="0">
                <a:ea typeface="+mn-ea"/>
              </a:rPr>
              <a:t>, tremor,  </a:t>
            </a:r>
            <a:r>
              <a:rPr lang="en-US" b="1" dirty="0" err="1" smtClean="0">
                <a:ea typeface="+mn-ea"/>
              </a:rPr>
              <a:t>dysarthria</a:t>
            </a:r>
            <a:r>
              <a:rPr lang="en-US" b="1" dirty="0" smtClean="0">
                <a:ea typeface="+mn-ea"/>
              </a:rPr>
              <a:t> (slurred 	speech), hearing disturbances, confusion 			and convulsions )   	</a:t>
            </a:r>
            <a:endParaRPr lang="en-US" sz="4400" b="1" dirty="0" smtClean="0">
              <a:ea typeface="+mn-ea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4400" b="1" dirty="0" smtClean="0">
              <a:ea typeface="+mn-ea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4400" b="1" dirty="0" smtClean="0">
                <a:ea typeface="+mn-ea"/>
              </a:rPr>
              <a:t>T1/2 = 2hrs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ea typeface="+mn-ea"/>
              </a:rPr>
              <a:t>  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ea typeface="+mn-ea"/>
              </a:rPr>
              <a:t> 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b="1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0"/>
            <a:ext cx="9144000" cy="6858000"/>
          </a:xfrm>
        </p:spPr>
        <p:txBody>
          <a:bodyPr/>
          <a:lstStyle/>
          <a:p>
            <a:pPr rt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u="sng">
                <a:solidFill>
                  <a:srgbClr val="FFFF00"/>
                </a:solidFill>
                <a:latin typeface="Arial" charset="0"/>
              </a:rPr>
              <a:t>MEXILETINE </a:t>
            </a:r>
            <a:endParaRPr lang="en-US" b="1">
              <a:solidFill>
                <a:srgbClr val="FFFF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-  Given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ORALLY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USES :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1-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ventricular arrhythmia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2- digitalis-induced arrhythmias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3- chronic pain e.g. diabetic neuropathy and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		nerve injury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1- nausea , vomiting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2-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neurological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3- arrhythmias &amp; hypotension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1/2</a:t>
            </a:r>
            <a:r>
              <a:rPr lang="en-US" b="1">
                <a:latin typeface="Arial" charset="0"/>
              </a:rPr>
              <a:t> = 10 hr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CLASS 1C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sz="3600" b="1" dirty="0" smtClean="0">
                <a:ea typeface="+mn-ea"/>
              </a:rPr>
              <a:t>have no or little effect on action potential duration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a typeface="+mn-ea"/>
              </a:rPr>
              <a:t>              e.g.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a typeface="+mn-ea"/>
              </a:rPr>
              <a:t>                  </a:t>
            </a:r>
            <a:r>
              <a:rPr lang="en-US" sz="3600" b="1" dirty="0" err="1" smtClean="0">
                <a:solidFill>
                  <a:srgbClr val="FF0000"/>
                </a:solidFill>
                <a:ea typeface="+mn-ea"/>
              </a:rPr>
              <a:t>flecainide</a:t>
            </a:r>
            <a:endParaRPr lang="en-US" sz="3600" b="1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                  </a:t>
            </a:r>
            <a:r>
              <a:rPr lang="en-US" sz="3600" b="1" dirty="0" err="1" smtClean="0">
                <a:solidFill>
                  <a:srgbClr val="FF0000"/>
                </a:solidFill>
                <a:ea typeface="+mn-ea"/>
              </a:rPr>
              <a:t>propafenone</a:t>
            </a:r>
            <a:endParaRPr lang="en-US" sz="3600" b="1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rgbClr val="008000"/>
                </a:solidFill>
                <a:ea typeface="+mn-ea"/>
              </a:rPr>
              <a:t>                  </a:t>
            </a:r>
            <a:endParaRPr lang="en-US" sz="3600" b="1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620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Arial" charset="0"/>
              <a:cs typeface="Traditional Arabic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ar-sa">
                <a:latin typeface="Arial" charset="0"/>
                <a:cs typeface="Traditional Arabic" charset="0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Arial" charset="0"/>
              </a:rPr>
              <a:t>FLECAINIDE</a:t>
            </a:r>
            <a:endParaRPr lang="en-US" sz="3600" b="1">
              <a:solidFill>
                <a:srgbClr val="FF0000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USES :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en-US" b="1">
                <a:latin typeface="Arial" charset="0"/>
              </a:rPr>
              <a:t>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Supraventricular </a:t>
            </a:r>
            <a:r>
              <a:rPr lang="en-US" b="1">
                <a:latin typeface="Arial" charset="0"/>
              </a:rPr>
              <a:t>arrhythmias in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patients with normal hearts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- Wolff-Parkinson-White syndrome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- Ventricular arrhythmias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 {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very high risk of   </a:t>
            </a:r>
            <a:r>
              <a:rPr lang="en-US" sz="4400" b="1">
                <a:solidFill>
                  <a:srgbClr val="FF0000"/>
                </a:solidFill>
                <a:latin typeface="Arial" charset="0"/>
              </a:rPr>
              <a:t>proarrhythmia }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Reserved for resistant arrhythmias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0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latin typeface="Arial" charset="0"/>
              </a:rPr>
              <a:t>Wolff-Parkinson-White syndrome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ea typeface="+mn-ea"/>
              </a:rPr>
              <a:t>Pre-excitation of the ventricles due to an accessory pathway known as the </a:t>
            </a:r>
            <a:r>
              <a:rPr lang="en-US" sz="3600" b="1" dirty="0" smtClean="0">
                <a:ea typeface="+mn-ea"/>
              </a:rPr>
              <a:t>Bundle of Kent</a:t>
            </a:r>
            <a:r>
              <a:rPr lang="en-US" b="1" dirty="0" smtClean="0">
                <a:ea typeface="+mn-ea"/>
              </a:rPr>
              <a:t>.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ea typeface="+mn-ea"/>
              </a:rPr>
              <a:t>This accessory pathway is an abnormal electrical communication from the atria to the ventricles 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54275" name="Picture 3" descr="ecg_51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7848600" cy="575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buFont typeface="Wingdings" charset="0"/>
              <a:buNone/>
            </a:pPr>
            <a:endParaRPr lang="en-US" sz="1200">
              <a:latin typeface="Arial" charset="0"/>
              <a:cs typeface="Traditional Arabic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ADVERSE EFFECTS :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1-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CNS</a:t>
            </a:r>
            <a:r>
              <a:rPr lang="en-US" b="1">
                <a:latin typeface="Arial" charset="0"/>
              </a:rPr>
              <a:t> : dizziness, tremor,  blurred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   vision, abnormal taste sensations, 		paresthesia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2-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Arrhythmias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3-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heart failure </a:t>
            </a:r>
            <a:r>
              <a:rPr lang="en-US" b="1">
                <a:latin typeface="Arial" charset="0"/>
              </a:rPr>
              <a:t>due to  -ve inotropic effect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812800" indent="-812800" rtl="1" eaLnBrk="1" hangingPunct="1">
              <a:buFont typeface="Wingdings" charset="0"/>
              <a:buNone/>
            </a:pPr>
            <a:r>
              <a:rPr lang="ar-sa" sz="1400">
                <a:solidFill>
                  <a:srgbClr val="FFFF00"/>
                </a:solidFill>
                <a:latin typeface="Arial" charset="0"/>
                <a:cs typeface="Traditional Arabic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OTHER CLASS 1C DRUGS :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PROPAFENONE:</a:t>
            </a:r>
            <a:r>
              <a:rPr lang="en-US" b="1">
                <a:latin typeface="Arial" charset="0"/>
              </a:rPr>
              <a:t>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Chemical structure similar to propranolol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has weak beta-blocking action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cause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metallic taste </a:t>
            </a:r>
            <a:r>
              <a:rPr lang="en-US" b="1">
                <a:latin typeface="Arial" charset="0"/>
              </a:rPr>
              <a:t>and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constipation</a:t>
            </a:r>
          </a:p>
          <a:p>
            <a:pPr marL="812800" indent="-812800"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812800" indent="-812800" algn="l" eaLnBrk="1" hangingPunct="1">
              <a:buFont typeface="Wingdings" charset="0"/>
              <a:buNone/>
            </a:pPr>
            <a:endParaRPr lang="en-US" b="1" u="sng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C:\Documents and Settings\Ahmed\Desktop\CV Pharmacology  Sodium-Channel Blockers (Class I Antiarrhythmics)_files\sodium channel subclass effec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05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812800" indent="-812800" eaLnBrk="1" hangingPunct="1">
              <a:buFont typeface="Wingdings" charset="0"/>
              <a:buNone/>
            </a:pPr>
            <a:r>
              <a:rPr lang="en-US" b="1" u="sng">
                <a:solidFill>
                  <a:srgbClr val="FFFF00"/>
                </a:solidFill>
                <a:latin typeface="Arial" charset="0"/>
              </a:rPr>
              <a:t>CLASS 11  DRUGS </a:t>
            </a:r>
            <a:endParaRPr lang="en-US" b="1">
              <a:solidFill>
                <a:srgbClr val="FFFF00"/>
              </a:solidFill>
              <a:latin typeface="Arial" charset="0"/>
            </a:endParaRPr>
          </a:p>
          <a:p>
            <a:pPr marL="812800" indent="-812800" eaLnBrk="1" hangingPunct="1">
              <a:buFont typeface="Wingdings" charset="0"/>
              <a:buNone/>
            </a:pPr>
            <a:r>
              <a:rPr lang="el-GR" b="1">
                <a:solidFill>
                  <a:srgbClr val="92D050"/>
                </a:solidFill>
                <a:latin typeface="Arial" charset="0"/>
              </a:rPr>
              <a:t>β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- ADRENOCEPTOR  BLOCKERS</a:t>
            </a:r>
          </a:p>
          <a:p>
            <a:pPr marL="812800" indent="-812800" eaLnBrk="1" hangingPunct="1">
              <a:buFont typeface="Wingdings" charset="0"/>
              <a:buNone/>
            </a:pPr>
            <a:r>
              <a:rPr lang="en-US" sz="2800" b="1">
                <a:latin typeface="Arial" charset="0"/>
              </a:rPr>
              <a:t>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PHARMACOLOGICAL ACTIONS :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block </a:t>
            </a:r>
            <a:r>
              <a:rPr lang="el-GR" b="1">
                <a:solidFill>
                  <a:srgbClr val="92D050"/>
                </a:solidFill>
                <a:latin typeface="Arial" charset="0"/>
              </a:rPr>
              <a:t>β</a:t>
            </a:r>
            <a:r>
              <a:rPr lang="en-US" b="1" baseline="-25000">
                <a:solidFill>
                  <a:srgbClr val="92D05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- receptors </a:t>
            </a:r>
            <a:r>
              <a:rPr lang="en-US" b="1">
                <a:latin typeface="Arial" charset="0"/>
              </a:rPr>
              <a:t>in the heart →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reduce</a:t>
            </a:r>
            <a:r>
              <a:rPr lang="en-US" b="1">
                <a:latin typeface="Arial" charset="0"/>
              </a:rPr>
              <a:t> the sympathetic effect on the heart causing :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-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decrease automaticity </a:t>
            </a:r>
            <a:r>
              <a:rPr lang="en-US" b="1">
                <a:latin typeface="Arial" charset="0"/>
              </a:rPr>
              <a:t>of S.A. node and  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ectopic pacemakers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-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prolong refractory period </a:t>
            </a:r>
            <a:r>
              <a:rPr lang="en-US" b="1">
                <a:latin typeface="Arial" charset="0"/>
              </a:rPr>
              <a:t>( slow conduction ) of the  A.V node  this help prevent   re-entry arrhythmias</a:t>
            </a:r>
          </a:p>
          <a:p>
            <a:pPr marL="812800" indent="-812800"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rtl="1" eaLnBrk="1" hangingPunct="1">
              <a:buFont typeface="Wingdings" charset="0"/>
              <a:buNone/>
            </a:pPr>
            <a:r>
              <a:rPr lang="ar-sa" sz="1400">
                <a:latin typeface="Arial" charset="0"/>
                <a:cs typeface="Traditional Arabic" charset="0"/>
              </a:rPr>
              <a:t>  </a:t>
            </a:r>
            <a:endParaRPr lang="en-US" sz="1400">
              <a:latin typeface="Arial" charset="0"/>
              <a:cs typeface="Traditional Arabic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CLINICAL USES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 Atrial arrhythmias ( with emotion, exercise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					thyrotoxicosis )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    WPW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latin typeface="Arial" charset="0"/>
              </a:rPr>
              <a:t>     digitalis-induced arrhythmias</a:t>
            </a:r>
          </a:p>
          <a:p>
            <a:pPr algn="l" eaLnBrk="1" hangingPunct="1">
              <a:buFont typeface="Wingdings" charset="0"/>
              <a:buChar char="v"/>
            </a:pPr>
            <a:r>
              <a:rPr lang="en-US" b="1">
                <a:solidFill>
                  <a:srgbClr val="FFC000"/>
                </a:solidFill>
                <a:latin typeface="Arial" charset="0"/>
              </a:rPr>
              <a:t>       To  reduce the incidence of post 		   myocardial infarction arrhythmias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solidFill>
                <a:srgbClr val="FFC000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C000"/>
                </a:solidFill>
                <a:latin typeface="Arial" charset="0"/>
              </a:rPr>
              <a:t>       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Propranolol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C000"/>
                </a:solidFill>
                <a:latin typeface="Arial" charset="0"/>
              </a:rPr>
              <a:t>        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Atenolol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 typeface="Wingdings" charset="0"/>
              <a:buChar char="•"/>
            </a:pPr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Prolong the action potential duration &amp; refractory period .</a:t>
            </a:r>
          </a:p>
          <a:p>
            <a:pPr eaLnBrk="1" hangingPunct="1">
              <a:buFont typeface="Wingdings" charset="0"/>
              <a:buChar char="•"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{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Prolong phase 3 }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Class III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46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812800" indent="-812800" eaLnBrk="1" hangingPunct="1">
              <a:buFont typeface="Wingdings" charset="0"/>
              <a:buNone/>
            </a:pPr>
            <a:r>
              <a:rPr lang="en-US" b="1" u="sng">
                <a:solidFill>
                  <a:srgbClr val="FFFF00"/>
                </a:solidFill>
                <a:latin typeface="Arial" charset="0"/>
              </a:rPr>
              <a:t>CLASS III</a:t>
            </a:r>
          </a:p>
          <a:p>
            <a:pPr marL="812800" indent="-812800" eaLnBrk="1" hangingPunct="1">
              <a:buFont typeface="Wingdings" charset="0"/>
              <a:buNone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AMIODARONE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-  Prolong action  potential duration and effective refractory period  </a:t>
            </a:r>
          </a:p>
          <a:p>
            <a:pPr marL="812800" indent="-812800" algn="l" eaLnBrk="1" hangingPunct="1">
              <a:buFontTx/>
              <a:buChar char="-"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Has an additional </a:t>
            </a:r>
            <a:r>
              <a:rPr lang="en-US" b="1">
                <a:latin typeface="Arial" charset="0"/>
              </a:rPr>
              <a:t>action of classes</a:t>
            </a:r>
          </a:p>
          <a:p>
            <a:pPr marL="812800" indent="-812800" algn="l" eaLnBrk="1" hangingPunct="1">
              <a:buFontTx/>
              <a:buChar char="-"/>
            </a:pPr>
            <a:r>
              <a:rPr lang="en-US" b="1">
                <a:latin typeface="Arial" charset="0"/>
              </a:rPr>
              <a:t> ( 1, 2 and 4 ) </a:t>
            </a:r>
          </a:p>
          <a:p>
            <a:pPr marL="812800" indent="-812800" algn="l" eaLnBrk="1" hangingPunct="1">
              <a:buFontTx/>
              <a:buChar char="-"/>
            </a:pPr>
            <a:r>
              <a:rPr lang="en-US" b="1">
                <a:latin typeface="Arial" charset="0"/>
              </a:rPr>
              <a:t>Vasodilating effect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(  </a:t>
            </a:r>
            <a:r>
              <a:rPr lang="el-GR" b="1">
                <a:latin typeface="Arial" charset="0"/>
              </a:rPr>
              <a:t>α</a:t>
            </a:r>
            <a:r>
              <a:rPr lang="en-US" b="1">
                <a:latin typeface="Arial" charset="0"/>
              </a:rPr>
              <a:t>- and </a:t>
            </a:r>
            <a:r>
              <a:rPr lang="el-GR" b="1">
                <a:latin typeface="Arial" charset="0"/>
              </a:rPr>
              <a:t>β</a:t>
            </a:r>
            <a:r>
              <a:rPr lang="en-US" b="1">
                <a:latin typeface="Arial" charset="0"/>
              </a:rPr>
              <a:t>-adrenoceptor  &amp;calcium channel blocking effects 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endParaRPr lang="en-US" b="1" u="sng">
              <a:solidFill>
                <a:srgbClr val="FF0000"/>
              </a:solidFill>
              <a:latin typeface="Arial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AMIODARONE</a:t>
            </a:r>
          </a:p>
          <a:p>
            <a:pPr marL="609600" indent="-609600" eaLnBrk="1" hangingPunct="1">
              <a:buFont typeface="Wingdings" charset="0"/>
              <a:buNone/>
            </a:pPr>
            <a:endParaRPr lang="en-US" sz="1400">
              <a:latin typeface="Arial" charset="0"/>
              <a:cs typeface="Traditional Arabic" charset="0"/>
            </a:endParaRP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Clinical uses</a:t>
            </a:r>
          </a:p>
          <a:p>
            <a:pPr marL="609600" indent="-609600"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  Serious ,resistant ventricular arrhythmias,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</a:t>
            </a:r>
          </a:p>
          <a:p>
            <a:pPr marL="609600" indent="-609600"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   Maintenance of sinus rhythm after D.C. 	cardioversion of atrial flutter and 			fibrillation</a:t>
            </a:r>
          </a:p>
          <a:p>
            <a:pPr marL="609600" indent="-609600" algn="l" eaLnBrk="1" hangingPunct="1">
              <a:buFont typeface="Wingdings" charset="0"/>
              <a:buChar char="Ø"/>
            </a:pPr>
            <a:r>
              <a:rPr lang="en-US" b="1">
                <a:latin typeface="Arial" charset="0"/>
              </a:rPr>
              <a:t> Resistant supraventricular arrhythmias  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   e.g. WPW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609600" indent="-609600" rtl="1" eaLnBrk="1" hangingPunct="1">
              <a:buFont typeface="Wingdings" charset="0"/>
              <a:buNone/>
            </a:pPr>
            <a:r>
              <a:rPr lang="ar-sa" sz="1400">
                <a:solidFill>
                  <a:srgbClr val="FFFF00"/>
                </a:solidFill>
                <a:latin typeface="Arial" charset="0"/>
                <a:cs typeface="Traditional Arabic" charset="0"/>
              </a:rPr>
              <a:t> </a:t>
            </a:r>
            <a:r>
              <a:rPr lang="en-US" b="1" u="sng">
                <a:solidFill>
                  <a:srgbClr val="FFFF00"/>
                </a:solidFill>
                <a:latin typeface="Arial" charset="0"/>
              </a:rPr>
              <a:t>ADVERSE EFFECTS</a:t>
            </a:r>
            <a:endParaRPr lang="en-US" b="1">
              <a:solidFill>
                <a:srgbClr val="FFFF00"/>
              </a:solidFill>
              <a:latin typeface="Arial" charset="0"/>
            </a:endParaRP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1-bradycardia &amp; heart block, heart failure</a:t>
            </a:r>
          </a:p>
          <a:p>
            <a:pPr marL="609600" indent="-609600"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2-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pulmonary fibrosis</a:t>
            </a:r>
          </a:p>
          <a:p>
            <a:pPr marL="609600" indent="-609600"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3-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hyper-  or hypothyroidism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4- photodermatitis ( in 25%) and skin deposits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</a:p>
          <a:p>
            <a:pPr marL="609600" indent="-6096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5- Bluish discoloration of the skin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9275"/>
            <a:ext cx="9144000" cy="659765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buFont typeface="Wingdings" charset="0"/>
              <a:buNone/>
            </a:pPr>
            <a:r>
              <a:rPr lang="ar-sa" sz="1800">
                <a:latin typeface="Arial" charset="0"/>
                <a:cs typeface="Traditional Arabic" charset="0"/>
              </a:rPr>
              <a:t> </a:t>
            </a:r>
            <a:endParaRPr lang="en-US" b="1" u="sng">
              <a:solidFill>
                <a:srgbClr val="FF0000"/>
              </a:solidFill>
              <a:latin typeface="Arial" charset="0"/>
            </a:endParaRPr>
          </a:p>
          <a:p>
            <a:pPr rtl="1" eaLnBrk="1" hangingPunct="1">
              <a:lnSpc>
                <a:spcPct val="80000"/>
              </a:lnSpc>
              <a:buFont typeface="Wingdings" charset="0"/>
              <a:buNone/>
            </a:pP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(CONTiNUE) 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5- tremor, headache, ataxia, paresthesia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6- constipation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7- corneal microdeposits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8- hepatocellular necrosis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9- peripheral neuropathy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6858000"/>
          </a:xfrm>
        </p:spPr>
        <p:txBody>
          <a:bodyPr/>
          <a:lstStyle/>
          <a:p>
            <a:pPr marL="812800" indent="-812800" algn="l" rtl="1" eaLnBrk="1" hangingPunct="1">
              <a:lnSpc>
                <a:spcPct val="80000"/>
              </a:lnSpc>
              <a:buFont typeface="Wingdings" charset="0"/>
              <a:buNone/>
            </a:pPr>
            <a:endParaRPr lang="en-US" sz="1200">
              <a:latin typeface="Arial" charset="0"/>
              <a:cs typeface="Traditional Arabic" charset="0"/>
            </a:endParaRPr>
          </a:p>
          <a:p>
            <a:pPr marL="812800" indent="-812800" eaLnBrk="1" hangingPunct="1">
              <a:buFont typeface="Wingdings" charset="0"/>
              <a:buNone/>
            </a:pPr>
            <a:r>
              <a:rPr lang="ar-sa" sz="1200">
                <a:latin typeface="Arial" charset="0"/>
                <a:cs typeface="Traditional Arabic" charset="0"/>
              </a:rPr>
              <a:t> 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AMIODARONE</a:t>
            </a:r>
          </a:p>
          <a:p>
            <a:pPr marL="812800" indent="-812800" eaLnBrk="1" hangingPunct="1">
              <a:buFont typeface="Wingdings" charset="0"/>
              <a:buNone/>
            </a:pPr>
            <a:endParaRPr lang="en-US">
              <a:latin typeface="Arial" charset="0"/>
              <a:cs typeface="Traditional Arabic" charset="0"/>
            </a:endParaRP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Pharmacokinetics: 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extremely long  t</a:t>
            </a:r>
            <a:r>
              <a:rPr lang="en-US" b="1" baseline="-25000">
                <a:latin typeface="Arial" charset="0"/>
              </a:rPr>
              <a:t>1/2</a:t>
            </a:r>
            <a:r>
              <a:rPr lang="en-US" b="1">
                <a:latin typeface="Arial" charset="0"/>
              </a:rPr>
              <a:t> =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13 - 103 DAYS</a:t>
            </a:r>
          </a:p>
          <a:p>
            <a:pPr marL="812800" indent="-812800"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Drug Interactions: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reduce clearance of several drugs  e.g.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quinidine,   warfarin,   procaiamide,  flecainide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Given by a rapid I.V. infusion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Acute conversion of atrial flutter or atrial fibrillation to normal sinus rhythm.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 Causes QT interval prolongation , so it precipitates torsades de pointes.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2D050"/>
                </a:solidFill>
                <a:latin typeface="Arial" charset="0"/>
              </a:rPr>
              <a:t>PURE CLASS III </a:t>
            </a:r>
            <a:br>
              <a:rPr lang="en-US" b="1">
                <a:solidFill>
                  <a:srgbClr val="92D050"/>
                </a:solidFill>
                <a:latin typeface="Arial" charset="0"/>
              </a:rPr>
            </a:br>
            <a:r>
              <a:rPr lang="en-US" b="1">
                <a:solidFill>
                  <a:srgbClr val="FFFF00"/>
                </a:solidFill>
                <a:latin typeface="Arial" charset="0"/>
              </a:rPr>
              <a:t>Ibutilide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ea typeface="+mn-ea"/>
              </a:rPr>
              <a:t>	 </a:t>
            </a:r>
            <a:r>
              <a:rPr lang="en-US" b="1" dirty="0" err="1" smtClean="0">
                <a:solidFill>
                  <a:srgbClr val="92D050"/>
                </a:solidFill>
                <a:ea typeface="+mn-ea"/>
              </a:rPr>
              <a:t>Verapamil</a:t>
            </a:r>
            <a:r>
              <a:rPr lang="en-US" b="1" dirty="0" smtClean="0">
                <a:solidFill>
                  <a:srgbClr val="92D050"/>
                </a:solidFill>
                <a:ea typeface="+mn-ea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ea typeface="+mn-ea"/>
              </a:rPr>
              <a:t>Diltiazem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ea typeface="+mn-ea"/>
              </a:rPr>
              <a:t>Main site of action ( A.V.N &amp; S.A.N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 (causing slow conduction &amp; prolong effective refractory period 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latin typeface="Arial" charset="0"/>
              </a:rPr>
              <a:t>Class 1V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calcium channel blockers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0"/>
            <a:ext cx="9144000" cy="6858000"/>
          </a:xfrm>
        </p:spPr>
        <p:txBody>
          <a:bodyPr/>
          <a:lstStyle/>
          <a:p>
            <a:pPr algn="l" rt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u="sng">
              <a:solidFill>
                <a:srgbClr val="FF0000"/>
              </a:solidFill>
              <a:latin typeface="Arial" charset="0"/>
            </a:endParaRPr>
          </a:p>
          <a:p>
            <a:pPr algn="l" rt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CALCIUM-CHANNEL BLOCKERS</a:t>
            </a:r>
            <a:endParaRPr lang="en-US">
              <a:latin typeface="Arial" charset="0"/>
              <a:cs typeface="Traditional Arabic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ar-sa" sz="2400">
                <a:latin typeface="Arial" charset="0"/>
                <a:cs typeface="Traditional Arabic" charset="0"/>
              </a:rPr>
              <a:t> </a:t>
            </a:r>
            <a:endParaRPr lang="en-US" sz="2400">
              <a:latin typeface="Arial" charset="0"/>
              <a:cs typeface="Traditional Arabic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USES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/>
            </a:r>
            <a:br>
              <a:rPr lang="en-US" sz="2400" b="1">
                <a:latin typeface="Arial" charset="0"/>
              </a:rPr>
            </a:br>
            <a:endParaRPr lang="en-US" sz="24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1- </a:t>
            </a:r>
            <a:r>
              <a:rPr lang="en-US" sz="2800" b="1">
                <a:solidFill>
                  <a:srgbClr val="92D050"/>
                </a:solidFill>
                <a:latin typeface="Arial" charset="0"/>
              </a:rPr>
              <a:t>atrial</a:t>
            </a:r>
            <a:r>
              <a:rPr lang="en-US" sz="2800" b="1">
                <a:latin typeface="Arial" charset="0"/>
              </a:rPr>
              <a:t> arrhythmias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2- </a:t>
            </a:r>
            <a:r>
              <a:rPr lang="en-US" sz="2800" b="1">
                <a:solidFill>
                  <a:srgbClr val="92D050"/>
                </a:solidFill>
                <a:latin typeface="Arial" charset="0"/>
              </a:rPr>
              <a:t>supraventricular</a:t>
            </a:r>
            <a:r>
              <a:rPr lang="en-US" sz="2800" b="1">
                <a:latin typeface="Arial" charset="0"/>
              </a:rPr>
              <a:t> arrhythmias   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latin typeface="Arial" charset="0"/>
              </a:rPr>
              <a:t>     e.g.  WPW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sz="2800" b="1">
                <a:latin typeface="Arial" charset="0"/>
              </a:rPr>
              <a:t> effective in ventricular arrhythmias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1800" b="1">
                <a:latin typeface="Arial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1">
                <a:solidFill>
                  <a:srgbClr val="FFFF00"/>
                </a:solidFill>
                <a:latin typeface="Arial" charset="0"/>
              </a:rPr>
            </a:br>
            <a:endParaRPr 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85800"/>
            <a:ext cx="8893175" cy="569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ea typeface="+mn-ea"/>
              </a:rPr>
              <a:t>MISCELLENIOUS ANTIARRHYTHMIC </a:t>
            </a: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DRUGS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600" b="1" dirty="0" smtClean="0">
                <a:solidFill>
                  <a:srgbClr val="FFFF00"/>
                </a:solidFill>
                <a:ea typeface="+mn-ea"/>
              </a:rPr>
              <a:t>ADENOSINE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0000FF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0000FF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600" b="1" dirty="0" smtClean="0">
                <a:ea typeface="+mn-ea"/>
              </a:rPr>
              <a:t>DIGITALIS</a:t>
            </a:r>
            <a:r>
              <a:rPr lang="en-US" sz="3600" b="1" dirty="0" smtClean="0">
                <a:solidFill>
                  <a:srgbClr val="0000FF"/>
                </a:solidFill>
                <a:ea typeface="+mn-ea"/>
              </a:rPr>
              <a:t>    </a:t>
            </a: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b="1" dirty="0" smtClean="0">
              <a:solidFill>
                <a:srgbClr val="FF0000"/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0"/>
            <a:ext cx="9144000" cy="7173913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ADENOSINE</a:t>
            </a:r>
          </a:p>
          <a:p>
            <a:pPr rtl="1" eaLnBrk="1" hangingPunct="1">
              <a:defRPr/>
            </a:pP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algn="l" eaLnBrk="1" hangingPunct="1">
              <a:defRPr/>
            </a:pPr>
            <a:r>
              <a:rPr lang="en-US" b="1" dirty="0" smtClean="0">
                <a:ea typeface="+mn-ea"/>
              </a:rPr>
              <a:t>- naturally occurring nucleoside</a:t>
            </a:r>
          </a:p>
          <a:p>
            <a:pPr algn="l" eaLnBrk="1" hangingPunct="1">
              <a:buFontTx/>
              <a:buChar char="-"/>
              <a:defRPr/>
            </a:pPr>
            <a:r>
              <a:rPr lang="en-US" b="1" dirty="0" smtClean="0">
                <a:ea typeface="+mn-ea"/>
              </a:rPr>
              <a:t>half-life= less than 10 sec.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</a:rPr>
              <a:t>Mechanism: In cardiac tissues</a:t>
            </a:r>
          </a:p>
          <a:p>
            <a:pPr algn="l" eaLnBrk="1" hangingPunct="1">
              <a:defRPr/>
            </a:pPr>
            <a:r>
              <a:rPr lang="en-US" b="1" dirty="0" smtClean="0">
                <a:ea typeface="+mn-ea"/>
              </a:rPr>
              <a:t> Binds to type 1 (A1) receptors which are coupled to </a:t>
            </a:r>
            <a:r>
              <a:rPr lang="en-US" b="1" dirty="0" err="1" smtClean="0">
                <a:ea typeface="+mn-ea"/>
              </a:rPr>
              <a:t>Gi</a:t>
            </a:r>
            <a:r>
              <a:rPr lang="en-US" b="1" dirty="0" smtClean="0">
                <a:ea typeface="+mn-ea"/>
              </a:rPr>
              <a:t>- proteins , activation of this pathway cause :</a:t>
            </a:r>
          </a:p>
          <a:p>
            <a:pPr algn="l"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ea typeface="+mn-ea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Opening of  potassium channels  </a:t>
            </a:r>
          </a:p>
          <a:p>
            <a:pPr algn="l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</a:rPr>
              <a:t> 			(</a:t>
            </a:r>
            <a:r>
              <a:rPr lang="en-US" b="1" dirty="0" err="1" smtClean="0">
                <a:solidFill>
                  <a:srgbClr val="FFFF00"/>
                </a:solidFill>
                <a:ea typeface="+mn-ea"/>
              </a:rPr>
              <a:t>hyperpolarization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)</a:t>
            </a:r>
          </a:p>
          <a:p>
            <a:pPr algn="l"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FFC000"/>
                </a:solidFill>
                <a:ea typeface="+mn-ea"/>
              </a:rPr>
              <a:t> Decrease </a:t>
            </a:r>
            <a:r>
              <a:rPr lang="en-US" b="1" dirty="0" err="1" smtClean="0">
                <a:solidFill>
                  <a:srgbClr val="FFC000"/>
                </a:solidFill>
                <a:ea typeface="+mn-ea"/>
              </a:rPr>
              <a:t>cAMP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 which inhibits L-type calcium channels (</a:t>
            </a:r>
            <a:r>
              <a:rPr lang="en-US" b="1" dirty="0" smtClean="0">
                <a:solidFill>
                  <a:srgbClr val="FFC000"/>
                </a:solidFill>
                <a:ea typeface="+mn-ea"/>
                <a:sym typeface="Wingdings"/>
              </a:rPr>
              <a:t>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 calcium influx )  causing</a:t>
            </a:r>
          </a:p>
          <a:p>
            <a:pPr algn="l" eaLnBrk="1" hangingPunct="1">
              <a:defRPr/>
            </a:pPr>
            <a:endParaRPr lang="en-US" b="1" dirty="0" smtClean="0">
              <a:ea typeface="+mn-ea"/>
            </a:endParaRPr>
          </a:p>
          <a:p>
            <a:pPr algn="l" eaLnBrk="1" hangingPunct="1">
              <a:defRPr/>
            </a:pPr>
            <a:endParaRPr lang="en-US" b="1" dirty="0" smtClean="0"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Continue….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b="1" dirty="0" smtClean="0">
                <a:ea typeface="+mn-ea"/>
              </a:rPr>
              <a:t>decrease in conduction velocity  (negative </a:t>
            </a:r>
            <a:r>
              <a:rPr lang="en-US" b="1" dirty="0" err="1" smtClean="0">
                <a:ea typeface="+mn-ea"/>
              </a:rPr>
              <a:t>dromotropic</a:t>
            </a:r>
            <a:r>
              <a:rPr lang="en-US" b="1" dirty="0" smtClean="0">
                <a:ea typeface="+mn-ea"/>
              </a:rPr>
              <a:t> effect ) mainly at </a:t>
            </a:r>
            <a:r>
              <a:rPr lang="en-US" b="1" dirty="0" smtClean="0">
                <a:solidFill>
                  <a:srgbClr val="92D050"/>
                </a:solidFill>
                <a:ea typeface="+mn-ea"/>
              </a:rPr>
              <a:t>AVN.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</a:rPr>
              <a:t>In cardiac pacemaker cells </a:t>
            </a:r>
            <a:r>
              <a:rPr lang="en-US" dirty="0" smtClean="0">
                <a:ea typeface="+mn-ea"/>
              </a:rPr>
              <a:t>( </a:t>
            </a:r>
            <a:r>
              <a:rPr lang="en-US" b="1" dirty="0" smtClean="0">
                <a:solidFill>
                  <a:srgbClr val="92D050"/>
                </a:solidFill>
                <a:ea typeface="+mn-ea"/>
              </a:rPr>
              <a:t>SAN</a:t>
            </a:r>
            <a:r>
              <a:rPr lang="en-US" dirty="0" smtClean="0">
                <a:ea typeface="+mn-ea"/>
              </a:rPr>
              <a:t>) ,  inhibits  pacemaker current, which </a:t>
            </a:r>
            <a:r>
              <a:rPr lang="en-US" dirty="0" smtClean="0">
                <a:ea typeface="+mn-ea"/>
                <a:sym typeface="Wingdings"/>
              </a:rPr>
              <a:t> the slope of phase 4 of pacemaker action potential (  spontaneous firing rate {</a:t>
            </a:r>
            <a:r>
              <a:rPr lang="en-US" dirty="0" smtClean="0">
                <a:solidFill>
                  <a:srgbClr val="92D050"/>
                </a:solidFill>
                <a:ea typeface="+mn-ea"/>
                <a:sym typeface="Wingdings"/>
              </a:rPr>
              <a:t>negative </a:t>
            </a:r>
            <a:r>
              <a:rPr lang="en-US" dirty="0" err="1" smtClean="0">
                <a:solidFill>
                  <a:srgbClr val="92D050"/>
                </a:solidFill>
                <a:ea typeface="+mn-ea"/>
                <a:sym typeface="Wingdings"/>
              </a:rPr>
              <a:t>chronotropic</a:t>
            </a:r>
            <a:r>
              <a:rPr lang="en-US" dirty="0" smtClean="0">
                <a:solidFill>
                  <a:srgbClr val="92D050"/>
                </a:solidFill>
                <a:ea typeface="+mn-ea"/>
                <a:sym typeface="Wingdings"/>
              </a:rPr>
              <a:t> effect</a:t>
            </a:r>
            <a:r>
              <a:rPr lang="en-US" dirty="0" smtClean="0">
                <a:ea typeface="+mn-ea"/>
                <a:sym typeface="Wingdings"/>
              </a:rPr>
              <a:t>})</a:t>
            </a: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dirty="0" smtClean="0">
              <a:ea typeface="+mn-ea"/>
              <a:sym typeface="Wingdings"/>
            </a:endParaRPr>
          </a:p>
          <a:p>
            <a:pPr>
              <a:buFont typeface="Wingdings" pitchFamily="2" charset="2"/>
              <a:buBlip>
                <a:blip r:embed="rId3"/>
              </a:buBlip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10243" name="Picture 3" descr="ecg_cc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0"/>
            <a:ext cx="9753600" cy="710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denosine binding to purinergic receptors in smooth muscle tissue and SA and AV 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781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 eaLnBrk="1" hangingPunct="1"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ADENOSINE</a:t>
            </a:r>
            <a:endParaRPr lang="en-US" sz="3600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</a:t>
            </a:r>
            <a:r>
              <a:rPr lang="en-US" sz="3600" b="1">
                <a:latin typeface="Arial" charset="0"/>
              </a:rPr>
              <a:t>■  </a:t>
            </a:r>
            <a:r>
              <a:rPr lang="en-US" sz="3600" b="1">
                <a:solidFill>
                  <a:srgbClr val="FFFF00"/>
                </a:solidFill>
                <a:latin typeface="Arial" charset="0"/>
              </a:rPr>
              <a:t>First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drug of choice in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paroxysmal supraventricular tachycardia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preferred over </a:t>
            </a:r>
            <a:r>
              <a:rPr lang="en-US" b="1">
                <a:latin typeface="Arial" charset="0"/>
              </a:rPr>
              <a:t>verapamil ( safer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and does not depress contractility )</a:t>
            </a: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given 6 mg I.V. bolus followed by 12 mg if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necessary</a:t>
            </a:r>
          </a:p>
          <a:p>
            <a:pPr algn="l"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6250"/>
            <a:ext cx="9144000" cy="6858000"/>
          </a:xfrm>
        </p:spPr>
        <p:txBody>
          <a:bodyPr/>
          <a:lstStyle/>
          <a:p>
            <a:pPr rtl="1" eaLnBrk="1" hangingPunct="1"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ADENOSINE</a:t>
            </a:r>
            <a:endParaRPr lang="en-US" sz="3600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endParaRPr lang="en-US" b="1">
              <a:solidFill>
                <a:srgbClr val="0000FF"/>
              </a:solidFill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Adverse effects:</a:t>
            </a: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Flushing</a:t>
            </a:r>
            <a:r>
              <a:rPr lang="en-US" b="1">
                <a:latin typeface="Arial" charset="0"/>
              </a:rPr>
              <a:t> in about 20% of patients</a:t>
            </a: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Shortness of breath </a:t>
            </a:r>
            <a:r>
              <a:rPr lang="en-US" b="1">
                <a:latin typeface="Arial" charset="0"/>
              </a:rPr>
              <a:t>and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chest burning </a:t>
            </a:r>
            <a:r>
              <a:rPr lang="en-US" b="1">
                <a:latin typeface="Arial" charset="0"/>
              </a:rPr>
              <a:t>in 	10% of patients (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bronchospasm</a:t>
            </a:r>
            <a:r>
              <a:rPr lang="en-US" b="1">
                <a:latin typeface="Arial" charset="0"/>
              </a:rPr>
              <a:t>)			</a:t>
            </a: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AV block</a:t>
            </a:r>
            <a:r>
              <a:rPr lang="en-US" b="1">
                <a:latin typeface="Arial" charset="0"/>
              </a:rPr>
              <a:t> ( contraindicated in heart 						block)</a:t>
            </a:r>
          </a:p>
          <a:p>
            <a:pPr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■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rgbClr val="92D050"/>
                </a:solidFill>
                <a:latin typeface="Arial" charset="0"/>
              </a:rPr>
              <a:t>Rarely:</a:t>
            </a:r>
            <a:r>
              <a:rPr lang="en-US" b="1">
                <a:latin typeface="Arial" charset="0"/>
              </a:rPr>
              <a:t>  hypotension, nausea, paresthesias, </a:t>
            </a:r>
          </a:p>
          <a:p>
            <a:pPr algn="l"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                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812800" indent="-812800" eaLnBrk="1" hangingPunct="1">
              <a:buFont typeface="Wingdings" charset="0"/>
              <a:buNone/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812800" indent="-812800" eaLnBrk="1" hangingPunct="1">
              <a:buFont typeface="Wingdings" charset="0"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BRADYARRHYTHMIAS</a:t>
            </a:r>
            <a:r>
              <a:rPr lang="en-US" sz="3600" b="1">
                <a:latin typeface="Arial" charset="0"/>
              </a:rPr>
              <a:t>    </a:t>
            </a:r>
          </a:p>
          <a:p>
            <a:pPr marL="812800" indent="-812800" eaLnBrk="1" hangingPunct="1">
              <a:buFont typeface="Wingdings" charset="0"/>
              <a:buNone/>
            </a:pPr>
            <a:endParaRPr lang="en-US" sz="3600" b="1">
              <a:solidFill>
                <a:srgbClr val="FF0000"/>
              </a:solidFill>
              <a:latin typeface="Arial" charset="0"/>
            </a:endParaRPr>
          </a:p>
          <a:p>
            <a:pPr marL="812800" indent="-812800" eaLnBrk="1" hangingPunct="1">
              <a:buFont typeface="Wingdings" charset="0"/>
              <a:buNone/>
            </a:pPr>
            <a:r>
              <a:rPr lang="en-US" sz="3600" b="1">
                <a:solidFill>
                  <a:srgbClr val="FFFF00"/>
                </a:solidFill>
                <a:latin typeface="Arial" charset="0"/>
              </a:rPr>
              <a:t>ATROPINE </a:t>
            </a:r>
          </a:p>
          <a:p>
            <a:pPr marL="812800" indent="-812800" eaLnBrk="1" hangingPunct="1">
              <a:buFont typeface="Wingdings" charset="0"/>
              <a:buNone/>
            </a:pPr>
            <a:endParaRPr lang="en-US" sz="3600" b="1">
              <a:solidFill>
                <a:srgbClr val="FF0000"/>
              </a:solidFill>
              <a:latin typeface="Arial" charset="0"/>
            </a:endParaRP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 ■ can be used in sinus bradycardia after myocardial infarction and in heart block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  </a:t>
            </a:r>
          </a:p>
          <a:p>
            <a:pPr marL="812800" indent="-812800" algn="l" eaLnBrk="1" hangingPunct="1">
              <a:buFont typeface="Wingdings" charset="0"/>
              <a:buNone/>
            </a:pPr>
            <a:r>
              <a:rPr lang="en-US" sz="3600" b="1">
                <a:latin typeface="Arial" charset="0"/>
              </a:rPr>
              <a:t> ■ in emergency heart block isoprenaline may be combined with atropine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 </a:t>
            </a:r>
            <a:br>
              <a:rPr lang="en-US" sz="3200" b="1">
                <a:latin typeface="Arial" charset="0"/>
              </a:rPr>
            </a:br>
            <a:endParaRPr lang="en-US" sz="3200" b="1">
              <a:latin typeface="Courier New" charset="0"/>
              <a:cs typeface="Courier New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  <a:buFont typeface="Wingdings" charset="0"/>
              <a:buNone/>
            </a:pPr>
            <a:endParaRPr lang="en-US" b="1">
              <a:solidFill>
                <a:srgbClr val="FF0000"/>
              </a:solidFill>
              <a:latin typeface="Arial" charset="0"/>
            </a:endParaRPr>
          </a:p>
          <a:p>
            <a:pPr rt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NONPHARMACOLOGIC THERAPY OF ARRHYTHMIAS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Implantable Cardiac Defibrillator (ICD)</a:t>
            </a: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 can automatically detect and treat fatal </a:t>
            </a: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>
                <a:latin typeface="Arial" charset="0"/>
              </a:rPr>
              <a:t>    arrhythmias such as ventricular fibrillation 				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78851" name="Picture 3" descr="The ICD is implanted beneath the skin and the leads are placed inside the heart or on its surface.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569325" cy="652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n-US" smtClean="0">
              <a:ea typeface="+mn-ea"/>
            </a:endParaRPr>
          </a:p>
        </p:txBody>
      </p:sp>
      <p:pic>
        <p:nvPicPr>
          <p:cNvPr id="79876" name="Picture 4" descr="Pictures sameer 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334000" y="6096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2"/>
                </a:solidFill>
              </a:rPr>
              <a:t>Thank you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buFont typeface="Wingdings" charset="0"/>
              <a:buNone/>
            </a:pPr>
            <a:r>
              <a:rPr lang="en-US" sz="1400" b="1">
                <a:latin typeface="Arial" charset="0"/>
                <a:cs typeface="Arial" charset="0"/>
              </a:rPr>
              <a:t> </a:t>
            </a:r>
            <a:endParaRPr lang="en-US" sz="1400" b="1">
              <a:latin typeface="Courier New" charset="0"/>
              <a:cs typeface="Courier New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CARDIAC CONDUCTION SYSTEM</a:t>
            </a:r>
          </a:p>
          <a:p>
            <a:pPr algn="l" eaLnBrk="1" hangingPunct="1">
              <a:buFont typeface="Wingdings" charset="0"/>
              <a:buNone/>
            </a:pPr>
            <a:endParaRPr lang="en-US" sz="3600" b="1">
              <a:latin typeface="Arial" charset="0"/>
            </a:endParaRPr>
          </a:p>
          <a:p>
            <a:pPr algn="l" eaLnBrk="1" hangingPunct="1">
              <a:buFont typeface="Wingdings" charset="0"/>
              <a:buNone/>
            </a:pPr>
            <a:r>
              <a:rPr lang="en-US" sz="4000" b="1">
                <a:latin typeface="Arial" charset="0"/>
              </a:rPr>
              <a:t>   - S.A. node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000" b="1">
                <a:latin typeface="Arial" charset="0"/>
              </a:rPr>
              <a:t>   - Inter-nodal pathways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000" b="1">
                <a:latin typeface="Arial" charset="0"/>
              </a:rPr>
              <a:t>   - A.V. node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000" b="1">
                <a:latin typeface="Arial" charset="0"/>
              </a:rPr>
              <a:t>   - Bundle of His and branches</a:t>
            </a:r>
          </a:p>
          <a:p>
            <a:pPr algn="l" eaLnBrk="1" hangingPunct="1">
              <a:buFont typeface="Wingdings" charset="0"/>
              <a:buNone/>
            </a:pPr>
            <a:r>
              <a:rPr lang="en-US" sz="4000" b="1">
                <a:latin typeface="Arial" charset="0"/>
              </a:rPr>
              <a:t>   - Purkinje fibres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12291" name="Picture 3" descr="ecg_em_event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497888" cy="619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B0B1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B0B1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2475</TotalTime>
  <Words>1177</Words>
  <Application>Microsoft Macintosh PowerPoint</Application>
  <PresentationFormat>On-screen Show (4:3)</PresentationFormat>
  <Paragraphs>494</Paragraphs>
  <Slides>76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Wingdings</vt:lpstr>
      <vt:lpstr>Calibri</vt:lpstr>
      <vt:lpstr>Courier New</vt:lpstr>
      <vt:lpstr>Arial Narrow</vt:lpstr>
      <vt:lpstr>Traditional Arabic</vt:lpstr>
      <vt:lpstr>Digital Dots</vt:lpstr>
      <vt:lpstr>Corel PHOTO-PAINT 8.0 Image</vt:lpstr>
      <vt:lpstr>PowerPoint Presentation</vt:lpstr>
      <vt:lpstr>PowerPoint Presentation</vt:lpstr>
      <vt:lpstr>PowerPoint Presentation</vt:lpstr>
      <vt:lpstr>Antiarrhythmic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CARDIAC ACTION POTENTIAL</vt:lpstr>
      <vt:lpstr>Action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Therapeutic use &amp; Rationale  of antiarrhythmic drugs</vt:lpstr>
      <vt:lpstr>Continue</vt:lpstr>
      <vt:lpstr>PowerPoint Presentation</vt:lpstr>
      <vt:lpstr>Vaughn Williams classificatin</vt:lpstr>
      <vt:lpstr> CLASS 1 </vt:lpstr>
      <vt:lpstr> CLASS 1 </vt:lpstr>
      <vt:lpstr>PowerPoint Presentation</vt:lpstr>
      <vt:lpstr>PowerPoint Presentation</vt:lpstr>
      <vt:lpstr>PowerPoint Presentation</vt:lpstr>
      <vt:lpstr>PowerPoint Presentation</vt:lpstr>
      <vt:lpstr>  </vt:lpstr>
      <vt:lpstr>  </vt:lpstr>
      <vt:lpstr>  </vt:lpstr>
      <vt:lpstr>Torsades de pointes</vt:lpstr>
      <vt:lpstr>  </vt:lpstr>
      <vt:lpstr>Adverse effects ( continue)  </vt:lpstr>
      <vt:lpstr>  </vt:lpstr>
      <vt:lpstr>  </vt:lpstr>
      <vt:lpstr>  </vt:lpstr>
      <vt:lpstr>  </vt:lpstr>
      <vt:lpstr>PowerPoint Presentation</vt:lpstr>
      <vt:lpstr>PowerPoint Presentation</vt:lpstr>
      <vt:lpstr>PowerPoint Presentation</vt:lpstr>
      <vt:lpstr>  </vt:lpstr>
      <vt:lpstr>  </vt:lpstr>
      <vt:lpstr>CLASS 1C</vt:lpstr>
      <vt:lpstr>PowerPoint Presentation</vt:lpstr>
      <vt:lpstr>  </vt:lpstr>
      <vt:lpstr>Wolff-Parkinson-White syndrome</vt:lpstr>
      <vt:lpstr>PowerPoint Presentation</vt:lpstr>
      <vt:lpstr>  </vt:lpstr>
      <vt:lpstr>  </vt:lpstr>
      <vt:lpstr>PowerPoint Presentation</vt:lpstr>
      <vt:lpstr>  </vt:lpstr>
      <vt:lpstr>  </vt:lpstr>
      <vt:lpstr>Class III</vt:lpstr>
      <vt:lpstr>PowerPoint Presentation</vt:lpstr>
      <vt:lpstr>  </vt:lpstr>
      <vt:lpstr>  </vt:lpstr>
      <vt:lpstr>  </vt:lpstr>
      <vt:lpstr>  </vt:lpstr>
      <vt:lpstr>  </vt:lpstr>
      <vt:lpstr>PURE CLASS III  Ibutilide</vt:lpstr>
      <vt:lpstr>Class 1V calcium channel blockers </vt:lpstr>
      <vt:lpstr>  </vt:lpstr>
      <vt:lpstr> </vt:lpstr>
      <vt:lpstr>  </vt:lpstr>
      <vt:lpstr>Continue….</vt:lpstr>
      <vt:lpstr>PowerPoint Presentation</vt:lpstr>
      <vt:lpstr>  </vt:lpstr>
      <vt:lpstr>  </vt:lpstr>
      <vt:lpstr>  </vt:lpstr>
      <vt:lpstr>  </vt:lpstr>
      <vt:lpstr>PowerPoint Presentation</vt:lpstr>
      <vt:lpstr>PowerPoint Presentation</vt:lpstr>
    </vt:vector>
  </TitlesOfParts>
  <Company>EcoLogic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Antiarrythmic drugs</dc:title>
  <dc:creator>Preferred Customer</dc:creator>
  <cp:lastModifiedBy>User</cp:lastModifiedBy>
  <cp:revision>167</cp:revision>
  <dcterms:created xsi:type="dcterms:W3CDTF">2006-03-31T04:59:36Z</dcterms:created>
  <dcterms:modified xsi:type="dcterms:W3CDTF">2012-03-06T08:46:34Z</dcterms:modified>
</cp:coreProperties>
</file>