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50"/>
  </p:notesMasterIdLst>
  <p:handoutMasterIdLst>
    <p:handoutMasterId r:id="rId51"/>
  </p:handoutMasterIdLst>
  <p:sldIdLst>
    <p:sldId id="362" r:id="rId2"/>
    <p:sldId id="377" r:id="rId3"/>
    <p:sldId id="378" r:id="rId4"/>
    <p:sldId id="379" r:id="rId5"/>
    <p:sldId id="347" r:id="rId6"/>
    <p:sldId id="348" r:id="rId7"/>
    <p:sldId id="364" r:id="rId8"/>
    <p:sldId id="349" r:id="rId9"/>
    <p:sldId id="380" r:id="rId10"/>
    <p:sldId id="352" r:id="rId11"/>
    <p:sldId id="262" r:id="rId12"/>
    <p:sldId id="263" r:id="rId13"/>
    <p:sldId id="365" r:id="rId14"/>
    <p:sldId id="366" r:id="rId15"/>
    <p:sldId id="383" r:id="rId16"/>
    <p:sldId id="367" r:id="rId17"/>
    <p:sldId id="384" r:id="rId18"/>
    <p:sldId id="381" r:id="rId19"/>
    <p:sldId id="372" r:id="rId20"/>
    <p:sldId id="385" r:id="rId21"/>
    <p:sldId id="370" r:id="rId22"/>
    <p:sldId id="376" r:id="rId23"/>
    <p:sldId id="326" r:id="rId24"/>
    <p:sldId id="328" r:id="rId25"/>
    <p:sldId id="329" r:id="rId26"/>
    <p:sldId id="330" r:id="rId27"/>
    <p:sldId id="331" r:id="rId28"/>
    <p:sldId id="332" r:id="rId29"/>
    <p:sldId id="333" r:id="rId30"/>
    <p:sldId id="268" r:id="rId31"/>
    <p:sldId id="270" r:id="rId32"/>
    <p:sldId id="271" r:id="rId33"/>
    <p:sldId id="273" r:id="rId34"/>
    <p:sldId id="274" r:id="rId35"/>
    <p:sldId id="335" r:id="rId36"/>
    <p:sldId id="336" r:id="rId37"/>
    <p:sldId id="340" r:id="rId38"/>
    <p:sldId id="337" r:id="rId39"/>
    <p:sldId id="354" r:id="rId40"/>
    <p:sldId id="356" r:id="rId41"/>
    <p:sldId id="357" r:id="rId42"/>
    <p:sldId id="355" r:id="rId43"/>
    <p:sldId id="338" r:id="rId44"/>
    <p:sldId id="358" r:id="rId45"/>
    <p:sldId id="360" r:id="rId46"/>
    <p:sldId id="293" r:id="rId47"/>
    <p:sldId id="294" r:id="rId48"/>
    <p:sldId id="295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CC"/>
    <a:srgbClr val="E78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61" autoAdjust="0"/>
  </p:normalViewPr>
  <p:slideViewPr>
    <p:cSldViewPr>
      <p:cViewPr>
        <p:scale>
          <a:sx n="70" d="100"/>
          <a:sy n="70" d="100"/>
        </p:scale>
        <p:origin x="-195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3CECCD-A63E-B741-A9D5-876E688C66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8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0019AD-C7B3-D141-83B0-2FE08A0551A4}" type="datetimeFigureOut">
              <a:rPr lang="en-US"/>
              <a:pPr/>
              <a:t>3/14/12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809A73-0EDE-C642-971A-035E17A88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79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4689D309-26CC-254C-8509-37EDC75D7956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fld id="{5E2D7AEB-0057-8A41-B0E0-404DC8D61E03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DD92E6-1185-DD46-8B22-6A149FFB4C0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493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254E6-55F5-7D44-8E84-3B40088533A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91375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0FBA7-1438-E547-A762-2928F6B311B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72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0C16A-39AC-CC46-88E1-DCD153B155C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6899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86739-1E36-404B-A830-5B8EF40EA52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35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F4889-70C0-3942-9E3F-BCE48813598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3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C57AB-C569-1D4B-A190-4882989E767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2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4D09-EFD5-3248-9822-0CDD3119B20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35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EDD62-E431-B34F-86D2-165DAC2B5A2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75559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86346-B432-0F4E-B52D-3C80E874247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2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64922-589E-6647-AB58-37256FC9FD8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52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4A67416-1940-9545-9C6B-62F05C409B6B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8" r:id="rId2"/>
    <p:sldLayoutId id="2147484133" r:id="rId3"/>
    <p:sldLayoutId id="2147484134" r:id="rId4"/>
    <p:sldLayoutId id="2147484135" r:id="rId5"/>
    <p:sldLayoutId id="2147484136" r:id="rId6"/>
    <p:sldLayoutId id="2147484129" r:id="rId7"/>
    <p:sldLayoutId id="2147484137" r:id="rId8"/>
    <p:sldLayoutId id="2147484138" r:id="rId9"/>
    <p:sldLayoutId id="2147484130" r:id="rId10"/>
    <p:sldLayoutId id="2147484131" r:id="rId11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848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Cardiac contractility</a:t>
            </a:r>
          </a:p>
          <a:p>
            <a:pPr eaLnBrk="1" hangingPunct="1"/>
            <a:endParaRPr lang="en-US" b="1">
              <a:solidFill>
                <a:srgbClr val="0070C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Preload</a:t>
            </a:r>
          </a:p>
          <a:p>
            <a:pPr eaLnBrk="1" hangingPunct="1"/>
            <a:endParaRPr lang="en-US" b="1">
              <a:solidFill>
                <a:srgbClr val="0070C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Afterload</a:t>
            </a:r>
          </a:p>
          <a:p>
            <a:pPr eaLnBrk="1" hangingPunct="1"/>
            <a:endParaRPr lang="en-US" b="1">
              <a:solidFill>
                <a:srgbClr val="0070C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Heart rate.</a:t>
            </a:r>
          </a:p>
          <a:p>
            <a:pPr eaLnBrk="1" hangingPunct="1">
              <a:buFontTx/>
              <a:buNone/>
            </a:pPr>
            <a:endParaRPr lang="en-US">
              <a:latin typeface="Lucida Sans Unicode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919033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Factors affecting cardiac output and</a:t>
            </a:r>
          </a:p>
          <a:p>
            <a:pPr algn="ctr">
              <a:defRPr/>
            </a:pPr>
            <a:r>
              <a:rPr lang="en-US" sz="4400" b="1" spc="50" dirty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Heart Failure</a:t>
            </a:r>
            <a:endParaRPr lang="x-none" sz="4400" b="1" spc="50" dirty="0">
              <a:ln w="11430">
                <a:solidFill>
                  <a:schemeClr val="accent1"/>
                </a:solidFill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>
                <a:solidFill>
                  <a:srgbClr val="19191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lgerian" charset="0"/>
              </a:rPr>
              <a:t>Drugs that  increase contractility</a:t>
            </a:r>
          </a:p>
          <a:p>
            <a:pPr lvl="1"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Cardiac glycosides</a:t>
            </a:r>
          </a:p>
          <a:p>
            <a:pPr lvl="1"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Phosphodiesterase inhibitors</a:t>
            </a:r>
          </a:p>
          <a:p>
            <a:pPr lvl="1"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β- adrenoceptor agonists</a:t>
            </a:r>
          </a:p>
          <a:p>
            <a:pPr eaLnBrk="1" hangingPunct="1"/>
            <a:endParaRPr lang="en-US">
              <a:latin typeface="Lucida Sans Unicode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Drugs used in the treatment of heart failure</a:t>
            </a:r>
            <a:endParaRPr lang="x-none" spc="50" dirty="0">
              <a:ln w="11430">
                <a:solidFill>
                  <a:schemeClr val="accent1"/>
                </a:solidFill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Diuretics</a:t>
            </a:r>
          </a:p>
          <a:p>
            <a:pPr eaLnBrk="1" hangingPunct="1">
              <a:buFontTx/>
              <a:buNone/>
            </a:pPr>
            <a:endParaRPr lang="en-US"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Venodilators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Drugs  that  decrease preload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endParaRPr lang="en-US"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Arteriolodilators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Drugs  that  decrease </a:t>
            </a:r>
            <a:r>
              <a:rPr lang="en-US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afterload</a:t>
            </a:r>
            <a:endParaRPr lang="en-US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Lucida Sans Unicode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Combined arteriolo- and venodiators</a:t>
            </a:r>
            <a:r>
              <a:rPr lang="en-US" b="1">
                <a:solidFill>
                  <a:srgbClr val="008000"/>
                </a:solidFill>
                <a:latin typeface="Lucida Sans Unicode" charset="0"/>
              </a:rPr>
              <a:t>: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Angiotensin converitng enzyme       </a:t>
            </a:r>
          </a:p>
          <a:p>
            <a:pPr eaLnBrk="1" hangingPunct="1">
              <a:buFont typeface="Wingdings 3" charset="0"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     inhibitors &amp; Angiotensin receptor blockers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</a:t>
            </a:r>
            <a:r>
              <a:rPr lang="el-GR" b="1">
                <a:solidFill>
                  <a:srgbClr val="002060"/>
                </a:solidFill>
                <a:latin typeface="Lucida Sans Unicode" charset="0"/>
              </a:rPr>
              <a:t>α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1-adrenoceptor antagonists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Directly-acting vasodilators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Drugs  that decrease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preload</a:t>
            </a:r>
            <a:r>
              <a:rPr lang="en-US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 &amp; </a:t>
            </a:r>
            <a:r>
              <a:rPr lang="en-US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afterload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-457200" y="1828800"/>
            <a:ext cx="9601200" cy="6858000"/>
            <a:chOff x="0" y="0"/>
            <a:chExt cx="6048" cy="4320"/>
          </a:xfrm>
        </p:grpSpPr>
        <p:sp>
          <p:nvSpPr>
            <p:cNvPr id="2356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0000FF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563" name="Rectangle 4"/>
            <p:cNvSpPr>
              <a:spLocks noChangeArrowheads="1"/>
            </p:cNvSpPr>
            <p:nvPr/>
          </p:nvSpPr>
          <p:spPr bwMode="auto">
            <a:xfrm>
              <a:off x="0" y="2256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0000FF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564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3168" cy="2256"/>
            </a:xfrm>
            <a:prstGeom prst="rect">
              <a:avLst/>
            </a:prstGeom>
            <a:gradFill rotWithShape="1">
              <a:gsLst>
                <a:gs pos="0">
                  <a:srgbClr val="2F8D2F"/>
                </a:gs>
                <a:gs pos="100000">
                  <a:srgbClr val="0000FF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3565" name="Rectangle 6"/>
            <p:cNvSpPr>
              <a:spLocks noChangeArrowheads="1"/>
            </p:cNvSpPr>
            <p:nvPr/>
          </p:nvSpPr>
          <p:spPr bwMode="auto">
            <a:xfrm>
              <a:off x="2784" y="0"/>
              <a:ext cx="3264" cy="20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pic>
        <p:nvPicPr>
          <p:cNvPr id="83997" name="Picture 29" descr="digitalis-lanata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3494088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228600" y="0"/>
            <a:ext cx="8915400" cy="6413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  <a:latin typeface="Arial Black" charset="0"/>
              </a:rPr>
              <a:t>   </a:t>
            </a:r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1447800" y="14288"/>
            <a:ext cx="807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CARDIAC GLYCOSIDES</a:t>
            </a:r>
          </a:p>
        </p:txBody>
      </p:sp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4800600" y="685800"/>
            <a:ext cx="4343400" cy="5191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Digoxin / Digitoxin / Ouabain </a:t>
            </a:r>
          </a:p>
        </p:txBody>
      </p:sp>
      <p:sp>
        <p:nvSpPr>
          <p:cNvPr id="83980" name="Oval 12"/>
          <p:cNvSpPr>
            <a:spLocks noChangeArrowheads="1"/>
          </p:cNvSpPr>
          <p:nvPr/>
        </p:nvSpPr>
        <p:spPr bwMode="auto">
          <a:xfrm>
            <a:off x="4800600" y="457200"/>
            <a:ext cx="1371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81000" y="762000"/>
            <a:ext cx="2438400" cy="5191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Digitalis Lanata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381000" y="1371600"/>
            <a:ext cx="4495800" cy="519113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Sugar &amp;ste</a:t>
            </a:r>
            <a:r>
              <a:rPr lang="en-US" b="1">
                <a:solidFill>
                  <a:schemeClr val="bg1"/>
                </a:solidFill>
                <a:latin typeface="Arial Narrow" charset="0"/>
                <a:sym typeface="Wingdings" charset="0"/>
              </a:rPr>
              <a:t>roid like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0" grpId="0" animBg="1"/>
      <p:bldP spid="83981" grpId="0" animBg="1"/>
      <p:bldP spid="839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381000" y="0"/>
            <a:ext cx="8458200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CARDIAC GLYCOSIDES</a:t>
            </a: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2800" b="1">
                <a:solidFill>
                  <a:srgbClr val="0000FF"/>
                </a:solidFill>
              </a:rPr>
              <a:t>PHARMACOLOGICAL ACTIONS: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sz="3200" b="1">
                <a:solidFill>
                  <a:srgbClr val="008000"/>
                </a:solidFill>
              </a:rPr>
              <a:t>CARDIAC:</a:t>
            </a:r>
          </a:p>
          <a:p>
            <a:endParaRPr lang="en-US" b="1">
              <a:solidFill>
                <a:srgbClr val="008000"/>
              </a:solidFill>
            </a:endParaRPr>
          </a:p>
          <a:p>
            <a:r>
              <a:rPr lang="en-US" b="1"/>
              <a:t>   </a:t>
            </a:r>
            <a:r>
              <a:rPr lang="en-US" sz="3200" b="1">
                <a:solidFill>
                  <a:srgbClr val="008000"/>
                </a:solidFill>
              </a:rPr>
              <a:t>1</a:t>
            </a:r>
            <a:r>
              <a:rPr lang="en-US" b="1">
                <a:solidFill>
                  <a:srgbClr val="008000"/>
                </a:solidFill>
              </a:rPr>
              <a:t>-</a:t>
            </a:r>
            <a:r>
              <a:rPr lang="en-US" b="1"/>
              <a:t> I</a:t>
            </a:r>
            <a:r>
              <a:rPr lang="en-US" sz="3200" b="1">
                <a:solidFill>
                  <a:srgbClr val="002060"/>
                </a:solidFill>
              </a:rPr>
              <a:t>ncrease in force of contraction of the </a:t>
            </a:r>
          </a:p>
          <a:p>
            <a:r>
              <a:rPr lang="en-US" sz="3200" b="1">
                <a:solidFill>
                  <a:srgbClr val="002060"/>
                </a:solidFill>
              </a:rPr>
              <a:t>       myocardium ( +ve inotropic effect ) </a:t>
            </a:r>
          </a:p>
          <a:p>
            <a:r>
              <a:rPr lang="en-US" sz="3200" b="1">
                <a:solidFill>
                  <a:srgbClr val="002060"/>
                </a:solidFill>
              </a:rPr>
              <a:t>       accompanied by reduction of the size of the </a:t>
            </a:r>
          </a:p>
          <a:p>
            <a:r>
              <a:rPr lang="en-US" sz="3200" b="1">
                <a:solidFill>
                  <a:srgbClr val="002060"/>
                </a:solidFill>
              </a:rPr>
              <a:t>       failing heart leading to increased cardiac </a:t>
            </a:r>
          </a:p>
          <a:p>
            <a:r>
              <a:rPr lang="en-US" sz="3200" b="1">
                <a:solidFill>
                  <a:srgbClr val="002060"/>
                </a:solidFill>
              </a:rPr>
              <a:t>       output.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0000"/>
                </a:solidFill>
                <a:ea typeface="+mj-ea"/>
              </a:rPr>
              <a:t>Mechanism of action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0070C0"/>
                </a:solidFill>
                <a:latin typeface="Lucida Sans Unicode" charset="0"/>
              </a:rPr>
              <a:t>Inhibits Na</a:t>
            </a:r>
            <a:r>
              <a:rPr lang="en-US" b="1" baseline="30000">
                <a:solidFill>
                  <a:srgbClr val="0070C0"/>
                </a:solidFill>
                <a:latin typeface="Lucida Sans Unicode" charset="0"/>
              </a:rPr>
              <a:t>+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/ K</a:t>
            </a:r>
            <a:r>
              <a:rPr lang="en-US" b="1" baseline="30000">
                <a:solidFill>
                  <a:srgbClr val="0070C0"/>
                </a:solidFill>
                <a:latin typeface="Lucida Sans Unicode" charset="0"/>
              </a:rPr>
              <a:t>+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ATP ase , which leads to </a:t>
            </a:r>
          </a:p>
          <a:p>
            <a:endParaRPr lang="en-US" b="1">
              <a:solidFill>
                <a:srgbClr val="0070C0"/>
              </a:solidFill>
              <a:latin typeface="Lucida Sans Unicode" charset="0"/>
            </a:endParaRPr>
          </a:p>
          <a:p>
            <a:pPr>
              <a:buFont typeface="Wingdings 3" charset="0"/>
              <a:buNone/>
            </a:pPr>
            <a:r>
              <a:rPr lang="en-US" b="1">
                <a:solidFill>
                  <a:srgbClr val="0070C0"/>
                </a:solidFill>
                <a:latin typeface="Lucida Sans Unicode" charset="0"/>
              </a:rPr>
              <a:t>increase intracellular calcium through the Na</a:t>
            </a:r>
            <a:r>
              <a:rPr lang="en-US" b="1" baseline="30000">
                <a:solidFill>
                  <a:srgbClr val="0070C0"/>
                </a:solidFill>
                <a:latin typeface="Lucida Sans Unicode" charset="0"/>
              </a:rPr>
              <a:t>+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</a:t>
            </a:r>
          </a:p>
          <a:p>
            <a:pPr>
              <a:buFont typeface="Wingdings 3" charset="0"/>
              <a:buNone/>
            </a:pPr>
            <a:endParaRPr lang="en-US" b="1">
              <a:solidFill>
                <a:srgbClr val="0070C0"/>
              </a:solidFill>
              <a:latin typeface="Lucida Sans Unicode" charset="0"/>
            </a:endParaRPr>
          </a:p>
          <a:p>
            <a:pPr>
              <a:buFont typeface="Wingdings 3" charset="0"/>
              <a:buNone/>
            </a:pP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     - Ca</a:t>
            </a:r>
            <a:r>
              <a:rPr lang="en-US" b="1" baseline="30000">
                <a:solidFill>
                  <a:srgbClr val="0070C0"/>
                </a:solidFill>
                <a:latin typeface="Lucida Sans Unicode" charset="0"/>
              </a:rPr>
              <a:t>++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exchanger 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45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  <a:cs typeface="Arial" charset="0"/>
              </a:rPr>
              <a:t>    </a:t>
            </a:r>
            <a:r>
              <a:rPr lang="en-US" sz="3600" b="1">
                <a:solidFill>
                  <a:srgbClr val="002060"/>
                </a:solidFill>
                <a:latin typeface="Arial" charset="0"/>
                <a:cs typeface="Arial" charset="0"/>
              </a:rPr>
              <a:t>MECHANISM OF ACTION</a:t>
            </a:r>
            <a:endParaRPr lang="en-US" sz="360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381000" y="0"/>
            <a:ext cx="84582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CARDIAC GLYCOSIDES</a:t>
            </a: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2800" b="1">
                <a:solidFill>
                  <a:srgbClr val="FF0000"/>
                </a:solidFill>
              </a:rPr>
              <a:t>PHARMACOLOGICAL ACTIONS (CONT</a:t>
            </a:r>
            <a:r>
              <a:rPr lang="ja-JP" altLang="en-US" sz="2800" b="1">
                <a:solidFill>
                  <a:srgbClr val="FF0000"/>
                </a:solidFill>
              </a:rPr>
              <a:t>’</a:t>
            </a:r>
            <a:r>
              <a:rPr lang="en-US" sz="2800" b="1">
                <a:solidFill>
                  <a:srgbClr val="FF0000"/>
                </a:solidFill>
              </a:rPr>
              <a:t>D) :</a:t>
            </a:r>
          </a:p>
          <a:p>
            <a:endParaRPr lang="en-US" sz="2800" b="1">
              <a:solidFill>
                <a:srgbClr val="FF0000"/>
              </a:solidFill>
            </a:endParaRPr>
          </a:p>
          <a:p>
            <a:r>
              <a:rPr lang="en-US" sz="2800" b="1">
                <a:solidFill>
                  <a:srgbClr val="008000"/>
                </a:solidFill>
              </a:rPr>
              <a:t>2- Increase of heart excitability and automaticity:</a:t>
            </a:r>
          </a:p>
          <a:p>
            <a:endParaRPr lang="en-US" sz="2800" b="1">
              <a:solidFill>
                <a:srgbClr val="008000"/>
              </a:solidFill>
            </a:endParaRPr>
          </a:p>
          <a:p>
            <a:r>
              <a:rPr lang="en-US" sz="2800" b="1">
                <a:solidFill>
                  <a:srgbClr val="008000"/>
                </a:solidFill>
              </a:rPr>
              <a:t>►</a:t>
            </a:r>
            <a:r>
              <a:rPr lang="en-US" sz="2800" b="1"/>
              <a:t> </a:t>
            </a:r>
            <a:r>
              <a:rPr lang="en-US" sz="2800" b="1">
                <a:solidFill>
                  <a:srgbClr val="002060"/>
                </a:solidFill>
              </a:rPr>
              <a:t>This  effect  is  not  therapeutically useful    </a:t>
            </a:r>
          </a:p>
          <a:p>
            <a:r>
              <a:rPr lang="en-US" sz="2800" b="1">
                <a:solidFill>
                  <a:srgbClr val="002060"/>
                </a:solidFill>
              </a:rPr>
              <a:t>        ( digitalis-induced arrhythmia )</a:t>
            </a:r>
          </a:p>
          <a:p>
            <a:r>
              <a:rPr lang="en-US" sz="2800" b="1">
                <a:solidFill>
                  <a:srgbClr val="002060"/>
                </a:solidFill>
              </a:rPr>
              <a:t>       </a:t>
            </a:r>
          </a:p>
          <a:p>
            <a:r>
              <a:rPr lang="en-US" sz="2800" b="1">
                <a:solidFill>
                  <a:srgbClr val="002060"/>
                </a:solidFill>
              </a:rPr>
              <a:t>► digitalis toxicity increases the automaticity of </a:t>
            </a:r>
          </a:p>
          <a:p>
            <a:r>
              <a:rPr lang="en-US" sz="2800" b="1">
                <a:solidFill>
                  <a:srgbClr val="002060"/>
                </a:solidFill>
              </a:rPr>
              <a:t>     Purkinji fibers and they take over as the heart  </a:t>
            </a:r>
          </a:p>
          <a:p>
            <a:r>
              <a:rPr lang="en-US" sz="2800" b="1">
                <a:solidFill>
                  <a:srgbClr val="002060"/>
                </a:solidFill>
              </a:rPr>
              <a:t>     pacemaker ( arrhythmia </a:t>
            </a:r>
            <a:r>
              <a:rPr lang="en-US" sz="2800" b="1"/>
              <a:t>)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800600" y="1981200"/>
            <a:ext cx="3886200" cy="2286000"/>
          </a:xfrm>
          <a:ln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 3" charset="0"/>
              <a:buNone/>
            </a:pPr>
            <a:endParaRPr lang="en-US" b="1">
              <a:solidFill>
                <a:srgbClr val="C00000"/>
              </a:solidFill>
              <a:latin typeface="Lucida Sans Unicode" charset="0"/>
              <a:cs typeface="Arial" charset="0"/>
            </a:endParaRP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  <a:cs typeface="Arial" charset="0"/>
              </a:rPr>
              <a:t>Prof. </a:t>
            </a: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  <a:cs typeface="Arial" charset="0"/>
              </a:rPr>
              <a:t>Azza Hafiz </a:t>
            </a: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  <a:cs typeface="Arial" charset="0"/>
              </a:rPr>
              <a:t>El-Medany</a:t>
            </a:r>
            <a:endParaRPr lang="ar-sa" b="1">
              <a:solidFill>
                <a:srgbClr val="C00000"/>
              </a:solidFill>
              <a:latin typeface="Lucida Sans Unicode" charset="0"/>
              <a:cs typeface="Arial" charset="0"/>
            </a:endParaRPr>
          </a:p>
          <a:p>
            <a:pPr eaLnBrk="1" hangingPunct="1">
              <a:buFontTx/>
              <a:buChar char="•"/>
            </a:pPr>
            <a:endParaRPr lang="ar-sa" sz="2800">
              <a:latin typeface="Lucida Sans Unicode" charset="0"/>
              <a:cs typeface="Arial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228600" y="2057400"/>
            <a:ext cx="3810000" cy="2133600"/>
          </a:xfrm>
          <a:ln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 3" charset="0"/>
              <a:buNone/>
            </a:pPr>
            <a:endParaRPr lang="en-US" b="1">
              <a:solidFill>
                <a:srgbClr val="C00000"/>
              </a:solidFill>
              <a:latin typeface="Lucida Sans Unicode" charset="0"/>
            </a:endParaRP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</a:rPr>
              <a:t>Prof. </a:t>
            </a: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</a:rPr>
              <a:t>Abdulrahman </a:t>
            </a:r>
          </a:p>
          <a:p>
            <a:pPr algn="ctr" eaLnBrk="1" hangingPunct="1">
              <a:buFont typeface="Wingdings 3" charset="0"/>
              <a:buNone/>
            </a:pPr>
            <a:r>
              <a:rPr lang="en-US" b="1">
                <a:solidFill>
                  <a:srgbClr val="C00000"/>
                </a:solidFill>
                <a:latin typeface="Lucida Sans Unicode" charset="0"/>
              </a:rPr>
              <a:t>Al-Motrefi</a:t>
            </a:r>
            <a:endParaRPr lang="ar-sa" b="1">
              <a:solidFill>
                <a:srgbClr val="C00000"/>
              </a:solidFill>
              <a:latin typeface="Lucida Sans Unicode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81000" y="0"/>
            <a:ext cx="8458200" cy="56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CARDIAC GLYCOSIDES</a:t>
            </a: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2800" b="1">
                <a:solidFill>
                  <a:srgbClr val="FF0000"/>
                </a:solidFill>
              </a:rPr>
              <a:t>PHARMACOLOGICAL ACTIONS (CONT</a:t>
            </a:r>
            <a:r>
              <a:rPr lang="ja-JP" altLang="en-US" sz="2800" b="1">
                <a:solidFill>
                  <a:srgbClr val="FF0000"/>
                </a:solidFill>
              </a:rPr>
              <a:t>’</a:t>
            </a:r>
            <a:r>
              <a:rPr lang="en-US" sz="2800" b="1">
                <a:solidFill>
                  <a:srgbClr val="FF0000"/>
                </a:solidFill>
              </a:rPr>
              <a:t>D) :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8000"/>
                </a:solidFill>
              </a:rPr>
              <a:t>3- Effects on conduction &amp; refractory  period:</a:t>
            </a:r>
          </a:p>
          <a:p>
            <a:pPr>
              <a:lnSpc>
                <a:spcPct val="75000"/>
              </a:lnSpc>
            </a:pPr>
            <a:endParaRPr lang="en-US" sz="2800" b="1">
              <a:solidFill>
                <a:srgbClr val="008000"/>
              </a:solidFill>
            </a:endParaRPr>
          </a:p>
          <a:p>
            <a:pPr>
              <a:lnSpc>
                <a:spcPct val="75000"/>
              </a:lnSpc>
            </a:pPr>
            <a:r>
              <a:rPr lang="en-US" sz="2800" b="1">
                <a:solidFill>
                  <a:srgbClr val="008000"/>
                </a:solidFill>
              </a:rPr>
              <a:t>►</a:t>
            </a:r>
            <a:r>
              <a:rPr lang="en-US" sz="2800" b="1"/>
              <a:t>  </a:t>
            </a:r>
            <a:r>
              <a:rPr lang="en-US" sz="2800" b="1">
                <a:solidFill>
                  <a:srgbClr val="002060"/>
                </a:solidFill>
              </a:rPr>
              <a:t>slowing of conduction and  prolongation of atrial   </a:t>
            </a:r>
          </a:p>
          <a:p>
            <a:pPr>
              <a:lnSpc>
                <a:spcPct val="75000"/>
              </a:lnSpc>
            </a:pPr>
            <a:r>
              <a:rPr lang="en-US" sz="2800" b="1">
                <a:solidFill>
                  <a:srgbClr val="002060"/>
                </a:solidFill>
              </a:rPr>
              <a:t>      &amp; A.V. node refractory  period. </a:t>
            </a:r>
          </a:p>
          <a:p>
            <a:pPr>
              <a:lnSpc>
                <a:spcPct val="75000"/>
              </a:lnSpc>
            </a:pPr>
            <a:r>
              <a:rPr lang="en-US" sz="2800" b="1">
                <a:solidFill>
                  <a:srgbClr val="FF0000"/>
                </a:solidFill>
              </a:rPr>
              <a:t>      </a:t>
            </a:r>
          </a:p>
          <a:p>
            <a:pPr>
              <a:lnSpc>
                <a:spcPct val="75000"/>
              </a:lnSpc>
            </a:pPr>
            <a:r>
              <a:rPr lang="en-US" sz="2800" b="1">
                <a:solidFill>
                  <a:srgbClr val="FF0000"/>
                </a:solidFill>
              </a:rPr>
              <a:t>      ( In ECG : prolongation of the PR interval  )</a:t>
            </a:r>
          </a:p>
          <a:p>
            <a:pPr>
              <a:lnSpc>
                <a:spcPct val="75000"/>
              </a:lnSpc>
            </a:pPr>
            <a:endParaRPr lang="en-US" sz="2800" b="1">
              <a:solidFill>
                <a:srgbClr val="FF0000"/>
              </a:solidFill>
            </a:endParaRPr>
          </a:p>
          <a:p>
            <a:pPr>
              <a:lnSpc>
                <a:spcPct val="75000"/>
              </a:lnSpc>
              <a:buFont typeface="Wingdings" charset="0"/>
              <a:buChar char="Ø"/>
            </a:pPr>
            <a:r>
              <a:rPr lang="en-US" sz="2800" b="1">
                <a:solidFill>
                  <a:srgbClr val="FF0000"/>
                </a:solidFill>
              </a:rPr>
              <a:t>  </a:t>
            </a:r>
            <a:r>
              <a:rPr lang="en-US" sz="2800" b="1">
                <a:solidFill>
                  <a:srgbClr val="0070C0"/>
                </a:solidFill>
              </a:rPr>
              <a:t>Bradycardia </a:t>
            </a:r>
          </a:p>
          <a:p>
            <a:pPr>
              <a:lnSpc>
                <a:spcPct val="75000"/>
              </a:lnSpc>
            </a:pPr>
            <a:endParaRPr lang="en-US" sz="2800" b="1">
              <a:solidFill>
                <a:srgbClr val="0070C0"/>
              </a:solidFill>
            </a:endParaRPr>
          </a:p>
          <a:p>
            <a:pPr>
              <a:lnSpc>
                <a:spcPct val="75000"/>
              </a:lnSpc>
            </a:pPr>
            <a:endParaRPr lang="en-US" sz="2800" b="1">
              <a:solidFill>
                <a:srgbClr val="008000"/>
              </a:solidFill>
            </a:endParaRPr>
          </a:p>
          <a:p>
            <a:pPr>
              <a:lnSpc>
                <a:spcPct val="75000"/>
              </a:lnSpc>
            </a:pPr>
            <a:r>
              <a:rPr lang="en-US" sz="2800" b="1">
                <a:solidFill>
                  <a:srgbClr val="008000"/>
                </a:solidFill>
              </a:rPr>
              <a:t>		</a:t>
            </a:r>
            <a:r>
              <a:rPr lang="en-US" sz="2800" b="1"/>
              <a:t> ( Increase </a:t>
            </a:r>
            <a:r>
              <a:rPr lang="en-US" sz="2800" b="1">
                <a:solidFill>
                  <a:srgbClr val="7030A0"/>
                </a:solidFill>
              </a:rPr>
              <a:t>Vagal</a:t>
            </a:r>
            <a:r>
              <a:rPr lang="en-US" sz="2800" b="1"/>
              <a:t> activity on the heart )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81000" y="457200"/>
            <a:ext cx="84582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</a:rPr>
              <a:t>CARDIAC GLYCOSIDES</a:t>
            </a:r>
          </a:p>
          <a:p>
            <a:endParaRPr lang="en-US" sz="1100" b="1">
              <a:latin typeface="Courier New" charset="0"/>
              <a:cs typeface="Courier New" charset="0"/>
            </a:endParaRPr>
          </a:p>
          <a:p>
            <a:r>
              <a:rPr lang="en-US" sz="2800" b="1">
                <a:solidFill>
                  <a:srgbClr val="FF0000"/>
                </a:solidFill>
              </a:rPr>
              <a:t>PHARMACOLOGICAL ACTIONS (CONT</a:t>
            </a:r>
            <a:r>
              <a:rPr lang="ja-JP" altLang="en-US" sz="2800" b="1">
                <a:solidFill>
                  <a:srgbClr val="FF0000"/>
                </a:solidFill>
              </a:rPr>
              <a:t>’</a:t>
            </a:r>
            <a:r>
              <a:rPr lang="en-US" sz="2800" b="1">
                <a:solidFill>
                  <a:srgbClr val="FF0000"/>
                </a:solidFill>
              </a:rPr>
              <a:t>D) :</a:t>
            </a:r>
          </a:p>
          <a:p>
            <a:endParaRPr lang="en-US" sz="2800" b="1">
              <a:solidFill>
                <a:srgbClr val="008000"/>
              </a:solidFill>
            </a:endParaRPr>
          </a:p>
          <a:p>
            <a:r>
              <a:rPr lang="en-US" sz="2800" b="1"/>
              <a:t>  </a:t>
            </a:r>
          </a:p>
          <a:p>
            <a:r>
              <a:rPr lang="en-US" sz="2800" b="1"/>
              <a:t> Shortening of refractory period of ventricular  					muscles      				</a:t>
            </a:r>
          </a:p>
          <a:p>
            <a:r>
              <a:rPr lang="en-US" sz="2800" b="1"/>
              <a:t>           ( short QT interval  )</a:t>
            </a:r>
          </a:p>
          <a:p>
            <a:endParaRPr lang="en-US" sz="3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Congestive heart failure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Atrial arrhythmias :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           Atrial flutter 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           Atrial fibrillation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           Supraventricular tachycardia</a:t>
            </a:r>
            <a:endParaRPr lang="ar-EG" b="1">
              <a:solidFill>
                <a:srgbClr val="002060"/>
              </a:solidFill>
              <a:latin typeface="Lucida Sans Unicode" charset="0"/>
              <a:cs typeface="Arial" charset="0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Therapeutic uses </a:t>
            </a:r>
            <a:endParaRPr lang="ar-EG" dirty="0" smtClean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28600" y="-228600"/>
            <a:ext cx="9144000" cy="6858000"/>
            <a:chOff x="0" y="0"/>
            <a:chExt cx="5760" cy="4320"/>
          </a:xfrm>
        </p:grpSpPr>
        <p:sp>
          <p:nvSpPr>
            <p:cNvPr id="317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0000FF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756" name="Rectangle 4"/>
            <p:cNvSpPr>
              <a:spLocks noChangeArrowheads="1"/>
            </p:cNvSpPr>
            <p:nvPr/>
          </p:nvSpPr>
          <p:spPr bwMode="auto">
            <a:xfrm>
              <a:off x="0" y="2256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0000FF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757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2F8D2F"/>
                </a:gs>
                <a:gs pos="100000">
                  <a:srgbClr val="0000FF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758" name="Rectangle 6"/>
            <p:cNvSpPr>
              <a:spLocks noChangeArrowheads="1"/>
            </p:cNvSpPr>
            <p:nvPr/>
          </p:nvSpPr>
          <p:spPr bwMode="auto">
            <a:xfrm>
              <a:off x="2880" y="0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228600" y="0"/>
            <a:ext cx="8915400" cy="6413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endParaRPr lang="ar-EG" sz="3600" b="1">
              <a:solidFill>
                <a:schemeClr val="bg1"/>
              </a:solidFill>
              <a:latin typeface="Arial Black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219200" y="1295400"/>
            <a:ext cx="3657600" cy="52387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>
            <a:outerShdw dist="107763" dir="8100000" algn="ctr" rotWithShape="0">
              <a:srgbClr val="FF33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Arial Narrow" pitchFamily="34" charset="0"/>
                <a:ea typeface="+mn-ea"/>
                <a:cs typeface="Times New Roman" pitchFamily="18" charset="0"/>
              </a:rPr>
              <a:t>PHARMACOKINETICS</a:t>
            </a:r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1143000" y="142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CARDIAC GLYCOSIDES</a:t>
            </a:r>
          </a:p>
        </p:txBody>
      </p:sp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4800600" y="685800"/>
            <a:ext cx="4343400" cy="5238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latin typeface="Arial Narrow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Digoxin</a:t>
            </a:r>
            <a:r>
              <a:rPr lang="en-US" sz="2800" b="1">
                <a:latin typeface="Arial Narrow" charset="0"/>
              </a:rPr>
              <a:t> / </a:t>
            </a:r>
            <a:r>
              <a:rPr lang="en-US" sz="2800" b="1">
                <a:solidFill>
                  <a:schemeClr val="bg1"/>
                </a:solidFill>
                <a:latin typeface="Arial Narrow" charset="0"/>
              </a:rPr>
              <a:t> </a:t>
            </a:r>
          </a:p>
        </p:txBody>
      </p:sp>
      <p:sp>
        <p:nvSpPr>
          <p:cNvPr id="31751" name="Oval 11"/>
          <p:cNvSpPr>
            <a:spLocks noChangeArrowheads="1"/>
          </p:cNvSpPr>
          <p:nvPr/>
        </p:nvSpPr>
        <p:spPr bwMode="auto">
          <a:xfrm>
            <a:off x="4800600" y="609600"/>
            <a:ext cx="13716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88104" name="Line 40"/>
          <p:cNvSpPr>
            <a:spLocks noChangeShapeType="1"/>
          </p:cNvSpPr>
          <p:nvPr/>
        </p:nvSpPr>
        <p:spPr bwMode="auto">
          <a:xfrm>
            <a:off x="354013" y="1406525"/>
            <a:ext cx="0" cy="6172200"/>
          </a:xfrm>
          <a:prstGeom prst="line">
            <a:avLst/>
          </a:prstGeom>
          <a:noFill/>
          <a:ln w="57150" cap="rnd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2286000" y="2457450"/>
            <a:ext cx="6172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Absorption</a:t>
            </a: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: orally : 40-80% leading to variable </a:t>
            </a:r>
            <a:r>
              <a:rPr lang="en-US" sz="2800" b="1" u="sng">
                <a:solidFill>
                  <a:schemeClr val="bg1"/>
                </a:solidFill>
                <a:latin typeface="Arial Narrow" charset="0"/>
                <a:sym typeface="Wingdings" charset="0"/>
              </a:rPr>
              <a:t>bioavailability</a:t>
            </a:r>
            <a:endParaRPr lang="en-US" sz="2800" b="1">
              <a:solidFill>
                <a:schemeClr val="bg1"/>
              </a:solidFill>
              <a:latin typeface="Arial Narrow" charset="0"/>
              <a:sym typeface="Wingdings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 I.V. acts within 15 min-3hrs</a:t>
            </a:r>
          </a:p>
          <a:p>
            <a:pPr eaLnBrk="1" hangingPunct="1">
              <a:buFont typeface="Wingdings" charset="0"/>
              <a:buNone/>
            </a:pPr>
            <a:endParaRPr lang="en-US" sz="2800" b="1">
              <a:solidFill>
                <a:srgbClr val="FFFF00"/>
              </a:solidFill>
              <a:latin typeface="Arial Narrow" charset="0"/>
              <a:sym typeface="Wingdings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Distribution</a:t>
            </a: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 &amp; </a:t>
            </a: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Metabolism</a:t>
            </a: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: 25% protein bound, cumulative, metabolized in liver to cardioactive metabolite</a:t>
            </a:r>
          </a:p>
          <a:p>
            <a:pPr eaLnBrk="1" hangingPunct="1">
              <a:buFont typeface="Wingdings" charset="0"/>
              <a:buNone/>
            </a:pPr>
            <a:endParaRPr lang="en-US" sz="2800" b="1">
              <a:solidFill>
                <a:srgbClr val="FFFF00"/>
              </a:solidFill>
              <a:latin typeface="Arial Narrow" charset="0"/>
              <a:sym typeface="Wingdings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Elimination</a:t>
            </a: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; Slow, mainly renal ,  t</a:t>
            </a:r>
            <a:r>
              <a:rPr lang="en-US" sz="2800" b="1" baseline="-25000">
                <a:solidFill>
                  <a:schemeClr val="bg1"/>
                </a:solidFill>
                <a:latin typeface="Arial Narrow" charset="0"/>
                <a:sym typeface="Wingdings" charset="0"/>
              </a:rPr>
              <a:t>1/2</a:t>
            </a: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 40 hrs </a:t>
            </a:r>
          </a:p>
          <a:p>
            <a:pPr eaLnBrk="1" hangingPunct="1">
              <a:buFont typeface="Wingdings" charset="0"/>
              <a:buNone/>
            </a:pPr>
            <a:r>
              <a:rPr lang="en-US" sz="2800" b="1">
                <a:latin typeface="Arial Narrow" charset="0"/>
                <a:sym typeface="Wingdings" charset="0"/>
              </a:rPr>
              <a:t>                       </a:t>
            </a:r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2286000" y="1981200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Drug has narrow therapeutic index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animBg="1"/>
      <p:bldP spid="88104" grpId="0" animBg="1"/>
      <p:bldP spid="88105" grpId="0"/>
      <p:bldP spid="881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digitalis-induced arrhythmias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can cause any type of arrhythmia       especially: 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-  extrasystoles, coupled beats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-  ventricular tachycardia or fibrillation 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</a:rPr>
              <a:t>-  A.V.block, cardiac arrest.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Cardiac  adverse  effects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z="2800" b="1">
              <a:solidFill>
                <a:srgbClr val="FF0000"/>
              </a:solidFill>
              <a:latin typeface="Lucida Sans Unicode" charset="0"/>
            </a:endParaRPr>
          </a:p>
          <a:p>
            <a:pPr eaLnBrk="1" hangingPunct="1"/>
            <a:r>
              <a:rPr lang="en-US" sz="2800" b="1">
                <a:solidFill>
                  <a:srgbClr val="FF0000"/>
                </a:solidFill>
                <a:latin typeface="Lucida Sans Unicode" charset="0"/>
              </a:rPr>
              <a:t>GIT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:Anorexia, nausea,vomiting, diarrhea</a:t>
            </a:r>
          </a:p>
          <a:p>
            <a:pPr eaLnBrk="1" hangingPunct="1"/>
            <a:endParaRPr lang="en-US" sz="2800" b="1">
              <a:solidFill>
                <a:srgbClr val="FF0000"/>
              </a:solidFill>
              <a:latin typeface="Lucida Sans Unicode" charset="0"/>
            </a:endParaRPr>
          </a:p>
          <a:p>
            <a:pPr eaLnBrk="1" hangingPunct="1"/>
            <a:r>
              <a:rPr lang="en-US" sz="2800" b="1">
                <a:solidFill>
                  <a:srgbClr val="FF0000"/>
                </a:solidFill>
                <a:latin typeface="Lucida Sans Unicode" charset="0"/>
              </a:rPr>
              <a:t>C.N.S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. :Headache,  visual disturbances, </a:t>
            </a:r>
          </a:p>
          <a:p>
            <a:pPr eaLnBrk="1" hangingPunct="1">
              <a:buFont typeface="Wingdings 3" charset="0"/>
              <a:buNone/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				</a:t>
            </a:r>
          </a:p>
          <a:p>
            <a:pPr eaLnBrk="1" hangingPunct="1">
              <a:buFont typeface="Wingdings 3" charset="0"/>
              <a:buNone/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				drowsiness</a:t>
            </a:r>
          </a:p>
          <a:p>
            <a:pPr eaLnBrk="1" hangingPunct="1"/>
            <a:endParaRPr lang="en-US" sz="2800" b="1">
              <a:solidFill>
                <a:srgbClr val="FF000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endParaRPr lang="en-US" sz="2800" b="1">
              <a:solidFill>
                <a:srgbClr val="FF000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endParaRPr lang="en-US" sz="2800">
              <a:latin typeface="Lucida Sans Unicode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  <a:cs typeface="Arial" pitchFamily="34" charset="0"/>
              </a:rPr>
              <a:t>Extra -cardiac  adverse  effects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876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Lucida Sans Unicode" charset="0"/>
              </a:rPr>
              <a:t> 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Small</a:t>
            </a:r>
            <a:r>
              <a:rPr lang="en-US" sz="2800">
                <a:solidFill>
                  <a:srgbClr val="002060"/>
                </a:solidFill>
                <a:latin typeface="Lucida Sans Unicode" charset="0"/>
              </a:rPr>
              <a:t> 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Lean body mass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Renal diseases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Hypothyroidism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Hypokalemia 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Hypomagnesemia </a:t>
            </a:r>
          </a:p>
          <a:p>
            <a:pPr eaLnBrk="1" hangingPunct="1">
              <a:lnSpc>
                <a:spcPct val="8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 Hypercalcemia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b="1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Lucida Sans Unicode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Factors  That  increase digitalis  toxicity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0000FF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8" name="Rectangle 4"/>
            <p:cNvSpPr>
              <a:spLocks noChangeArrowheads="1"/>
            </p:cNvSpPr>
            <p:nvPr/>
          </p:nvSpPr>
          <p:spPr bwMode="auto">
            <a:xfrm>
              <a:off x="0" y="2256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0000FF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69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2F8D2F"/>
                </a:gs>
                <a:gs pos="100000">
                  <a:srgbClr val="0000FF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5870" name="Rectangle 6"/>
            <p:cNvSpPr>
              <a:spLocks noChangeArrowheads="1"/>
            </p:cNvSpPr>
            <p:nvPr/>
          </p:nvSpPr>
          <p:spPr bwMode="auto">
            <a:xfrm>
              <a:off x="2880" y="0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00FF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3584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bg1"/>
                </a:solidFill>
                <a:latin typeface="Arial Black" charset="0"/>
              </a:rPr>
              <a:t> Treatment OF ADVERSE EFFECTS</a:t>
            </a:r>
          </a:p>
        </p:txBody>
      </p:sp>
      <p:pic>
        <p:nvPicPr>
          <p:cNvPr id="8909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1874838"/>
            <a:ext cx="1660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81000" y="1370013"/>
            <a:ext cx="3048000" cy="1520825"/>
            <a:chOff x="240" y="863"/>
            <a:chExt cx="1920" cy="958"/>
          </a:xfrm>
        </p:grpSpPr>
        <p:sp>
          <p:nvSpPr>
            <p:cNvPr id="35865" name="Text Box 9"/>
            <p:cNvSpPr txBox="1">
              <a:spLocks noChangeArrowheads="1"/>
            </p:cNvSpPr>
            <p:nvPr/>
          </p:nvSpPr>
          <p:spPr bwMode="auto">
            <a:xfrm>
              <a:off x="240" y="863"/>
              <a:ext cx="9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u="sng">
                  <a:solidFill>
                    <a:srgbClr val="FFFF00"/>
                  </a:solidFill>
                  <a:latin typeface="Arial Narrow" charset="0"/>
                </a:rPr>
                <a:t>HEART </a:t>
              </a:r>
            </a:p>
          </p:txBody>
        </p:sp>
        <p:pic>
          <p:nvPicPr>
            <p:cNvPr id="35866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056"/>
              <a:ext cx="768" cy="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800600" y="1371600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latin typeface="Arial Narrow" charset="0"/>
              </a:rPr>
              <a:t>CNS </a:t>
            </a:r>
          </a:p>
        </p:txBody>
      </p:sp>
      <p:pic>
        <p:nvPicPr>
          <p:cNvPr id="8910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3779838"/>
            <a:ext cx="167640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4" name="Picture 16" descr="eye draw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0" y="3017838"/>
            <a:ext cx="16859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3810000" y="248443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latin typeface="Arial Narrow" charset="0"/>
              </a:rPr>
              <a:t>Vision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063875" y="3322638"/>
            <a:ext cx="83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latin typeface="Arial Narrow" charset="0"/>
              </a:rPr>
              <a:t>GIT</a:t>
            </a:r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V="1">
            <a:off x="2286000" y="1447800"/>
            <a:ext cx="2590800" cy="2895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4" name="AutoShape 26"/>
          <p:cNvSpPr>
            <a:spLocks noChangeArrowheads="1"/>
          </p:cNvSpPr>
          <p:nvPr/>
        </p:nvSpPr>
        <p:spPr bwMode="auto">
          <a:xfrm>
            <a:off x="0" y="1295400"/>
            <a:ext cx="533400" cy="4114800"/>
          </a:xfrm>
          <a:prstGeom prst="downArrow">
            <a:avLst>
              <a:gd name="adj1" fmla="val 50000"/>
              <a:gd name="adj2" fmla="val 192857"/>
            </a:avLst>
          </a:prstGeom>
          <a:gradFill rotWithShape="1">
            <a:gsLst>
              <a:gs pos="0">
                <a:srgbClr val="6666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EG"/>
          </a:p>
        </p:txBody>
      </p:sp>
      <p:sp>
        <p:nvSpPr>
          <p:cNvPr id="89115" name="WordArt 27"/>
          <p:cNvSpPr>
            <a:spLocks noChangeArrowheads="1" noChangeShapeType="1" noTextEdit="1"/>
          </p:cNvSpPr>
          <p:nvPr/>
        </p:nvSpPr>
        <p:spPr bwMode="auto">
          <a:xfrm>
            <a:off x="533400" y="4343400"/>
            <a:ext cx="762000" cy="1095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???</a:t>
            </a:r>
          </a:p>
        </p:txBody>
      </p:sp>
      <p:sp>
        <p:nvSpPr>
          <p:cNvPr id="35854" name="AutoShape 29"/>
          <p:cNvSpPr>
            <a:spLocks noChangeAspect="1" noChangeArrowheads="1" noTextEdit="1"/>
          </p:cNvSpPr>
          <p:nvPr/>
        </p:nvSpPr>
        <p:spPr bwMode="auto">
          <a:xfrm>
            <a:off x="10439400" y="1981200"/>
            <a:ext cx="104457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7" name="AutoShape 39"/>
          <p:cNvSpPr>
            <a:spLocks noChangeArrowheads="1"/>
          </p:cNvSpPr>
          <p:nvPr/>
        </p:nvSpPr>
        <p:spPr bwMode="auto">
          <a:xfrm rot="-5400000">
            <a:off x="3162300" y="4000500"/>
            <a:ext cx="533400" cy="3962400"/>
          </a:xfrm>
          <a:prstGeom prst="downArrow">
            <a:avLst>
              <a:gd name="adj1" fmla="val 50000"/>
              <a:gd name="adj2" fmla="val 185714"/>
            </a:avLst>
          </a:prstGeom>
          <a:gradFill rotWithShape="1">
            <a:gsLst>
              <a:gs pos="0">
                <a:srgbClr val="6666FF"/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ar-EG"/>
          </a:p>
        </p:txBody>
      </p:sp>
      <p:sp>
        <p:nvSpPr>
          <p:cNvPr id="89128" name="Text Box 40"/>
          <p:cNvSpPr txBox="1">
            <a:spLocks noChangeArrowheads="1"/>
          </p:cNvSpPr>
          <p:nvPr/>
        </p:nvSpPr>
        <p:spPr bwMode="auto">
          <a:xfrm>
            <a:off x="5410200" y="5029200"/>
            <a:ext cx="37338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lnSpc>
                <a:spcPct val="85000"/>
              </a:lnSpc>
              <a:buClr>
                <a:srgbClr val="FF3300"/>
              </a:buClr>
              <a:buSzPct val="80000"/>
              <a:buFont typeface="Wingdings" charset="0"/>
              <a:buChar char="u"/>
            </a:pP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Atropine</a:t>
            </a:r>
          </a:p>
          <a:p>
            <a:pPr eaLnBrk="1" hangingPunct="1">
              <a:lnSpc>
                <a:spcPct val="85000"/>
              </a:lnSpc>
              <a:buClr>
                <a:srgbClr val="FF3300"/>
              </a:buClr>
              <a:buSzPct val="80000"/>
              <a:buFont typeface="Wingdings" charset="0"/>
              <a:buChar char="u"/>
            </a:pP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Antiarrythmics</a:t>
            </a:r>
          </a:p>
          <a:p>
            <a:pPr eaLnBrk="1" hangingPunct="1">
              <a:lnSpc>
                <a:spcPct val="85000"/>
              </a:lnSpc>
              <a:buClr>
                <a:srgbClr val="FF3300"/>
              </a:buClr>
              <a:buSzPct val="80000"/>
              <a:buFont typeface="Wingdings" charset="0"/>
              <a:buChar char="u"/>
            </a:pP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K supplements</a:t>
            </a:r>
          </a:p>
          <a:p>
            <a:pPr eaLnBrk="1" hangingPunct="1">
              <a:lnSpc>
                <a:spcPct val="85000"/>
              </a:lnSpc>
              <a:buClr>
                <a:srgbClr val="FF3300"/>
              </a:buClr>
              <a:buSzPct val="80000"/>
              <a:buFont typeface="Wingdings" charset="0"/>
              <a:buChar char="u"/>
            </a:pPr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 </a:t>
            </a:r>
            <a:r>
              <a:rPr lang="en-US" sz="2800" b="1">
                <a:solidFill>
                  <a:srgbClr val="FFFF00"/>
                </a:solidFill>
                <a:latin typeface="Arial Narrow" charset="0"/>
                <a:sym typeface="Wingdings" charset="0"/>
              </a:rPr>
              <a:t>FAB fragment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28600" y="5334000"/>
            <a:ext cx="1295400" cy="1295400"/>
            <a:chOff x="6577" y="1249"/>
            <a:chExt cx="656" cy="651"/>
          </a:xfrm>
        </p:grpSpPr>
        <p:sp>
          <p:nvSpPr>
            <p:cNvPr id="35859" name="Freeform 31"/>
            <p:cNvSpPr>
              <a:spLocks/>
            </p:cNvSpPr>
            <p:nvPr/>
          </p:nvSpPr>
          <p:spPr bwMode="auto">
            <a:xfrm>
              <a:off x="6577" y="1249"/>
              <a:ext cx="656" cy="651"/>
            </a:xfrm>
            <a:custGeom>
              <a:avLst/>
              <a:gdLst>
                <a:gd name="T0" fmla="*/ 192 w 656"/>
                <a:gd name="T1" fmla="*/ 0 h 651"/>
                <a:gd name="T2" fmla="*/ 463 w 656"/>
                <a:gd name="T3" fmla="*/ 0 h 651"/>
                <a:gd name="T4" fmla="*/ 656 w 656"/>
                <a:gd name="T5" fmla="*/ 191 h 651"/>
                <a:gd name="T6" fmla="*/ 656 w 656"/>
                <a:gd name="T7" fmla="*/ 460 h 651"/>
                <a:gd name="T8" fmla="*/ 463 w 656"/>
                <a:gd name="T9" fmla="*/ 651 h 651"/>
                <a:gd name="T10" fmla="*/ 463 w 656"/>
                <a:gd name="T11" fmla="*/ 651 h 651"/>
                <a:gd name="T12" fmla="*/ 192 w 656"/>
                <a:gd name="T13" fmla="*/ 651 h 651"/>
                <a:gd name="T14" fmla="*/ 0 w 656"/>
                <a:gd name="T15" fmla="*/ 460 h 651"/>
                <a:gd name="T16" fmla="*/ 0 w 656"/>
                <a:gd name="T17" fmla="*/ 191 h 651"/>
                <a:gd name="T18" fmla="*/ 192 w 656"/>
                <a:gd name="T19" fmla="*/ 0 h 65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6"/>
                <a:gd name="T31" fmla="*/ 0 h 651"/>
                <a:gd name="T32" fmla="*/ 656 w 656"/>
                <a:gd name="T33" fmla="*/ 651 h 65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6" h="651">
                  <a:moveTo>
                    <a:pt x="192" y="0"/>
                  </a:moveTo>
                  <a:lnTo>
                    <a:pt x="463" y="0"/>
                  </a:lnTo>
                  <a:lnTo>
                    <a:pt x="656" y="191"/>
                  </a:lnTo>
                  <a:lnTo>
                    <a:pt x="656" y="460"/>
                  </a:lnTo>
                  <a:lnTo>
                    <a:pt x="463" y="651"/>
                  </a:lnTo>
                  <a:lnTo>
                    <a:pt x="192" y="651"/>
                  </a:lnTo>
                  <a:lnTo>
                    <a:pt x="0" y="460"/>
                  </a:lnTo>
                  <a:lnTo>
                    <a:pt x="0" y="191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Freeform 32"/>
            <p:cNvSpPr>
              <a:spLocks/>
            </p:cNvSpPr>
            <p:nvPr/>
          </p:nvSpPr>
          <p:spPr bwMode="auto">
            <a:xfrm>
              <a:off x="6608" y="1284"/>
              <a:ext cx="589" cy="584"/>
            </a:xfrm>
            <a:custGeom>
              <a:avLst/>
              <a:gdLst>
                <a:gd name="T0" fmla="*/ 172 w 589"/>
                <a:gd name="T1" fmla="*/ 0 h 584"/>
                <a:gd name="T2" fmla="*/ 416 w 589"/>
                <a:gd name="T3" fmla="*/ 0 h 584"/>
                <a:gd name="T4" fmla="*/ 589 w 589"/>
                <a:gd name="T5" fmla="*/ 171 h 584"/>
                <a:gd name="T6" fmla="*/ 589 w 589"/>
                <a:gd name="T7" fmla="*/ 413 h 584"/>
                <a:gd name="T8" fmla="*/ 416 w 589"/>
                <a:gd name="T9" fmla="*/ 584 h 584"/>
                <a:gd name="T10" fmla="*/ 416 w 589"/>
                <a:gd name="T11" fmla="*/ 584 h 584"/>
                <a:gd name="T12" fmla="*/ 172 w 589"/>
                <a:gd name="T13" fmla="*/ 584 h 584"/>
                <a:gd name="T14" fmla="*/ 0 w 589"/>
                <a:gd name="T15" fmla="*/ 413 h 584"/>
                <a:gd name="T16" fmla="*/ 0 w 589"/>
                <a:gd name="T17" fmla="*/ 171 h 584"/>
                <a:gd name="T18" fmla="*/ 172 w 589"/>
                <a:gd name="T19" fmla="*/ 0 h 5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9"/>
                <a:gd name="T31" fmla="*/ 0 h 584"/>
                <a:gd name="T32" fmla="*/ 589 w 589"/>
                <a:gd name="T33" fmla="*/ 584 h 58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9" h="584">
                  <a:moveTo>
                    <a:pt x="172" y="0"/>
                  </a:moveTo>
                  <a:lnTo>
                    <a:pt x="416" y="0"/>
                  </a:lnTo>
                  <a:lnTo>
                    <a:pt x="589" y="171"/>
                  </a:lnTo>
                  <a:lnTo>
                    <a:pt x="589" y="413"/>
                  </a:lnTo>
                  <a:lnTo>
                    <a:pt x="416" y="584"/>
                  </a:lnTo>
                  <a:lnTo>
                    <a:pt x="172" y="584"/>
                  </a:lnTo>
                  <a:lnTo>
                    <a:pt x="0" y="413"/>
                  </a:lnTo>
                  <a:lnTo>
                    <a:pt x="0" y="171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Freeform 33"/>
            <p:cNvSpPr>
              <a:spLocks/>
            </p:cNvSpPr>
            <p:nvPr/>
          </p:nvSpPr>
          <p:spPr bwMode="auto">
            <a:xfrm>
              <a:off x="6643" y="1464"/>
              <a:ext cx="115" cy="221"/>
            </a:xfrm>
            <a:custGeom>
              <a:avLst/>
              <a:gdLst>
                <a:gd name="T0" fmla="*/ 107 w 115"/>
                <a:gd name="T1" fmla="*/ 35 h 221"/>
                <a:gd name="T2" fmla="*/ 88 w 115"/>
                <a:gd name="T3" fmla="*/ 10 h 221"/>
                <a:gd name="T4" fmla="*/ 70 w 115"/>
                <a:gd name="T5" fmla="*/ 2 h 221"/>
                <a:gd name="T6" fmla="*/ 50 w 115"/>
                <a:gd name="T7" fmla="*/ 2 h 221"/>
                <a:gd name="T8" fmla="*/ 32 w 115"/>
                <a:gd name="T9" fmla="*/ 10 h 221"/>
                <a:gd name="T10" fmla="*/ 18 w 115"/>
                <a:gd name="T11" fmla="*/ 25 h 221"/>
                <a:gd name="T12" fmla="*/ 9 w 115"/>
                <a:gd name="T13" fmla="*/ 46 h 221"/>
                <a:gd name="T14" fmla="*/ 9 w 115"/>
                <a:gd name="T15" fmla="*/ 70 h 221"/>
                <a:gd name="T16" fmla="*/ 16 w 115"/>
                <a:gd name="T17" fmla="*/ 89 h 221"/>
                <a:gd name="T18" fmla="*/ 36 w 115"/>
                <a:gd name="T19" fmla="*/ 107 h 221"/>
                <a:gd name="T20" fmla="*/ 69 w 115"/>
                <a:gd name="T21" fmla="*/ 124 h 221"/>
                <a:gd name="T22" fmla="*/ 93 w 115"/>
                <a:gd name="T23" fmla="*/ 146 h 221"/>
                <a:gd name="T24" fmla="*/ 97 w 115"/>
                <a:gd name="T25" fmla="*/ 163 h 221"/>
                <a:gd name="T26" fmla="*/ 86 w 115"/>
                <a:gd name="T27" fmla="*/ 192 h 221"/>
                <a:gd name="T28" fmla="*/ 69 w 115"/>
                <a:gd name="T29" fmla="*/ 202 h 221"/>
                <a:gd name="T30" fmla="*/ 54 w 115"/>
                <a:gd name="T31" fmla="*/ 202 h 221"/>
                <a:gd name="T32" fmla="*/ 33 w 115"/>
                <a:gd name="T33" fmla="*/ 189 h 221"/>
                <a:gd name="T34" fmla="*/ 18 w 115"/>
                <a:gd name="T35" fmla="*/ 156 h 221"/>
                <a:gd name="T36" fmla="*/ 2 w 115"/>
                <a:gd name="T37" fmla="*/ 174 h 221"/>
                <a:gd name="T38" fmla="*/ 14 w 115"/>
                <a:gd name="T39" fmla="*/ 196 h 221"/>
                <a:gd name="T40" fmla="*/ 29 w 115"/>
                <a:gd name="T41" fmla="*/ 213 h 221"/>
                <a:gd name="T42" fmla="*/ 50 w 115"/>
                <a:gd name="T43" fmla="*/ 221 h 221"/>
                <a:gd name="T44" fmla="*/ 73 w 115"/>
                <a:gd name="T45" fmla="*/ 221 h 221"/>
                <a:gd name="T46" fmla="*/ 91 w 115"/>
                <a:gd name="T47" fmla="*/ 213 h 221"/>
                <a:gd name="T48" fmla="*/ 107 w 115"/>
                <a:gd name="T49" fmla="*/ 196 h 221"/>
                <a:gd name="T50" fmla="*/ 115 w 115"/>
                <a:gd name="T51" fmla="*/ 174 h 221"/>
                <a:gd name="T52" fmla="*/ 115 w 115"/>
                <a:gd name="T53" fmla="*/ 148 h 221"/>
                <a:gd name="T54" fmla="*/ 108 w 115"/>
                <a:gd name="T55" fmla="*/ 129 h 221"/>
                <a:gd name="T56" fmla="*/ 87 w 115"/>
                <a:gd name="T57" fmla="*/ 109 h 221"/>
                <a:gd name="T58" fmla="*/ 55 w 115"/>
                <a:gd name="T59" fmla="*/ 92 h 221"/>
                <a:gd name="T60" fmla="*/ 32 w 115"/>
                <a:gd name="T61" fmla="*/ 72 h 221"/>
                <a:gd name="T62" fmla="*/ 27 w 115"/>
                <a:gd name="T63" fmla="*/ 55 h 221"/>
                <a:gd name="T64" fmla="*/ 37 w 115"/>
                <a:gd name="T65" fmla="*/ 29 h 221"/>
                <a:gd name="T66" fmla="*/ 59 w 115"/>
                <a:gd name="T67" fmla="*/ 20 h 221"/>
                <a:gd name="T68" fmla="*/ 75 w 115"/>
                <a:gd name="T69" fmla="*/ 22 h 221"/>
                <a:gd name="T70" fmla="*/ 91 w 115"/>
                <a:gd name="T71" fmla="*/ 46 h 221"/>
                <a:gd name="T72" fmla="*/ 113 w 115"/>
                <a:gd name="T73" fmla="*/ 55 h 2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5"/>
                <a:gd name="T112" fmla="*/ 0 h 221"/>
                <a:gd name="T113" fmla="*/ 115 w 115"/>
                <a:gd name="T114" fmla="*/ 221 h 22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5" h="221">
                  <a:moveTo>
                    <a:pt x="113" y="55"/>
                  </a:moveTo>
                  <a:lnTo>
                    <a:pt x="107" y="35"/>
                  </a:lnTo>
                  <a:lnTo>
                    <a:pt x="95" y="17"/>
                  </a:lnTo>
                  <a:lnTo>
                    <a:pt x="88" y="10"/>
                  </a:lnTo>
                  <a:lnTo>
                    <a:pt x="80" y="4"/>
                  </a:lnTo>
                  <a:lnTo>
                    <a:pt x="70" y="2"/>
                  </a:lnTo>
                  <a:lnTo>
                    <a:pt x="61" y="0"/>
                  </a:lnTo>
                  <a:lnTo>
                    <a:pt x="50" y="2"/>
                  </a:lnTo>
                  <a:lnTo>
                    <a:pt x="40" y="4"/>
                  </a:lnTo>
                  <a:lnTo>
                    <a:pt x="32" y="10"/>
                  </a:lnTo>
                  <a:lnTo>
                    <a:pt x="23" y="17"/>
                  </a:lnTo>
                  <a:lnTo>
                    <a:pt x="18" y="25"/>
                  </a:lnTo>
                  <a:lnTo>
                    <a:pt x="12" y="35"/>
                  </a:lnTo>
                  <a:lnTo>
                    <a:pt x="9" y="46"/>
                  </a:lnTo>
                  <a:lnTo>
                    <a:pt x="8" y="58"/>
                  </a:lnTo>
                  <a:lnTo>
                    <a:pt x="9" y="70"/>
                  </a:lnTo>
                  <a:lnTo>
                    <a:pt x="12" y="81"/>
                  </a:lnTo>
                  <a:lnTo>
                    <a:pt x="16" y="89"/>
                  </a:lnTo>
                  <a:lnTo>
                    <a:pt x="22" y="96"/>
                  </a:lnTo>
                  <a:lnTo>
                    <a:pt x="36" y="107"/>
                  </a:lnTo>
                  <a:lnTo>
                    <a:pt x="52" y="115"/>
                  </a:lnTo>
                  <a:lnTo>
                    <a:pt x="69" y="124"/>
                  </a:lnTo>
                  <a:lnTo>
                    <a:pt x="83" y="133"/>
                  </a:lnTo>
                  <a:lnTo>
                    <a:pt x="93" y="146"/>
                  </a:lnTo>
                  <a:lnTo>
                    <a:pt x="95" y="154"/>
                  </a:lnTo>
                  <a:lnTo>
                    <a:pt x="97" y="163"/>
                  </a:lnTo>
                  <a:lnTo>
                    <a:pt x="94" y="180"/>
                  </a:lnTo>
                  <a:lnTo>
                    <a:pt x="86" y="192"/>
                  </a:lnTo>
                  <a:lnTo>
                    <a:pt x="75" y="200"/>
                  </a:lnTo>
                  <a:lnTo>
                    <a:pt x="69" y="202"/>
                  </a:lnTo>
                  <a:lnTo>
                    <a:pt x="62" y="203"/>
                  </a:lnTo>
                  <a:lnTo>
                    <a:pt x="54" y="202"/>
                  </a:lnTo>
                  <a:lnTo>
                    <a:pt x="45" y="199"/>
                  </a:lnTo>
                  <a:lnTo>
                    <a:pt x="33" y="189"/>
                  </a:lnTo>
                  <a:lnTo>
                    <a:pt x="23" y="174"/>
                  </a:lnTo>
                  <a:lnTo>
                    <a:pt x="18" y="156"/>
                  </a:lnTo>
                  <a:lnTo>
                    <a:pt x="0" y="162"/>
                  </a:lnTo>
                  <a:lnTo>
                    <a:pt x="2" y="174"/>
                  </a:lnTo>
                  <a:lnTo>
                    <a:pt x="8" y="187"/>
                  </a:lnTo>
                  <a:lnTo>
                    <a:pt x="14" y="196"/>
                  </a:lnTo>
                  <a:lnTo>
                    <a:pt x="20" y="206"/>
                  </a:lnTo>
                  <a:lnTo>
                    <a:pt x="29" y="213"/>
                  </a:lnTo>
                  <a:lnTo>
                    <a:pt x="39" y="217"/>
                  </a:lnTo>
                  <a:lnTo>
                    <a:pt x="50" y="221"/>
                  </a:lnTo>
                  <a:lnTo>
                    <a:pt x="62" y="221"/>
                  </a:lnTo>
                  <a:lnTo>
                    <a:pt x="73" y="221"/>
                  </a:lnTo>
                  <a:lnTo>
                    <a:pt x="83" y="217"/>
                  </a:lnTo>
                  <a:lnTo>
                    <a:pt x="91" y="213"/>
                  </a:lnTo>
                  <a:lnTo>
                    <a:pt x="100" y="206"/>
                  </a:lnTo>
                  <a:lnTo>
                    <a:pt x="107" y="196"/>
                  </a:lnTo>
                  <a:lnTo>
                    <a:pt x="111" y="187"/>
                  </a:lnTo>
                  <a:lnTo>
                    <a:pt x="115" y="174"/>
                  </a:lnTo>
                  <a:lnTo>
                    <a:pt x="115" y="162"/>
                  </a:lnTo>
                  <a:lnTo>
                    <a:pt x="115" y="148"/>
                  </a:lnTo>
                  <a:lnTo>
                    <a:pt x="112" y="137"/>
                  </a:lnTo>
                  <a:lnTo>
                    <a:pt x="108" y="129"/>
                  </a:lnTo>
                  <a:lnTo>
                    <a:pt x="101" y="121"/>
                  </a:lnTo>
                  <a:lnTo>
                    <a:pt x="87" y="109"/>
                  </a:lnTo>
                  <a:lnTo>
                    <a:pt x="72" y="100"/>
                  </a:lnTo>
                  <a:lnTo>
                    <a:pt x="55" y="92"/>
                  </a:lnTo>
                  <a:lnTo>
                    <a:pt x="41" y="84"/>
                  </a:lnTo>
                  <a:lnTo>
                    <a:pt x="32" y="72"/>
                  </a:lnTo>
                  <a:lnTo>
                    <a:pt x="29" y="65"/>
                  </a:lnTo>
                  <a:lnTo>
                    <a:pt x="27" y="55"/>
                  </a:lnTo>
                  <a:lnTo>
                    <a:pt x="30" y="41"/>
                  </a:lnTo>
                  <a:lnTo>
                    <a:pt x="37" y="29"/>
                  </a:lnTo>
                  <a:lnTo>
                    <a:pt x="47" y="22"/>
                  </a:lnTo>
                  <a:lnTo>
                    <a:pt x="59" y="20"/>
                  </a:lnTo>
                  <a:lnTo>
                    <a:pt x="68" y="20"/>
                  </a:lnTo>
                  <a:lnTo>
                    <a:pt x="75" y="22"/>
                  </a:lnTo>
                  <a:lnTo>
                    <a:pt x="84" y="32"/>
                  </a:lnTo>
                  <a:lnTo>
                    <a:pt x="91" y="46"/>
                  </a:lnTo>
                  <a:lnTo>
                    <a:pt x="97" y="62"/>
                  </a:lnTo>
                  <a:lnTo>
                    <a:pt x="113" y="55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Freeform 34"/>
            <p:cNvSpPr>
              <a:spLocks/>
            </p:cNvSpPr>
            <p:nvPr/>
          </p:nvSpPr>
          <p:spPr bwMode="auto">
            <a:xfrm>
              <a:off x="6775" y="1468"/>
              <a:ext cx="116" cy="213"/>
            </a:xfrm>
            <a:custGeom>
              <a:avLst/>
              <a:gdLst>
                <a:gd name="T0" fmla="*/ 116 w 116"/>
                <a:gd name="T1" fmla="*/ 0 h 213"/>
                <a:gd name="T2" fmla="*/ 0 w 116"/>
                <a:gd name="T3" fmla="*/ 0 h 213"/>
                <a:gd name="T4" fmla="*/ 0 w 116"/>
                <a:gd name="T5" fmla="*/ 20 h 213"/>
                <a:gd name="T6" fmla="*/ 48 w 116"/>
                <a:gd name="T7" fmla="*/ 20 h 213"/>
                <a:gd name="T8" fmla="*/ 48 w 116"/>
                <a:gd name="T9" fmla="*/ 213 h 213"/>
                <a:gd name="T10" fmla="*/ 68 w 116"/>
                <a:gd name="T11" fmla="*/ 213 h 213"/>
                <a:gd name="T12" fmla="*/ 68 w 116"/>
                <a:gd name="T13" fmla="*/ 20 h 213"/>
                <a:gd name="T14" fmla="*/ 116 w 116"/>
                <a:gd name="T15" fmla="*/ 20 h 213"/>
                <a:gd name="T16" fmla="*/ 116 w 116"/>
                <a:gd name="T17" fmla="*/ 0 h 2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213"/>
                <a:gd name="T29" fmla="*/ 116 w 116"/>
                <a:gd name="T30" fmla="*/ 213 h 2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213">
                  <a:moveTo>
                    <a:pt x="116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48" y="20"/>
                  </a:lnTo>
                  <a:lnTo>
                    <a:pt x="48" y="213"/>
                  </a:lnTo>
                  <a:lnTo>
                    <a:pt x="68" y="213"/>
                  </a:lnTo>
                  <a:lnTo>
                    <a:pt x="68" y="20"/>
                  </a:lnTo>
                  <a:lnTo>
                    <a:pt x="116" y="2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Freeform 35"/>
            <p:cNvSpPr>
              <a:spLocks/>
            </p:cNvSpPr>
            <p:nvPr/>
          </p:nvSpPr>
          <p:spPr bwMode="auto">
            <a:xfrm>
              <a:off x="6906" y="1464"/>
              <a:ext cx="131" cy="221"/>
            </a:xfrm>
            <a:custGeom>
              <a:avLst/>
              <a:gdLst>
                <a:gd name="T0" fmla="*/ 110 w 131"/>
                <a:gd name="T1" fmla="*/ 136 h 221"/>
                <a:gd name="T2" fmla="*/ 111 w 131"/>
                <a:gd name="T3" fmla="*/ 88 h 221"/>
                <a:gd name="T4" fmla="*/ 103 w 131"/>
                <a:gd name="T5" fmla="*/ 54 h 221"/>
                <a:gd name="T6" fmla="*/ 91 w 131"/>
                <a:gd name="T7" fmla="*/ 30 h 221"/>
                <a:gd name="T8" fmla="*/ 74 w 131"/>
                <a:gd name="T9" fmla="*/ 21 h 221"/>
                <a:gd name="T10" fmla="*/ 56 w 131"/>
                <a:gd name="T11" fmla="*/ 21 h 221"/>
                <a:gd name="T12" fmla="*/ 39 w 131"/>
                <a:gd name="T13" fmla="*/ 30 h 221"/>
                <a:gd name="T14" fmla="*/ 27 w 131"/>
                <a:gd name="T15" fmla="*/ 54 h 221"/>
                <a:gd name="T16" fmla="*/ 20 w 131"/>
                <a:gd name="T17" fmla="*/ 88 h 221"/>
                <a:gd name="T18" fmla="*/ 20 w 131"/>
                <a:gd name="T19" fmla="*/ 133 h 221"/>
                <a:gd name="T20" fmla="*/ 27 w 131"/>
                <a:gd name="T21" fmla="*/ 169 h 221"/>
                <a:gd name="T22" fmla="*/ 39 w 131"/>
                <a:gd name="T23" fmla="*/ 191 h 221"/>
                <a:gd name="T24" fmla="*/ 56 w 131"/>
                <a:gd name="T25" fmla="*/ 202 h 221"/>
                <a:gd name="T26" fmla="*/ 78 w 131"/>
                <a:gd name="T27" fmla="*/ 200 h 221"/>
                <a:gd name="T28" fmla="*/ 91 w 131"/>
                <a:gd name="T29" fmla="*/ 192 h 221"/>
                <a:gd name="T30" fmla="*/ 100 w 131"/>
                <a:gd name="T31" fmla="*/ 177 h 221"/>
                <a:gd name="T32" fmla="*/ 107 w 131"/>
                <a:gd name="T33" fmla="*/ 156 h 221"/>
                <a:gd name="T34" fmla="*/ 123 w 131"/>
                <a:gd name="T35" fmla="*/ 172 h 221"/>
                <a:gd name="T36" fmla="*/ 110 w 131"/>
                <a:gd name="T37" fmla="*/ 195 h 221"/>
                <a:gd name="T38" fmla="*/ 95 w 131"/>
                <a:gd name="T39" fmla="*/ 211 h 221"/>
                <a:gd name="T40" fmla="*/ 75 w 131"/>
                <a:gd name="T41" fmla="*/ 221 h 221"/>
                <a:gd name="T42" fmla="*/ 52 w 131"/>
                <a:gd name="T43" fmla="*/ 219 h 221"/>
                <a:gd name="T44" fmla="*/ 28 w 131"/>
                <a:gd name="T45" fmla="*/ 204 h 221"/>
                <a:gd name="T46" fmla="*/ 10 w 131"/>
                <a:gd name="T47" fmla="*/ 177 h 221"/>
                <a:gd name="T48" fmla="*/ 2 w 131"/>
                <a:gd name="T49" fmla="*/ 136 h 221"/>
                <a:gd name="T50" fmla="*/ 2 w 131"/>
                <a:gd name="T51" fmla="*/ 85 h 221"/>
                <a:gd name="T52" fmla="*/ 10 w 131"/>
                <a:gd name="T53" fmla="*/ 46 h 221"/>
                <a:gd name="T54" fmla="*/ 28 w 131"/>
                <a:gd name="T55" fmla="*/ 17 h 221"/>
                <a:gd name="T56" fmla="*/ 52 w 131"/>
                <a:gd name="T57" fmla="*/ 3 h 221"/>
                <a:gd name="T58" fmla="*/ 80 w 131"/>
                <a:gd name="T59" fmla="*/ 3 h 221"/>
                <a:gd name="T60" fmla="*/ 103 w 131"/>
                <a:gd name="T61" fmla="*/ 17 h 221"/>
                <a:gd name="T62" fmla="*/ 120 w 131"/>
                <a:gd name="T63" fmla="*/ 46 h 221"/>
                <a:gd name="T64" fmla="*/ 129 w 131"/>
                <a:gd name="T65" fmla="*/ 85 h 221"/>
                <a:gd name="T66" fmla="*/ 129 w 131"/>
                <a:gd name="T67" fmla="*/ 136 h 221"/>
                <a:gd name="T68" fmla="*/ 107 w 131"/>
                <a:gd name="T69" fmla="*/ 156 h 2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1"/>
                <a:gd name="T106" fmla="*/ 0 h 221"/>
                <a:gd name="T107" fmla="*/ 131 w 131"/>
                <a:gd name="T108" fmla="*/ 221 h 22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1" h="221">
                  <a:moveTo>
                    <a:pt x="107" y="156"/>
                  </a:moveTo>
                  <a:lnTo>
                    <a:pt x="110" y="136"/>
                  </a:lnTo>
                  <a:lnTo>
                    <a:pt x="111" y="111"/>
                  </a:lnTo>
                  <a:lnTo>
                    <a:pt x="111" y="88"/>
                  </a:lnTo>
                  <a:lnTo>
                    <a:pt x="109" y="69"/>
                  </a:lnTo>
                  <a:lnTo>
                    <a:pt x="103" y="54"/>
                  </a:lnTo>
                  <a:lnTo>
                    <a:pt x="98" y="41"/>
                  </a:lnTo>
                  <a:lnTo>
                    <a:pt x="91" y="30"/>
                  </a:lnTo>
                  <a:lnTo>
                    <a:pt x="84" y="24"/>
                  </a:lnTo>
                  <a:lnTo>
                    <a:pt x="74" y="21"/>
                  </a:lnTo>
                  <a:lnTo>
                    <a:pt x="66" y="20"/>
                  </a:lnTo>
                  <a:lnTo>
                    <a:pt x="56" y="21"/>
                  </a:lnTo>
                  <a:lnTo>
                    <a:pt x="48" y="24"/>
                  </a:lnTo>
                  <a:lnTo>
                    <a:pt x="39" y="30"/>
                  </a:lnTo>
                  <a:lnTo>
                    <a:pt x="32" y="41"/>
                  </a:lnTo>
                  <a:lnTo>
                    <a:pt x="27" y="54"/>
                  </a:lnTo>
                  <a:lnTo>
                    <a:pt x="23" y="69"/>
                  </a:lnTo>
                  <a:lnTo>
                    <a:pt x="20" y="88"/>
                  </a:lnTo>
                  <a:lnTo>
                    <a:pt x="18" y="111"/>
                  </a:lnTo>
                  <a:lnTo>
                    <a:pt x="20" y="133"/>
                  </a:lnTo>
                  <a:lnTo>
                    <a:pt x="23" y="152"/>
                  </a:lnTo>
                  <a:lnTo>
                    <a:pt x="27" y="169"/>
                  </a:lnTo>
                  <a:lnTo>
                    <a:pt x="32" y="181"/>
                  </a:lnTo>
                  <a:lnTo>
                    <a:pt x="39" y="191"/>
                  </a:lnTo>
                  <a:lnTo>
                    <a:pt x="48" y="198"/>
                  </a:lnTo>
                  <a:lnTo>
                    <a:pt x="56" y="202"/>
                  </a:lnTo>
                  <a:lnTo>
                    <a:pt x="66" y="203"/>
                  </a:lnTo>
                  <a:lnTo>
                    <a:pt x="78" y="200"/>
                  </a:lnTo>
                  <a:lnTo>
                    <a:pt x="85" y="196"/>
                  </a:lnTo>
                  <a:lnTo>
                    <a:pt x="91" y="192"/>
                  </a:lnTo>
                  <a:lnTo>
                    <a:pt x="95" y="185"/>
                  </a:lnTo>
                  <a:lnTo>
                    <a:pt x="100" y="177"/>
                  </a:lnTo>
                  <a:lnTo>
                    <a:pt x="105" y="167"/>
                  </a:lnTo>
                  <a:lnTo>
                    <a:pt x="107" y="156"/>
                  </a:lnTo>
                  <a:lnTo>
                    <a:pt x="127" y="156"/>
                  </a:lnTo>
                  <a:lnTo>
                    <a:pt x="123" y="172"/>
                  </a:lnTo>
                  <a:lnTo>
                    <a:pt x="117" y="184"/>
                  </a:lnTo>
                  <a:lnTo>
                    <a:pt x="110" y="195"/>
                  </a:lnTo>
                  <a:lnTo>
                    <a:pt x="103" y="204"/>
                  </a:lnTo>
                  <a:lnTo>
                    <a:pt x="95" y="211"/>
                  </a:lnTo>
                  <a:lnTo>
                    <a:pt x="85" y="217"/>
                  </a:lnTo>
                  <a:lnTo>
                    <a:pt x="75" y="221"/>
                  </a:lnTo>
                  <a:lnTo>
                    <a:pt x="66" y="221"/>
                  </a:lnTo>
                  <a:lnTo>
                    <a:pt x="52" y="219"/>
                  </a:lnTo>
                  <a:lnTo>
                    <a:pt x="39" y="214"/>
                  </a:lnTo>
                  <a:lnTo>
                    <a:pt x="28" y="204"/>
                  </a:lnTo>
                  <a:lnTo>
                    <a:pt x="18" y="192"/>
                  </a:lnTo>
                  <a:lnTo>
                    <a:pt x="10" y="177"/>
                  </a:lnTo>
                  <a:lnTo>
                    <a:pt x="5" y="158"/>
                  </a:lnTo>
                  <a:lnTo>
                    <a:pt x="2" y="136"/>
                  </a:lnTo>
                  <a:lnTo>
                    <a:pt x="0" y="111"/>
                  </a:lnTo>
                  <a:lnTo>
                    <a:pt x="2" y="85"/>
                  </a:lnTo>
                  <a:lnTo>
                    <a:pt x="5" y="65"/>
                  </a:lnTo>
                  <a:lnTo>
                    <a:pt x="10" y="46"/>
                  </a:lnTo>
                  <a:lnTo>
                    <a:pt x="18" y="29"/>
                  </a:lnTo>
                  <a:lnTo>
                    <a:pt x="28" y="17"/>
                  </a:lnTo>
                  <a:lnTo>
                    <a:pt x="39" y="9"/>
                  </a:lnTo>
                  <a:lnTo>
                    <a:pt x="52" y="3"/>
                  </a:lnTo>
                  <a:lnTo>
                    <a:pt x="66" y="0"/>
                  </a:lnTo>
                  <a:lnTo>
                    <a:pt x="80" y="3"/>
                  </a:lnTo>
                  <a:lnTo>
                    <a:pt x="92" y="9"/>
                  </a:lnTo>
                  <a:lnTo>
                    <a:pt x="103" y="17"/>
                  </a:lnTo>
                  <a:lnTo>
                    <a:pt x="113" y="29"/>
                  </a:lnTo>
                  <a:lnTo>
                    <a:pt x="120" y="46"/>
                  </a:lnTo>
                  <a:lnTo>
                    <a:pt x="125" y="65"/>
                  </a:lnTo>
                  <a:lnTo>
                    <a:pt x="129" y="85"/>
                  </a:lnTo>
                  <a:lnTo>
                    <a:pt x="131" y="111"/>
                  </a:lnTo>
                  <a:lnTo>
                    <a:pt x="129" y="136"/>
                  </a:lnTo>
                  <a:lnTo>
                    <a:pt x="127" y="156"/>
                  </a:lnTo>
                  <a:lnTo>
                    <a:pt x="107" y="156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Freeform 36"/>
            <p:cNvSpPr>
              <a:spLocks/>
            </p:cNvSpPr>
            <p:nvPr/>
          </p:nvSpPr>
          <p:spPr bwMode="auto">
            <a:xfrm>
              <a:off x="7063" y="1468"/>
              <a:ext cx="110" cy="213"/>
            </a:xfrm>
            <a:custGeom>
              <a:avLst/>
              <a:gdLst>
                <a:gd name="T0" fmla="*/ 20 w 110"/>
                <a:gd name="T1" fmla="*/ 63 h 213"/>
                <a:gd name="T2" fmla="*/ 20 w 110"/>
                <a:gd name="T3" fmla="*/ 20 h 213"/>
                <a:gd name="T4" fmla="*/ 34 w 110"/>
                <a:gd name="T5" fmla="*/ 20 h 213"/>
                <a:gd name="T6" fmla="*/ 53 w 110"/>
                <a:gd name="T7" fmla="*/ 21 h 213"/>
                <a:gd name="T8" fmla="*/ 63 w 110"/>
                <a:gd name="T9" fmla="*/ 22 h 213"/>
                <a:gd name="T10" fmla="*/ 71 w 110"/>
                <a:gd name="T11" fmla="*/ 25 h 213"/>
                <a:gd name="T12" fmla="*/ 79 w 110"/>
                <a:gd name="T13" fmla="*/ 29 h 213"/>
                <a:gd name="T14" fmla="*/ 85 w 110"/>
                <a:gd name="T15" fmla="*/ 36 h 213"/>
                <a:gd name="T16" fmla="*/ 89 w 110"/>
                <a:gd name="T17" fmla="*/ 46 h 213"/>
                <a:gd name="T18" fmla="*/ 90 w 110"/>
                <a:gd name="T19" fmla="*/ 59 h 213"/>
                <a:gd name="T20" fmla="*/ 89 w 110"/>
                <a:gd name="T21" fmla="*/ 72 h 213"/>
                <a:gd name="T22" fmla="*/ 86 w 110"/>
                <a:gd name="T23" fmla="*/ 81 h 213"/>
                <a:gd name="T24" fmla="*/ 79 w 110"/>
                <a:gd name="T25" fmla="*/ 88 h 213"/>
                <a:gd name="T26" fmla="*/ 72 w 110"/>
                <a:gd name="T27" fmla="*/ 94 h 213"/>
                <a:gd name="T28" fmla="*/ 54 w 110"/>
                <a:gd name="T29" fmla="*/ 98 h 213"/>
                <a:gd name="T30" fmla="*/ 36 w 110"/>
                <a:gd name="T31" fmla="*/ 99 h 213"/>
                <a:gd name="T32" fmla="*/ 20 w 110"/>
                <a:gd name="T33" fmla="*/ 99 h 213"/>
                <a:gd name="T34" fmla="*/ 20 w 110"/>
                <a:gd name="T35" fmla="*/ 63 h 213"/>
                <a:gd name="T36" fmla="*/ 0 w 110"/>
                <a:gd name="T37" fmla="*/ 63 h 213"/>
                <a:gd name="T38" fmla="*/ 0 w 110"/>
                <a:gd name="T39" fmla="*/ 213 h 213"/>
                <a:gd name="T40" fmla="*/ 20 w 110"/>
                <a:gd name="T41" fmla="*/ 213 h 213"/>
                <a:gd name="T42" fmla="*/ 20 w 110"/>
                <a:gd name="T43" fmla="*/ 117 h 213"/>
                <a:gd name="T44" fmla="*/ 47 w 110"/>
                <a:gd name="T45" fmla="*/ 117 h 213"/>
                <a:gd name="T46" fmla="*/ 64 w 110"/>
                <a:gd name="T47" fmla="*/ 115 h 213"/>
                <a:gd name="T48" fmla="*/ 78 w 110"/>
                <a:gd name="T49" fmla="*/ 111 h 213"/>
                <a:gd name="T50" fmla="*/ 89 w 110"/>
                <a:gd name="T51" fmla="*/ 106 h 213"/>
                <a:gd name="T52" fmla="*/ 97 w 110"/>
                <a:gd name="T53" fmla="*/ 98 h 213"/>
                <a:gd name="T54" fmla="*/ 103 w 110"/>
                <a:gd name="T55" fmla="*/ 89 h 213"/>
                <a:gd name="T56" fmla="*/ 107 w 110"/>
                <a:gd name="T57" fmla="*/ 79 h 213"/>
                <a:gd name="T58" fmla="*/ 110 w 110"/>
                <a:gd name="T59" fmla="*/ 69 h 213"/>
                <a:gd name="T60" fmla="*/ 110 w 110"/>
                <a:gd name="T61" fmla="*/ 59 h 213"/>
                <a:gd name="T62" fmla="*/ 110 w 110"/>
                <a:gd name="T63" fmla="*/ 50 h 213"/>
                <a:gd name="T64" fmla="*/ 107 w 110"/>
                <a:gd name="T65" fmla="*/ 40 h 213"/>
                <a:gd name="T66" fmla="*/ 103 w 110"/>
                <a:gd name="T67" fmla="*/ 29 h 213"/>
                <a:gd name="T68" fmla="*/ 97 w 110"/>
                <a:gd name="T69" fmla="*/ 21 h 213"/>
                <a:gd name="T70" fmla="*/ 89 w 110"/>
                <a:gd name="T71" fmla="*/ 13 h 213"/>
                <a:gd name="T72" fmla="*/ 79 w 110"/>
                <a:gd name="T73" fmla="*/ 6 h 213"/>
                <a:gd name="T74" fmla="*/ 65 w 110"/>
                <a:gd name="T75" fmla="*/ 2 h 213"/>
                <a:gd name="T76" fmla="*/ 50 w 110"/>
                <a:gd name="T77" fmla="*/ 0 h 213"/>
                <a:gd name="T78" fmla="*/ 0 w 110"/>
                <a:gd name="T79" fmla="*/ 0 h 213"/>
                <a:gd name="T80" fmla="*/ 0 w 110"/>
                <a:gd name="T81" fmla="*/ 63 h 213"/>
                <a:gd name="T82" fmla="*/ 20 w 110"/>
                <a:gd name="T83" fmla="*/ 63 h 2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0"/>
                <a:gd name="T127" fmla="*/ 0 h 213"/>
                <a:gd name="T128" fmla="*/ 110 w 110"/>
                <a:gd name="T129" fmla="*/ 213 h 2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0" h="213">
                  <a:moveTo>
                    <a:pt x="20" y="63"/>
                  </a:moveTo>
                  <a:lnTo>
                    <a:pt x="20" y="20"/>
                  </a:lnTo>
                  <a:lnTo>
                    <a:pt x="34" y="20"/>
                  </a:lnTo>
                  <a:lnTo>
                    <a:pt x="53" y="21"/>
                  </a:lnTo>
                  <a:lnTo>
                    <a:pt x="63" y="22"/>
                  </a:lnTo>
                  <a:lnTo>
                    <a:pt x="71" y="25"/>
                  </a:lnTo>
                  <a:lnTo>
                    <a:pt x="79" y="29"/>
                  </a:lnTo>
                  <a:lnTo>
                    <a:pt x="85" y="36"/>
                  </a:lnTo>
                  <a:lnTo>
                    <a:pt x="89" y="46"/>
                  </a:lnTo>
                  <a:lnTo>
                    <a:pt x="90" y="59"/>
                  </a:lnTo>
                  <a:lnTo>
                    <a:pt x="89" y="72"/>
                  </a:lnTo>
                  <a:lnTo>
                    <a:pt x="86" y="81"/>
                  </a:lnTo>
                  <a:lnTo>
                    <a:pt x="79" y="88"/>
                  </a:lnTo>
                  <a:lnTo>
                    <a:pt x="72" y="94"/>
                  </a:lnTo>
                  <a:lnTo>
                    <a:pt x="54" y="98"/>
                  </a:lnTo>
                  <a:lnTo>
                    <a:pt x="36" y="99"/>
                  </a:lnTo>
                  <a:lnTo>
                    <a:pt x="20" y="99"/>
                  </a:lnTo>
                  <a:lnTo>
                    <a:pt x="20" y="63"/>
                  </a:lnTo>
                  <a:lnTo>
                    <a:pt x="0" y="63"/>
                  </a:lnTo>
                  <a:lnTo>
                    <a:pt x="0" y="213"/>
                  </a:lnTo>
                  <a:lnTo>
                    <a:pt x="20" y="213"/>
                  </a:lnTo>
                  <a:lnTo>
                    <a:pt x="20" y="117"/>
                  </a:lnTo>
                  <a:lnTo>
                    <a:pt x="47" y="117"/>
                  </a:lnTo>
                  <a:lnTo>
                    <a:pt x="64" y="115"/>
                  </a:lnTo>
                  <a:lnTo>
                    <a:pt x="78" y="111"/>
                  </a:lnTo>
                  <a:lnTo>
                    <a:pt x="89" y="106"/>
                  </a:lnTo>
                  <a:lnTo>
                    <a:pt x="97" y="98"/>
                  </a:lnTo>
                  <a:lnTo>
                    <a:pt x="103" y="89"/>
                  </a:lnTo>
                  <a:lnTo>
                    <a:pt x="107" y="79"/>
                  </a:lnTo>
                  <a:lnTo>
                    <a:pt x="110" y="69"/>
                  </a:lnTo>
                  <a:lnTo>
                    <a:pt x="110" y="59"/>
                  </a:lnTo>
                  <a:lnTo>
                    <a:pt x="110" y="50"/>
                  </a:lnTo>
                  <a:lnTo>
                    <a:pt x="107" y="40"/>
                  </a:lnTo>
                  <a:lnTo>
                    <a:pt x="103" y="29"/>
                  </a:lnTo>
                  <a:lnTo>
                    <a:pt x="97" y="21"/>
                  </a:lnTo>
                  <a:lnTo>
                    <a:pt x="89" y="13"/>
                  </a:lnTo>
                  <a:lnTo>
                    <a:pt x="79" y="6"/>
                  </a:lnTo>
                  <a:lnTo>
                    <a:pt x="65" y="2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63"/>
                  </a:lnTo>
                  <a:lnTo>
                    <a:pt x="20" y="63"/>
                  </a:lnTo>
                  <a:close/>
                </a:path>
              </a:pathLst>
            </a:custGeom>
            <a:solidFill>
              <a:srgbClr val="FFFFFF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1447800" y="60960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 Narrow" charset="0"/>
                <a:sym typeface="Wingdings" charset="0"/>
              </a:rPr>
              <a:t>Digoxin , diuretic 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89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"/>
                                        <p:tgtEl>
                                          <p:spTgt spid="89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"/>
                                        <p:tgtEl>
                                          <p:spTgt spid="89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75"/>
                                        <p:tgtEl>
                                          <p:spTgt spid="89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75"/>
                                        <p:tgtEl>
                                          <p:spTgt spid="89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0" grpId="0" autoUpdateAnimBg="0"/>
      <p:bldP spid="89106" grpId="0" autoUpdateAnimBg="0"/>
      <p:bldP spid="89107" grpId="0" autoUpdateAnimBg="0"/>
      <p:bldP spid="89108" grpId="0" animBg="1"/>
      <p:bldP spid="89114" grpId="0" animBg="1"/>
      <p:bldP spid="89115" grpId="0" animBg="1"/>
      <p:bldP spid="89127" grpId="0" animBg="1"/>
      <p:bldP spid="89128" grpId="0" build="p" autoUpdateAnimBg="0"/>
      <p:bldP spid="8912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Toxic myocarditis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Constrictive pericarditis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DC cardioversion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002060"/>
              </a:solidFill>
              <a:latin typeface="Lucida Sans Unicode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Contraindications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>
              <a:solidFill>
                <a:srgbClr val="FF0000"/>
              </a:solidFill>
              <a:latin typeface="Lucida Sans Unicode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Lucida Sans Unicode" charset="0"/>
              </a:rPr>
              <a:t>Diuretics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 hypokalemia (arrhythmia)</a:t>
            </a:r>
          </a:p>
          <a:p>
            <a:pPr eaLnBrk="1" hangingPunct="1">
              <a:lnSpc>
                <a:spcPct val="90000"/>
              </a:lnSpc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 3" charset="0"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Quinidine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: plasma level of digitalis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002060"/>
              </a:solidFill>
              <a:latin typeface="Lucida Sans Unicode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Drug interactions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Lucida Sans Unicode" charset="0"/>
              </a:rPr>
              <a:t>At the end of lectures the students should</a:t>
            </a: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>
                <a:latin typeface="Lucida Sans Unicode" charset="0"/>
              </a:rPr>
              <a:t>Describe brifely the pathophysiology of heart failure</a:t>
            </a: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>
                <a:latin typeface="Lucida Sans Unicode" charset="0"/>
              </a:rPr>
              <a:t>Identify the causes of heart failure</a:t>
            </a: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>
                <a:latin typeface="Lucida Sans Unicode" charset="0"/>
              </a:rPr>
              <a:t>Describe the different classes of drugs used in the treatment of heart failure</a:t>
            </a:r>
          </a:p>
          <a:p>
            <a:pPr eaLnBrk="1" hangingPunct="1"/>
            <a:endParaRPr lang="ar-sa">
              <a:latin typeface="Lucida Sans Unicode" charset="0"/>
              <a:cs typeface="Arial" charset="0"/>
            </a:endParaRPr>
          </a:p>
        </p:txBody>
      </p:sp>
      <p:sp>
        <p:nvSpPr>
          <p:cNvPr id="51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OBJECTIVES</a:t>
            </a:r>
            <a:endParaRPr lang="x-none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572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solidFill>
                  <a:srgbClr val="00B050"/>
                </a:solidFill>
                <a:latin typeface="Lucida Sans Unicode" charset="0"/>
              </a:rPr>
              <a:t>Dopamine</a:t>
            </a:r>
            <a:r>
              <a:rPr lang="en-US">
                <a:solidFill>
                  <a:srgbClr val="00B050"/>
                </a:solidFill>
                <a:latin typeface="Lucida Sans Unicode" charset="0"/>
              </a:rPr>
              <a:t> :    </a:t>
            </a:r>
            <a:r>
              <a:rPr lang="en-US">
                <a:solidFill>
                  <a:srgbClr val="0070C0"/>
                </a:solidFill>
                <a:latin typeface="Lucida Sans Unicode" charset="0"/>
              </a:rPr>
              <a:t> α ,β</a:t>
            </a:r>
            <a:r>
              <a:rPr lang="en-US" baseline="-25000">
                <a:solidFill>
                  <a:srgbClr val="0070C0"/>
                </a:solidFill>
                <a:latin typeface="Lucida Sans Unicode" charset="0"/>
              </a:rPr>
              <a:t>1</a:t>
            </a:r>
            <a:r>
              <a:rPr lang="en-US">
                <a:solidFill>
                  <a:srgbClr val="0070C0"/>
                </a:solidFill>
                <a:latin typeface="Lucida Sans Unicode" charset="0"/>
              </a:rPr>
              <a:t> and dopamine receptors						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Used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: 	acute H.F. mainly in patients   			with impaired renal blood flow.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00B05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B050"/>
                </a:solidFill>
                <a:latin typeface="Lucida Sans Unicode" charset="0"/>
              </a:rPr>
              <a:t>Dobutamine</a:t>
            </a:r>
            <a:r>
              <a:rPr lang="en-US">
                <a:solidFill>
                  <a:srgbClr val="00B050"/>
                </a:solidFill>
                <a:latin typeface="Lucida Sans Unicode" charset="0"/>
              </a:rPr>
              <a:t> :   </a:t>
            </a:r>
            <a:r>
              <a:rPr lang="en-US">
                <a:solidFill>
                  <a:srgbClr val="0070C0"/>
                </a:solidFill>
                <a:latin typeface="Lucida Sans Unicode" charset="0"/>
              </a:rPr>
              <a:t>Selective </a:t>
            </a:r>
            <a:r>
              <a:rPr lang="el-GR">
                <a:solidFill>
                  <a:srgbClr val="0070C0"/>
                </a:solidFill>
                <a:latin typeface="Lucida Sans Unicode" charset="0"/>
              </a:rPr>
              <a:t>β</a:t>
            </a:r>
            <a:r>
              <a:rPr lang="en-US" baseline="-25000">
                <a:solidFill>
                  <a:srgbClr val="0070C0"/>
                </a:solidFill>
                <a:latin typeface="Lucida Sans Unicode" charset="0"/>
              </a:rPr>
              <a:t>1</a:t>
            </a:r>
            <a:r>
              <a:rPr lang="en-US">
                <a:solidFill>
                  <a:srgbClr val="0070C0"/>
                </a:solidFill>
                <a:latin typeface="Lucida Sans Unicode" charset="0"/>
              </a:rPr>
              <a:t> agonist </a:t>
            </a:r>
          </a:p>
          <a:p>
            <a:pPr eaLnBrk="1" hangingPunct="1">
              <a:buFontTx/>
              <a:buNone/>
            </a:pPr>
            <a:endParaRPr lang="en-US">
              <a:solidFill>
                <a:srgbClr val="0070C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Used</a:t>
            </a:r>
            <a:r>
              <a:rPr lang="en-US">
                <a:solidFill>
                  <a:srgbClr val="0070C0"/>
                </a:solidFill>
                <a:latin typeface="Lucida Sans Unicode" charset="0"/>
              </a:rPr>
              <a:t> :        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acute heart failure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β</a:t>
            </a: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-</a:t>
            </a:r>
            <a:r>
              <a:rPr lang="en-US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Adrenoceptor</a:t>
            </a: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 agonists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B050"/>
                </a:solidFill>
                <a:latin typeface="Lucida Sans Unicode" charset="0"/>
              </a:rPr>
              <a:t>Bipyridines</a:t>
            </a:r>
            <a:r>
              <a:rPr lang="en-US" b="1">
                <a:latin typeface="Lucida Sans Unicode" charset="0"/>
              </a:rPr>
              <a:t> :  </a:t>
            </a:r>
          </a:p>
          <a:p>
            <a:pPr eaLnBrk="1" hangingPunct="1">
              <a:buFont typeface="Wingdings 3" charset="0"/>
              <a:buNone/>
            </a:pPr>
            <a:r>
              <a:rPr lang="en-US" b="1">
                <a:latin typeface="Lucida Sans Unicode" charset="0"/>
              </a:rPr>
              <a:t>           (  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Amrinone ,      </a:t>
            </a:r>
            <a:r>
              <a:rPr lang="en-US" b="1">
                <a:solidFill>
                  <a:srgbClr val="C00000"/>
                </a:solidFill>
                <a:latin typeface="Lucida Sans Unicode" charset="0"/>
              </a:rPr>
              <a:t>Milrinone   )</a:t>
            </a:r>
          </a:p>
          <a:p>
            <a:pPr eaLnBrk="1" hangingPunct="1">
              <a:buFont typeface="Wingdings 3" charset="0"/>
              <a:buNone/>
            </a:pPr>
            <a:endParaRPr lang="en-US" b="1"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endParaRPr lang="en-US" b="1">
              <a:latin typeface="Lucida Sans Unicode" charset="0"/>
            </a:endParaRPr>
          </a:p>
          <a:p>
            <a:pPr eaLnBrk="1" hangingPunct="1"/>
            <a:r>
              <a:rPr lang="en-US" b="1">
                <a:latin typeface="Lucida Sans Unicode" charset="0"/>
              </a:rPr>
              <a:t>Half-life  =  3-6hrs.</a:t>
            </a:r>
          </a:p>
          <a:p>
            <a:pPr eaLnBrk="1" hangingPunct="1"/>
            <a:endParaRPr lang="en-US" b="1"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endParaRPr lang="en-US" b="1">
              <a:latin typeface="Lucida Sans Unicode" charset="0"/>
            </a:endParaRPr>
          </a:p>
          <a:p>
            <a:pPr eaLnBrk="1" hangingPunct="1"/>
            <a:r>
              <a:rPr lang="en-US" b="1">
                <a:latin typeface="Lucida Sans Unicode" charset="0"/>
              </a:rPr>
              <a:t>Excreted in urine.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Phosphodiesterase</a:t>
            </a: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 Inhibitors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Inhibit </a:t>
            </a: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phosphodiesterase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isozyme 3  in cardiac &amp; smooth muscles </a:t>
            </a: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→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:</a:t>
            </a:r>
            <a:r>
              <a:rPr lang="en-US" sz="2800" b="1">
                <a:solidFill>
                  <a:srgbClr val="C00000"/>
                </a:solidFill>
                <a:latin typeface="Lucida Sans Unicode" charset="0"/>
                <a:sym typeface="Symbol" charset="0"/>
              </a:rPr>
              <a:t>↑</a:t>
            </a:r>
            <a:r>
              <a:rPr lang="en-US" sz="2800" b="1">
                <a:solidFill>
                  <a:srgbClr val="00B050"/>
                </a:solidFill>
                <a:latin typeface="Lucida Sans Unicode" charset="0"/>
                <a:sym typeface="Symbol" charset="0"/>
              </a:rPr>
              <a:t> cAMP</a:t>
            </a:r>
          </a:p>
          <a:p>
            <a:pPr eaLnBrk="1" hangingPunct="1">
              <a:buFontTx/>
              <a:buNone/>
            </a:pPr>
            <a:r>
              <a:rPr lang="en-US" sz="2800" b="1">
                <a:solidFill>
                  <a:srgbClr val="00B050"/>
                </a:solidFill>
                <a:latin typeface="Lucida Sans Unicode" charset="0"/>
                <a:sym typeface="Symbo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C00000"/>
                </a:solidFill>
                <a:latin typeface="Lucida Sans Unicode" charset="0"/>
                <a:sym typeface="Symbol" charset="0"/>
              </a:rPr>
              <a:t>In the heart </a:t>
            </a:r>
            <a:r>
              <a:rPr lang="en-US" sz="2800">
                <a:latin typeface="Lucida Sans Unicode" charset="0"/>
                <a:sym typeface="Symbol" charset="0"/>
              </a:rPr>
              <a:t>: </a:t>
            </a:r>
            <a:r>
              <a:rPr lang="en-US" sz="2800">
                <a:solidFill>
                  <a:srgbClr val="0070C0"/>
                </a:solidFill>
                <a:latin typeface="Lucida Sans Unicode" charset="0"/>
                <a:sym typeface="Symbol" charset="0"/>
              </a:rPr>
              <a:t>Increase myocardial 					contraction</a:t>
            </a:r>
          </a:p>
          <a:p>
            <a:pPr eaLnBrk="1" hangingPunct="1">
              <a:buFontTx/>
              <a:buNone/>
            </a:pPr>
            <a:endParaRPr lang="en-US" sz="2800">
              <a:solidFill>
                <a:srgbClr val="0070C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buFontTx/>
              <a:buNone/>
            </a:pPr>
            <a:r>
              <a:rPr lang="en-US" sz="2800">
                <a:solidFill>
                  <a:srgbClr val="C00000"/>
                </a:solidFill>
                <a:latin typeface="Lucida Sans Unicode" charset="0"/>
                <a:sym typeface="Symbol" charset="0"/>
              </a:rPr>
              <a:t>In the peripheral vasculature </a:t>
            </a:r>
            <a:r>
              <a:rPr lang="en-US" sz="2800">
                <a:latin typeface="Lucida Sans Unicode" charset="0"/>
                <a:sym typeface="Symbol" charset="0"/>
              </a:rPr>
              <a:t>: </a:t>
            </a:r>
            <a:r>
              <a:rPr lang="en-US" sz="2800">
                <a:solidFill>
                  <a:srgbClr val="0070C0"/>
                </a:solidFill>
                <a:latin typeface="Lucida Sans Unicode" charset="0"/>
                <a:sym typeface="Symbol" charset="0"/>
              </a:rPr>
              <a:t>Dilatation of  arteries &amp; veins </a:t>
            </a:r>
            <a:r>
              <a:rPr lang="en-US" sz="2800">
                <a:solidFill>
                  <a:srgbClr val="FF0000"/>
                </a:solidFill>
                <a:latin typeface="Lucida Sans Unicode" charset="0"/>
                <a:sym typeface="Symbol" charset="0"/>
              </a:rPr>
              <a:t>→</a:t>
            </a:r>
            <a:r>
              <a:rPr lang="en-US" sz="2800">
                <a:solidFill>
                  <a:srgbClr val="0070C0"/>
                </a:solidFill>
                <a:latin typeface="Lucida Sans Unicode" charset="0"/>
                <a:sym typeface="Symbo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↓</a:t>
            </a:r>
            <a:r>
              <a:rPr lang="en-US" sz="2800">
                <a:solidFill>
                  <a:srgbClr val="0070C0"/>
                </a:solidFill>
                <a:latin typeface="Lucida Sans Unicode" charset="0"/>
                <a:sym typeface="Symbol" charset="0"/>
              </a:rPr>
              <a:t> afterload &amp; preload</a:t>
            </a:r>
            <a:r>
              <a:rPr lang="en-US" sz="2800">
                <a:latin typeface="Lucida Sans Unicode" charset="0"/>
                <a:sym typeface="Symbol" charset="0"/>
              </a:rPr>
              <a:t>.</a:t>
            </a:r>
            <a:endParaRPr lang="en-US" sz="2800">
              <a:latin typeface="Lucida Sans Unicode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Mechanism of action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5259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b="1" u="sng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endParaRPr lang="en-US" b="1" u="sng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 u="sng">
                <a:solidFill>
                  <a:srgbClr val="002060"/>
                </a:solidFill>
                <a:latin typeface="Lucida Sans Unicode" charset="0"/>
              </a:rPr>
              <a:t>Used only intravenously for management of </a:t>
            </a:r>
          </a:p>
          <a:p>
            <a:pPr eaLnBrk="1" hangingPunct="1">
              <a:buFontTx/>
              <a:buNone/>
            </a:pPr>
            <a:endParaRPr lang="en-US" b="1" u="sng">
              <a:solidFill>
                <a:srgbClr val="002060"/>
              </a:solidFill>
              <a:latin typeface="Lucida Sans Unicode" charset="0"/>
            </a:endParaRP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		 </a:t>
            </a:r>
            <a:r>
              <a:rPr lang="en-US" sz="3200" b="1">
                <a:solidFill>
                  <a:srgbClr val="FF0000"/>
                </a:solidFill>
                <a:latin typeface="Lucida Sans Unicode" charset="0"/>
              </a:rPr>
              <a:t>acute  heart  failure  </a:t>
            </a:r>
          </a:p>
          <a:p>
            <a:pPr eaLnBrk="1" hangingPunct="1">
              <a:buFontTx/>
              <a:buNone/>
            </a:pPr>
            <a:r>
              <a:rPr lang="en-US" b="1">
                <a:latin typeface="Lucida Sans Unicode" charset="0"/>
              </a:rPr>
              <a:t>		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Therapeutic uses 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Nausea ,vomiting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Arrhythmias (less than digitalis )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  <a:latin typeface="Lucida Sans Unicode" charset="0"/>
              </a:rPr>
              <a:t>Thrombocytopenia</a:t>
            </a:r>
          </a:p>
          <a:p>
            <a:pPr eaLnBrk="1" hangingPunct="1"/>
            <a:r>
              <a:rPr lang="en-US" b="1">
                <a:solidFill>
                  <a:srgbClr val="C00000"/>
                </a:solidFill>
                <a:latin typeface="Lucida Sans Unicode" charset="0"/>
              </a:rPr>
              <a:t>Liver toxicity </a:t>
            </a:r>
          </a:p>
          <a:p>
            <a:pPr eaLnBrk="1" hangingPunct="1"/>
            <a:endParaRPr lang="en-US" b="1">
              <a:solidFill>
                <a:srgbClr val="C00000"/>
              </a:solidFill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endParaRPr lang="en-US" b="1">
              <a:solidFill>
                <a:srgbClr val="C00000"/>
              </a:solidFill>
              <a:latin typeface="Lucida Sans Unicode" charset="0"/>
            </a:endParaRPr>
          </a:p>
          <a:p>
            <a:pPr eaLnBrk="1" hangingPunct="1">
              <a:buFont typeface="Wingdings 3" charset="0"/>
              <a:buNone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    (Milrinone 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has </a:t>
            </a:r>
            <a:r>
              <a:rPr lang="en-US" b="1">
                <a:solidFill>
                  <a:srgbClr val="FF0000"/>
                </a:solidFill>
                <a:latin typeface="Lucida Sans Unicode" charset="0"/>
              </a:rPr>
              <a:t>less</a:t>
            </a:r>
            <a:r>
              <a:rPr lang="en-US" b="1">
                <a:solidFill>
                  <a:srgbClr val="0070C0"/>
                </a:solidFill>
                <a:latin typeface="Lucida Sans Unicode" charset="0"/>
              </a:rPr>
              <a:t> hepatotoxic and  bone   	marrow depression than amrinone   )</a:t>
            </a: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Adverse effects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endParaRPr lang="en-US" sz="3600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sz="3600" b="1">
                <a:solidFill>
                  <a:srgbClr val="002060"/>
                </a:solidFill>
                <a:latin typeface="Lucida Sans Unicode" charset="0"/>
              </a:rPr>
              <a:t>Diuretics</a:t>
            </a:r>
          </a:p>
          <a:p>
            <a:pPr eaLnBrk="1" hangingPunct="1">
              <a:buFontTx/>
              <a:buNone/>
            </a:pPr>
            <a:endParaRPr lang="en-US">
              <a:latin typeface="Lucida Sans Unicode" charset="0"/>
            </a:endParaRP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 sz="3600" b="1">
                <a:solidFill>
                  <a:srgbClr val="002060"/>
                </a:solidFill>
                <a:latin typeface="Lucida Sans Unicode" charset="0"/>
              </a:rPr>
              <a:t>Venodilators</a:t>
            </a:r>
            <a:endParaRPr lang="ar-EG" sz="3600" b="1">
              <a:solidFill>
                <a:srgbClr val="002060"/>
              </a:solidFill>
              <a:latin typeface="Lucida Sans Unicode" charset="0"/>
              <a:cs typeface="Arial" charset="0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  <a:ea typeface="+mj-ea"/>
              </a:rPr>
              <a:t>Reduction of preload</a:t>
            </a:r>
            <a:endParaRPr lang="ar-EG" smtClean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53768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</a:rPr>
              <a:t>Reduce salt and water retention</a:t>
            </a: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blood volume  and venous pressure.</a:t>
            </a:r>
          </a:p>
          <a:p>
            <a:pPr eaLnBrk="1" hangingPunct="1">
              <a:lnSpc>
                <a:spcPct val="90000"/>
              </a:lnSpc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Reduction of edema and its symptoms</a:t>
            </a:r>
          </a:p>
          <a:p>
            <a:pPr eaLnBrk="1" hangingPunct="1">
              <a:lnSpc>
                <a:spcPct val="90000"/>
              </a:lnSpc>
            </a:pPr>
            <a:endParaRPr lang="en-US" sz="2800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Reduction of cardiac size improve cardiac performance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       </a:t>
            </a: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FF0000"/>
              </a:solidFill>
              <a:latin typeface="Lucida Sans Unicode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FF0000"/>
                </a:solidFill>
                <a:latin typeface="Lucida Sans Unicode" charset="0"/>
                <a:sym typeface="Symbol" charset="0"/>
              </a:rPr>
              <a:t>               e.g. hydrochlorothiazide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latin typeface="Lucida Sans Unicode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1440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 Diuretics</a:t>
            </a:r>
            <a:endParaRPr lang="x-none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solidFill>
                <a:srgbClr val="C0000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Selective</a:t>
            </a:r>
            <a:r>
              <a:rPr lang="en-US" sz="2400">
                <a:solidFill>
                  <a:srgbClr val="0070C0"/>
                </a:solidFill>
                <a:latin typeface="Lucida Sans Unicode" charset="0"/>
              </a:rPr>
              <a:t> 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venodilators</a:t>
            </a:r>
            <a:r>
              <a:rPr lang="en-US" sz="2400">
                <a:solidFill>
                  <a:srgbClr val="0070C0"/>
                </a:solidFill>
                <a:latin typeface="Lucida Sans Unicode" charset="0"/>
              </a:rPr>
              <a:t> 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as</a:t>
            </a:r>
            <a:r>
              <a:rPr lang="en-US" sz="2400">
                <a:latin typeface="Lucida Sans Unicode" charset="0"/>
              </a:rPr>
              <a:t> </a:t>
            </a:r>
            <a:r>
              <a:rPr lang="en-US" sz="2400" b="1">
                <a:solidFill>
                  <a:srgbClr val="E78149"/>
                </a:solidFill>
                <a:latin typeface="Lucida Sans Unicode" charset="0"/>
              </a:rPr>
              <a:t>nitroglycerine 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is used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  <a:buFont typeface="Verdana" charset="0"/>
              <a:buNone/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when the main symptom is </a:t>
            </a:r>
            <a:r>
              <a:rPr lang="en-US" sz="2400" b="1">
                <a:solidFill>
                  <a:srgbClr val="00B050"/>
                </a:solidFill>
                <a:latin typeface="Lucida Sans Unicode" charset="0"/>
              </a:rPr>
              <a:t>dyspnea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due to pulmonary congestion.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(    Dilate venous capacitance vessels   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Venodilators</a:t>
            </a:r>
            <a:r>
              <a:rPr lang="x-none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/>
            </a:r>
            <a:br>
              <a:rPr lang="x-none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</a:b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002060"/>
                </a:solidFill>
                <a:latin typeface="Lucida Sans Unicode" charset="0"/>
              </a:rPr>
              <a:t>Arteriodilators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Selective arteriodilators as </a:t>
            </a:r>
            <a:r>
              <a:rPr lang="en-US" sz="2400" b="1">
                <a:solidFill>
                  <a:srgbClr val="FF0000"/>
                </a:solidFill>
                <a:latin typeface="Lucida Sans Unicode" charset="0"/>
              </a:rPr>
              <a:t>hydralazine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is used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  <a:buFont typeface="Verdana" charset="0"/>
              <a:buNone/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when the main symptom is </a:t>
            </a:r>
            <a:r>
              <a:rPr lang="en-US" sz="2400" b="1">
                <a:solidFill>
                  <a:srgbClr val="00B050"/>
                </a:solidFill>
                <a:latin typeface="Lucida Sans Unicode" charset="0"/>
              </a:rPr>
              <a:t>rapid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Lucida Sans Unicode" charset="0"/>
              </a:rPr>
              <a:t>fatigue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due to </a:t>
            </a:r>
            <a:r>
              <a:rPr lang="en-US" sz="2400" b="1">
                <a:solidFill>
                  <a:srgbClr val="FF3300"/>
                </a:solidFill>
                <a:latin typeface="Lucida Sans Unicode" charset="0"/>
              </a:rPr>
              <a:t>low</a:t>
            </a: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 cardiac output.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1">
                <a:solidFill>
                  <a:srgbClr val="002060"/>
                </a:solidFill>
                <a:latin typeface="Lucida Sans Unicode" charset="0"/>
              </a:rPr>
              <a:t>Reduce peripheral vascular resistance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  <a:ea typeface="+mj-ea"/>
              </a:rPr>
              <a:t>Reduction of Afterload</a:t>
            </a:r>
            <a:endParaRPr lang="en-US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0000"/>
                </a:solidFill>
                <a:ea typeface="+mj-ea"/>
              </a:rPr>
              <a:t>Reduction of afterload &amp; preload</a:t>
            </a:r>
            <a:endParaRPr lang="ar-EG" smtClean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Lucida Sans Unicode" charset="0"/>
              </a:rPr>
              <a:t>Describe the mechanism of the used drugs for treatment of heart failure</a:t>
            </a:r>
          </a:p>
          <a:p>
            <a:pPr eaLnBrk="1" hangingPunct="1"/>
            <a:endParaRPr lang="en-US">
              <a:latin typeface="Lucida Sans Unicode" charset="0"/>
            </a:endParaRPr>
          </a:p>
          <a:p>
            <a:pPr eaLnBrk="1" hangingPunct="1"/>
            <a:r>
              <a:rPr lang="en-US">
                <a:latin typeface="Lucida Sans Unicode" charset="0"/>
              </a:rPr>
              <a:t>Describe the main therapeutic uses , side effects &amp; drug interactions of these drugs</a:t>
            </a:r>
            <a:endParaRPr lang="ar-sa">
              <a:latin typeface="Lucida Sans Unicode" charset="0"/>
              <a:cs typeface="Arial" charset="0"/>
            </a:endParaRPr>
          </a:p>
        </p:txBody>
      </p:sp>
      <p:sp>
        <p:nvSpPr>
          <p:cNvPr id="614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OBJECTIVES ( cont.)</a:t>
            </a:r>
            <a:endParaRPr lang="x-none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152400"/>
            <a:ext cx="63484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  <a:cs typeface="Times New Roman" pitchFamily="18" charset="0"/>
              </a:rPr>
              <a:t>  </a:t>
            </a:r>
            <a:r>
              <a:rPr kumimoji="1"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  <a:cs typeface="Times New Roman" pitchFamily="18" charset="0"/>
              </a:rPr>
              <a:t>Angiotensin</a:t>
            </a:r>
            <a:r>
              <a:rPr kumimoji="1"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  <a:cs typeface="Times New Roman" pitchFamily="18" charset="0"/>
              </a:rPr>
              <a:t> converting enzyme inhibitors</a:t>
            </a:r>
          </a:p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  <a:cs typeface="Times New Roman" pitchFamily="18" charset="0"/>
              </a:rPr>
              <a:t>MECHANISM OF ACTION</a:t>
            </a:r>
            <a:endParaRPr kumimoji="1"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76250" y="1752600"/>
            <a:ext cx="40719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sz="2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VASOCONSTRICTION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76963" y="1752600"/>
            <a:ext cx="31194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sz="26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VASODILATATION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930775" y="27940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38800" y="3403600"/>
            <a:ext cx="1541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151563" y="6134100"/>
            <a:ext cx="24463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 algn="ctr"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311400" y="3657600"/>
            <a:ext cx="22637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Angiotensinogen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822450" y="4394200"/>
            <a:ext cx="16875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Angiotensin I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687763" y="4051300"/>
            <a:ext cx="88423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RENIN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386638" y="4624388"/>
            <a:ext cx="0" cy="1497012"/>
          </a:xfrm>
          <a:prstGeom prst="line">
            <a:avLst/>
          </a:prstGeom>
          <a:noFill/>
          <a:ln w="50800">
            <a:solidFill>
              <a:srgbClr val="FF555D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419850" y="5029200"/>
            <a:ext cx="2411413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IN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ACTIVATION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593975" y="4052888"/>
            <a:ext cx="0" cy="3921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2605088" y="4827588"/>
            <a:ext cx="0" cy="11668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690813" y="4203700"/>
            <a:ext cx="977900" cy="0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3327400" y="4940300"/>
            <a:ext cx="1198563" cy="700088"/>
          </a:xfrm>
          <a:custGeom>
            <a:avLst/>
            <a:gdLst/>
            <a:ahLst/>
            <a:cxnLst>
              <a:cxn ang="0">
                <a:pos x="784" y="128"/>
              </a:cxn>
              <a:cxn ang="0">
                <a:pos x="784" y="312"/>
              </a:cxn>
              <a:cxn ang="0">
                <a:pos x="320" y="312"/>
              </a:cxn>
              <a:cxn ang="0">
                <a:pos x="320" y="440"/>
              </a:cxn>
              <a:cxn ang="0">
                <a:pos x="0" y="224"/>
              </a:cxn>
              <a:cxn ang="0">
                <a:pos x="320" y="0"/>
              </a:cxn>
              <a:cxn ang="0">
                <a:pos x="320" y="128"/>
              </a:cxn>
              <a:cxn ang="0">
                <a:pos x="784" y="128"/>
              </a:cxn>
            </a:cxnLst>
            <a:rect l="0" t="0" r="r" b="b"/>
            <a:pathLst>
              <a:path w="785" h="441">
                <a:moveTo>
                  <a:pt x="784" y="128"/>
                </a:moveTo>
                <a:lnTo>
                  <a:pt x="784" y="312"/>
                </a:lnTo>
                <a:lnTo>
                  <a:pt x="320" y="312"/>
                </a:lnTo>
                <a:lnTo>
                  <a:pt x="320" y="440"/>
                </a:lnTo>
                <a:lnTo>
                  <a:pt x="0" y="224"/>
                </a:lnTo>
                <a:lnTo>
                  <a:pt x="320" y="0"/>
                </a:lnTo>
                <a:lnTo>
                  <a:pt x="320" y="128"/>
                </a:lnTo>
                <a:lnTo>
                  <a:pt x="784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998913" y="4800600"/>
            <a:ext cx="1689100" cy="9906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5111750" y="4940300"/>
            <a:ext cx="1211263" cy="700088"/>
          </a:xfrm>
          <a:custGeom>
            <a:avLst/>
            <a:gdLst/>
            <a:ahLst/>
            <a:cxnLst>
              <a:cxn ang="0">
                <a:pos x="0" y="128"/>
              </a:cxn>
              <a:cxn ang="0">
                <a:pos x="0" y="312"/>
              </a:cxn>
              <a:cxn ang="0">
                <a:pos x="464" y="312"/>
              </a:cxn>
              <a:cxn ang="0">
                <a:pos x="464" y="440"/>
              </a:cxn>
              <a:cxn ang="0">
                <a:pos x="792" y="224"/>
              </a:cxn>
              <a:cxn ang="0">
                <a:pos x="464" y="0"/>
              </a:cxn>
              <a:cxn ang="0">
                <a:pos x="464" y="128"/>
              </a:cxn>
              <a:cxn ang="0">
                <a:pos x="0" y="128"/>
              </a:cxn>
            </a:cxnLst>
            <a:rect l="0" t="0" r="r" b="b"/>
            <a:pathLst>
              <a:path w="793" h="441">
                <a:moveTo>
                  <a:pt x="0" y="128"/>
                </a:moveTo>
                <a:lnTo>
                  <a:pt x="0" y="312"/>
                </a:lnTo>
                <a:lnTo>
                  <a:pt x="464" y="312"/>
                </a:lnTo>
                <a:lnTo>
                  <a:pt x="464" y="440"/>
                </a:lnTo>
                <a:lnTo>
                  <a:pt x="792" y="224"/>
                </a:lnTo>
                <a:lnTo>
                  <a:pt x="464" y="0"/>
                </a:lnTo>
                <a:lnTo>
                  <a:pt x="464" y="128"/>
                </a:lnTo>
                <a:lnTo>
                  <a:pt x="0" y="128"/>
                </a:lnTo>
              </a:path>
            </a:pathLst>
          </a:custGeom>
          <a:solidFill>
            <a:srgbClr val="FF0000"/>
          </a:solidFill>
          <a:ln w="254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3998913" y="4787900"/>
            <a:ext cx="1701800" cy="10160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987800" y="5029200"/>
            <a:ext cx="17478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00"/>
                </a:solidFill>
                <a:latin typeface="Arial" charset="0"/>
                <a:ea typeface="新細明體" charset="-120"/>
                <a:cs typeface="Times New Roman" pitchFamily="18" charset="0"/>
              </a:rPr>
              <a:t>Inhibitor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584575" y="5295900"/>
            <a:ext cx="146050" cy="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1027113" y="2286000"/>
            <a:ext cx="29225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ALDOSTERONE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905000" y="3200400"/>
            <a:ext cx="21034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SYMPATHETIC</a:t>
            </a:r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508125" y="2692400"/>
            <a:ext cx="26066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</a:pPr>
            <a:r>
              <a:rPr kumimoji="1"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PMingLiU" charset="0"/>
                <a:cs typeface="PMingLiU" charset="0"/>
              </a:rPr>
              <a:t>VASOPRESSIN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176963" y="2286000"/>
            <a:ext cx="25812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7459663" y="2743200"/>
            <a:ext cx="61753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8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endParaRPr kumimoji="1"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758825" y="2224088"/>
            <a:ext cx="0" cy="3846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784225" y="2668588"/>
            <a:ext cx="438150" cy="33385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784225" y="3074988"/>
            <a:ext cx="914400" cy="29829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809625" y="3582988"/>
            <a:ext cx="1293813" cy="2500312"/>
          </a:xfrm>
          <a:prstGeom prst="line">
            <a:avLst/>
          </a:prstGeom>
          <a:noFill/>
          <a:ln w="50800">
            <a:solidFill>
              <a:srgbClr val="D3D5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488950" y="6057900"/>
            <a:ext cx="3341688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BB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14350" y="60452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  <a:cs typeface="Times New Roman" pitchFamily="18" charset="0"/>
              </a:rPr>
              <a:t>ANGIOTENSIN II</a:t>
            </a: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 flipH="1" flipV="1">
            <a:off x="8110538" y="2630488"/>
            <a:ext cx="720725" cy="15224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6030913" y="4127500"/>
            <a:ext cx="3021012" cy="482600"/>
          </a:xfrm>
          <a:prstGeom prst="rect">
            <a:avLst/>
          </a:prstGeom>
          <a:solidFill>
            <a:srgbClr val="001A55"/>
          </a:solidFill>
          <a:ln w="2540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33" name="Rectangle 41"/>
          <p:cNvSpPr>
            <a:spLocks noChangeArrowheads="1"/>
          </p:cNvSpPr>
          <p:nvPr/>
        </p:nvSpPr>
        <p:spPr bwMode="auto">
          <a:xfrm>
            <a:off x="6211888" y="4114800"/>
            <a:ext cx="28622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>
              <a:lnSpc>
                <a:spcPts val="36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000" b="1">
                <a:solidFill>
                  <a:srgbClr val="FFFFFF"/>
                </a:solidFill>
                <a:latin typeface="Arial" charset="0"/>
                <a:ea typeface="新細明體" charset="-120"/>
                <a:cs typeface="Times New Roman" pitchFamily="18" charset="0"/>
              </a:rPr>
              <a:t>BRADYKININ</a:t>
            </a: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849438" y="5003800"/>
            <a:ext cx="1452562" cy="533400"/>
          </a:xfrm>
          <a:prstGeom prst="rect">
            <a:avLst/>
          </a:prstGeom>
          <a:solidFill>
            <a:srgbClr val="2A6B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IN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1651000" y="5003800"/>
            <a:ext cx="20288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19050" tIns="26988" rIns="19050" bIns="26988"/>
          <a:lstStyle/>
          <a:p>
            <a:pPr algn="ctr">
              <a:lnSpc>
                <a:spcPts val="4300"/>
              </a:lnSpc>
              <a:tabLst>
                <a:tab pos="355600" algn="l"/>
                <a:tab pos="711200" algn="l"/>
                <a:tab pos="1079500" algn="l"/>
              </a:tabLst>
              <a:defRPr/>
            </a:pPr>
            <a:r>
              <a:rPr kumimoji="1" lang="en-US" sz="3600" b="1">
                <a:solidFill>
                  <a:srgbClr val="FFFF00"/>
                </a:solidFill>
                <a:latin typeface="Arial" charset="0"/>
                <a:ea typeface="新細明體" charset="-120"/>
                <a:cs typeface="Times New Roman" pitchFamily="18" charset="0"/>
              </a:rPr>
              <a:t>A.C.E.</a:t>
            </a:r>
          </a:p>
        </p:txBody>
      </p:sp>
      <p:grpSp>
        <p:nvGrpSpPr>
          <p:cNvPr id="49190" name="Group 44"/>
          <p:cNvGrpSpPr>
            <a:grpSpLocks/>
          </p:cNvGrpSpPr>
          <p:nvPr/>
        </p:nvGrpSpPr>
        <p:grpSpPr bwMode="auto">
          <a:xfrm>
            <a:off x="0" y="1143000"/>
            <a:ext cx="9893300" cy="127000"/>
            <a:chOff x="0" y="831"/>
            <a:chExt cx="6472" cy="80"/>
          </a:xfrm>
        </p:grpSpPr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3729" y="831"/>
              <a:ext cx="2743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auto">
            <a:xfrm>
              <a:off x="0" y="831"/>
              <a:ext cx="1404" cy="8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1384" y="831"/>
              <a:ext cx="2404" cy="7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5764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IN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5165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altLang="zh-TW" sz="3600" b="1">
                <a:solidFill>
                  <a:srgbClr val="7030A0"/>
                </a:solidFill>
                <a:latin typeface="Lucida Sans Unicode" charset="0"/>
                <a:ea typeface="PMingLiU" charset="0"/>
                <a:cs typeface="PMingLiU" charset="0"/>
              </a:rPr>
              <a:t>Mechanism of action </a:t>
            </a:r>
          </a:p>
          <a:p>
            <a:pPr eaLnBrk="1" hangingPunct="1">
              <a:buFont typeface="Wingdings" charset="0"/>
              <a:buNone/>
            </a:pPr>
            <a:r>
              <a:rPr lang="en-US" altLang="zh-TW">
                <a:latin typeface="Lucida Sans Unicode" charset="0"/>
                <a:ea typeface="PMingLiU" charset="0"/>
                <a:cs typeface="PMingLiU" charset="0"/>
              </a:rPr>
              <a:t>      </a:t>
            </a:r>
          </a:p>
          <a:p>
            <a:pPr eaLnBrk="1" hangingPunct="1">
              <a:buFont typeface="Wingdings" charset="0"/>
              <a:buNone/>
            </a:pPr>
            <a:r>
              <a:rPr lang="en-US" altLang="zh-TW" b="1">
                <a:solidFill>
                  <a:srgbClr val="002060"/>
                </a:solidFill>
                <a:latin typeface="Lucida Sans Unicode" charset="0"/>
                <a:ea typeface="PMingLiU" charset="0"/>
                <a:cs typeface="PMingLiU" charset="0"/>
              </a:rPr>
              <a:t> - block AT</a:t>
            </a:r>
            <a:r>
              <a:rPr lang="en-US" altLang="zh-TW" b="1" baseline="-25000">
                <a:solidFill>
                  <a:srgbClr val="002060"/>
                </a:solidFill>
                <a:latin typeface="Lucida Sans Unicode" charset="0"/>
                <a:ea typeface="PMingLiU" charset="0"/>
                <a:cs typeface="PMingLiU" charset="0"/>
              </a:rPr>
              <a:t>1</a:t>
            </a:r>
            <a:r>
              <a:rPr lang="en-US" altLang="zh-TW" b="1">
                <a:solidFill>
                  <a:srgbClr val="002060"/>
                </a:solidFill>
                <a:latin typeface="Lucida Sans Unicode" charset="0"/>
                <a:ea typeface="PMingLiU" charset="0"/>
                <a:cs typeface="PMingLiU" charset="0"/>
              </a:rPr>
              <a:t> receptors </a:t>
            </a:r>
          </a:p>
          <a:p>
            <a:pPr eaLnBrk="1" hangingPunct="1">
              <a:buFont typeface="Wingdings" charset="0"/>
              <a:buNone/>
            </a:pPr>
            <a:endParaRPr lang="en-US" altLang="zh-TW" b="1">
              <a:solidFill>
                <a:srgbClr val="002060"/>
              </a:solidFill>
              <a:latin typeface="Lucida Sans Unicode" charset="0"/>
              <a:ea typeface="PMingLiU" charset="0"/>
              <a:cs typeface="PMingLiU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zh-TW" b="1">
                <a:solidFill>
                  <a:srgbClr val="002060"/>
                </a:solidFill>
                <a:latin typeface="Lucida Sans Unicode" charset="0"/>
                <a:ea typeface="PMingLiU" charset="0"/>
                <a:cs typeface="PMingLiU" charset="0"/>
              </a:rPr>
              <a:t> - </a:t>
            </a:r>
            <a:r>
              <a:rPr lang="en-US" altLang="zh-TW" b="1">
                <a:solidFill>
                  <a:srgbClr val="FF0000"/>
                </a:solidFill>
                <a:latin typeface="Lucida Sans Unicode" charset="0"/>
                <a:ea typeface="PMingLiU" charset="0"/>
                <a:cs typeface="PMingLiU" charset="0"/>
              </a:rPr>
              <a:t>decrease actions </a:t>
            </a:r>
            <a:r>
              <a:rPr lang="en-US" altLang="zh-TW" b="1">
                <a:solidFill>
                  <a:srgbClr val="002060"/>
                </a:solidFill>
                <a:latin typeface="Lucida Sans Unicode" charset="0"/>
                <a:ea typeface="PMingLiU" charset="0"/>
                <a:cs typeface="PMingLiU" charset="0"/>
              </a:rPr>
              <a:t>of angiotensin II </a:t>
            </a:r>
          </a:p>
          <a:p>
            <a:pPr eaLnBrk="1" hangingPunct="1">
              <a:buFont typeface="Wingdings" charset="0"/>
              <a:buNone/>
            </a:pPr>
            <a:endParaRPr lang="en-US" altLang="zh-TW">
              <a:latin typeface="Lucida Sans Unicode" charset="0"/>
              <a:ea typeface="PMingLiU" charset="0"/>
              <a:cs typeface="PMingLiU" charset="0"/>
            </a:endParaRPr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74638"/>
            <a:ext cx="85693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smtClean="0">
                <a:solidFill>
                  <a:srgbClr val="FF0000"/>
                </a:solidFill>
                <a:ea typeface="PMingLiU" pitchFamily="18" charset="-120"/>
              </a:rPr>
              <a:t> Angiotensin receptor blockers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95600"/>
            <a:ext cx="7772400" cy="41148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Peripheral resistance ( </a:t>
            </a:r>
            <a:r>
              <a:rPr lang="en-US" b="1">
                <a:solidFill>
                  <a:srgbClr val="00B050"/>
                </a:solidFill>
                <a:latin typeface="Lucida Sans Unicode" charset="0"/>
                <a:sym typeface="Symbol" charset="0"/>
              </a:rPr>
              <a:t>Afterload</a:t>
            </a:r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)</a:t>
            </a:r>
          </a:p>
          <a:p>
            <a:pPr eaLnBrk="1" hangingPunct="1">
              <a:buFont typeface="Wingdings 3" charset="0"/>
              <a:buNone/>
            </a:pPr>
            <a:endParaRPr lang="en-US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Venous return ( </a:t>
            </a:r>
            <a:r>
              <a:rPr lang="en-US" b="1">
                <a:solidFill>
                  <a:srgbClr val="00B050"/>
                </a:solidFill>
                <a:latin typeface="Lucida Sans Unicode" charset="0"/>
                <a:sym typeface="Symbol" charset="0"/>
              </a:rPr>
              <a:t>Preload</a:t>
            </a:r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)</a:t>
            </a:r>
          </a:p>
          <a:p>
            <a:pPr eaLnBrk="1" hangingPunct="1">
              <a:buFont typeface="Wingdings 3" charset="0"/>
              <a:buNone/>
            </a:pPr>
            <a:endParaRPr lang="en-US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sympathetic activity</a:t>
            </a:r>
          </a:p>
          <a:p>
            <a:pPr eaLnBrk="1" hangingPunct="1">
              <a:buFont typeface="Wingdings 3" charset="0"/>
              <a:buNone/>
            </a:pPr>
            <a:endParaRPr lang="en-US" b="1">
              <a:solidFill>
                <a:srgbClr val="002060"/>
              </a:solidFill>
              <a:latin typeface="Lucida Sans Unicode" charset="0"/>
              <a:sym typeface="Symbol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remodelingmortality rate 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002060"/>
                </a:solidFill>
                <a:latin typeface="Lucida Sans Unicode" charset="0"/>
                <a:sym typeface="Symbol" charset="0"/>
              </a:rPr>
              <a:t>     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002060"/>
              </a:solidFill>
              <a:latin typeface="Lucida Sans Unicode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9061488" cy="1981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Uses of </a:t>
            </a: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converting enzyme inhibitors &amp; </a:t>
            </a:r>
            <a:r>
              <a:rPr lang="en-US" spc="50" dirty="0" err="1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angiotensin</a:t>
            </a: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 receptor blockers in heart failure</a:t>
            </a:r>
            <a:b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</a:br>
            <a:endParaRPr lang="x-none" spc="50" dirty="0">
              <a:ln w="11430">
                <a:solidFill>
                  <a:schemeClr val="accent1"/>
                </a:solidFill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>
              <a:solidFill>
                <a:srgbClr val="C0000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600" b="1" i="1">
                <a:solidFill>
                  <a:srgbClr val="FF0000"/>
                </a:solidFill>
                <a:latin typeface="Lucida Sans Unicode" charset="0"/>
              </a:rPr>
              <a:t>Sodium</a:t>
            </a:r>
            <a:r>
              <a:rPr lang="en-US" sz="3600" b="1" i="1">
                <a:solidFill>
                  <a:srgbClr val="0070C0"/>
                </a:solidFill>
                <a:latin typeface="Lucida Sans Unicode" charset="0"/>
              </a:rPr>
              <a:t> </a:t>
            </a:r>
            <a:r>
              <a:rPr lang="en-US" sz="3600" b="1" i="1">
                <a:solidFill>
                  <a:srgbClr val="FF0000"/>
                </a:solidFill>
                <a:latin typeface="Lucida Sans Unicode" charset="0"/>
              </a:rPr>
              <a:t>nitroprusside</a:t>
            </a:r>
            <a:r>
              <a:rPr lang="en-US" sz="3600" b="1" i="1">
                <a:solidFill>
                  <a:srgbClr val="0070C0"/>
                </a:solidFill>
                <a:latin typeface="Lucida Sans Unicode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Verdana" charset="0"/>
              <a:buNone/>
            </a:pPr>
            <a:endParaRPr lang="en-US" sz="3600">
              <a:solidFill>
                <a:srgbClr val="0070C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b="1">
                <a:solidFill>
                  <a:srgbClr val="002060"/>
                </a:solidFill>
                <a:latin typeface="Lucida Sans Unicode" charset="0"/>
              </a:rPr>
              <a:t>given I.V. in </a:t>
            </a:r>
            <a:r>
              <a:rPr lang="en-US" sz="3200" b="1">
                <a:solidFill>
                  <a:srgbClr val="00B050"/>
                </a:solidFill>
                <a:latin typeface="Lucida Sans Unicode" charset="0"/>
              </a:rPr>
              <a:t>refractory heart 							failure</a:t>
            </a:r>
            <a:r>
              <a:rPr lang="en-US" sz="3200" b="1">
                <a:solidFill>
                  <a:srgbClr val="002060"/>
                </a:solidFill>
                <a:latin typeface="Lucida Sans Unicode" charset="0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sz="3200" b="1">
              <a:solidFill>
                <a:srgbClr val="002060"/>
              </a:solidFill>
              <a:latin typeface="Lucida Sans Unicode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200" b="1">
                <a:solidFill>
                  <a:srgbClr val="002060"/>
                </a:solidFill>
                <a:latin typeface="Lucida Sans Unicode" charset="0"/>
              </a:rPr>
              <a:t>Acts immediately and effects lasts for 1-5 minutes.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Direct acting vasodilators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381000" y="1066800"/>
            <a:ext cx="8763000" cy="3581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Arial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j-ea"/>
                <a:cs typeface="Arial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ea typeface="+mj-ea"/>
                <a:cs typeface="Arial" charset="0"/>
              </a:rPr>
              <a:t>β</a:t>
            </a:r>
            <a:r>
              <a:rPr lang="en-US" dirty="0" smtClean="0">
                <a:solidFill>
                  <a:srgbClr val="FF0000"/>
                </a:solidFill>
                <a:ea typeface="+mj-ea"/>
                <a:cs typeface="Arial" charset="0"/>
              </a:rPr>
              <a:t> - </a:t>
            </a:r>
            <a:r>
              <a:rPr lang="en-US" dirty="0" err="1" smtClean="0">
                <a:solidFill>
                  <a:srgbClr val="FF0000"/>
                </a:solidFill>
                <a:ea typeface="+mj-ea"/>
                <a:cs typeface="Arial" charset="0"/>
              </a:rPr>
              <a:t>adrenoceptor</a:t>
            </a:r>
            <a:r>
              <a:rPr lang="en-US" dirty="0" smtClean="0">
                <a:solidFill>
                  <a:srgbClr val="FF0000"/>
                </a:solidFill>
                <a:ea typeface="+mj-ea"/>
                <a:cs typeface="Arial" charset="0"/>
              </a:rPr>
              <a:t> blockers in 					heart failure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229600" cy="4876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Reduce catecholamine myocyte toxicity        			(</a:t>
            </a:r>
            <a:r>
              <a:rPr lang="en-US" b="1">
                <a:solidFill>
                  <a:srgbClr val="FF0000"/>
                </a:solidFill>
                <a:latin typeface="Lucida Sans Unicode" charset="0"/>
              </a:rPr>
              <a:t>remodeling)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Decrease mortality rate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Decrease heart rate 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Inhibit renin release</a:t>
            </a: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endParaRPr lang="en-US" b="1">
              <a:solidFill>
                <a:srgbClr val="002060"/>
              </a:solidFill>
              <a:latin typeface="Lucida Sans Unicode" charset="0"/>
            </a:endParaRP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     e.g. </a:t>
            </a:r>
            <a:r>
              <a:rPr lang="en-US" b="1">
                <a:solidFill>
                  <a:srgbClr val="C00000"/>
                </a:solidFill>
                <a:latin typeface="Lucida Sans Unicode" charset="0"/>
              </a:rPr>
              <a:t>Carvedilol  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( antioxident  )</a:t>
            </a:r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228600"/>
            <a:ext cx="77724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a typeface="+mj-ea"/>
              </a:rPr>
              <a:t>Uses of </a:t>
            </a:r>
            <a:r>
              <a:rPr lang="el-GR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β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-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adrenoceptor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+mj-ea"/>
                <a:cs typeface="Tahoma" pitchFamily="34" charset="0"/>
              </a:rPr>
              <a:t> blockers in heart failure</a:t>
            </a:r>
            <a:endParaRPr lang="en-US" dirty="0" smtClean="0">
              <a:solidFill>
                <a:srgbClr val="FF0000"/>
              </a:solidFill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	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Reduce work load of the heart</a:t>
            </a:r>
          </a:p>
          <a:p>
            <a:pPr lvl="1" eaLnBrk="1" hangingPunct="1"/>
            <a:r>
              <a:rPr lang="en-US" b="1">
                <a:solidFill>
                  <a:srgbClr val="FF0000"/>
                </a:solidFill>
                <a:latin typeface="Lucida Sans Unicode" charset="0"/>
              </a:rPr>
              <a:t> Limits patient activity</a:t>
            </a:r>
          </a:p>
          <a:p>
            <a:pPr lvl="1" eaLnBrk="1" hangingPunct="1"/>
            <a:r>
              <a:rPr lang="en-US" b="1">
                <a:solidFill>
                  <a:srgbClr val="FF0000"/>
                </a:solidFill>
                <a:latin typeface="Lucida Sans Unicode" charset="0"/>
              </a:rPr>
              <a:t>Reduce weight</a:t>
            </a:r>
          </a:p>
          <a:p>
            <a:pPr lvl="1" eaLnBrk="1" hangingPunct="1"/>
            <a:r>
              <a:rPr lang="en-US" b="1">
                <a:solidFill>
                  <a:srgbClr val="FF0000"/>
                </a:solidFill>
                <a:latin typeface="Lucida Sans Unicode" charset="0"/>
              </a:rPr>
              <a:t>Control hypertension</a:t>
            </a:r>
            <a:endParaRPr lang="ar-sa" b="1">
              <a:solidFill>
                <a:srgbClr val="FF0000"/>
              </a:solidFill>
              <a:latin typeface="Lucida Sans Unicode" charset="0"/>
              <a:cs typeface="Arial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	Restrict  sodium</a:t>
            </a:r>
          </a:p>
          <a:p>
            <a:pPr eaLnBrk="1" hangingPunct="1"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	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 Diuretics</a:t>
            </a:r>
          </a:p>
          <a:p>
            <a:pPr eaLnBrk="1" hangingPunct="1">
              <a:buFont typeface="Wingdings" charset="0"/>
              <a:buChar char="Ø"/>
            </a:pPr>
            <a:r>
              <a:rPr lang="en-US" b="1">
                <a:solidFill>
                  <a:srgbClr val="FF0000"/>
                </a:solidFill>
                <a:latin typeface="Lucida Sans Unicode" charset="0"/>
              </a:rPr>
              <a:t>	 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ACEI or ARB</a:t>
            </a:r>
            <a:r>
              <a:rPr lang="ja-JP" altLang="en-US" b="1">
                <a:solidFill>
                  <a:srgbClr val="002060"/>
                </a:solidFill>
                <a:latin typeface="Lucida Sans Unicode" charset="0"/>
              </a:rPr>
              <a:t>’</a:t>
            </a:r>
            <a:r>
              <a:rPr lang="en-US" b="1">
                <a:solidFill>
                  <a:srgbClr val="002060"/>
                </a:solidFill>
                <a:latin typeface="Lucida Sans Unicode" charset="0"/>
              </a:rPr>
              <a:t>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Management of chronic heart failure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514350" indent="-514350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600" b="1">
                <a:solidFill>
                  <a:srgbClr val="002060"/>
                </a:solidFill>
                <a:latin typeface="Lucida Sans Unicode" charset="0"/>
              </a:rPr>
              <a:t>Digitalis</a:t>
            </a:r>
          </a:p>
          <a:p>
            <a:pPr marL="514350" indent="-514350" eaLnBrk="1" hangingPunct="1">
              <a:buClr>
                <a:srgbClr val="C00000"/>
              </a:buClr>
              <a:buFont typeface="Wingdings" charset="0"/>
              <a:buChar char="Ø"/>
            </a:pPr>
            <a:endParaRPr lang="en-US" sz="3600" b="1">
              <a:solidFill>
                <a:srgbClr val="C00000"/>
              </a:solidFill>
              <a:latin typeface="Lucida Sans Unicode" charset="0"/>
              <a:cs typeface="Arial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l-GR" sz="3600" b="1">
                <a:solidFill>
                  <a:srgbClr val="002060"/>
                </a:solidFill>
                <a:latin typeface="Lucida Sans Unicode" charset="0"/>
                <a:cs typeface="Arial" charset="0"/>
              </a:rPr>
              <a:t>β</a:t>
            </a:r>
            <a:r>
              <a:rPr lang="en-US" sz="3600" b="1">
                <a:solidFill>
                  <a:srgbClr val="002060"/>
                </a:solidFill>
                <a:latin typeface="Lucida Sans Unicode" charset="0"/>
                <a:cs typeface="Arial" charset="0"/>
              </a:rPr>
              <a:t>- blockers </a:t>
            </a:r>
          </a:p>
          <a:p>
            <a:pPr marL="514350" indent="-514350" eaLnBrk="1" hangingPunct="1">
              <a:buClr>
                <a:srgbClr val="C00000"/>
              </a:buClr>
              <a:buFont typeface="Wingdings" charset="0"/>
              <a:buChar char="Ø"/>
            </a:pPr>
            <a:endParaRPr lang="en-US" sz="3600" b="1">
              <a:solidFill>
                <a:srgbClr val="C00000"/>
              </a:solidFill>
              <a:latin typeface="Lucida Sans Unicode" charset="0"/>
              <a:cs typeface="Arial" charset="0"/>
            </a:endParaRPr>
          </a:p>
          <a:p>
            <a:pPr marL="514350" indent="-514350"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600" b="1">
                <a:solidFill>
                  <a:srgbClr val="002060"/>
                </a:solidFill>
                <a:latin typeface="Lucida Sans Unicode" charset="0"/>
                <a:cs typeface="Arial" charset="0"/>
              </a:rPr>
              <a:t>Direct vasodilators</a:t>
            </a:r>
          </a:p>
          <a:p>
            <a:pPr marL="514350" indent="-514350" eaLnBrk="1" hangingPunct="1">
              <a:buClr>
                <a:srgbClr val="000000"/>
              </a:buClr>
              <a:buFontTx/>
              <a:buNone/>
            </a:pPr>
            <a:endParaRPr lang="el-GR" sz="3600" b="1">
              <a:latin typeface="Lucida Sans Unicode" charset="0"/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458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E781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Management of chronic heart failure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(Cont.)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Volume replacement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Diuretics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Positive inotropic drugs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Vasodilators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 Antiarrhythmic drugs</a:t>
            </a:r>
          </a:p>
          <a:p>
            <a:pPr eaLnBrk="1" hangingPunct="1"/>
            <a:r>
              <a:rPr lang="en-US" b="1">
                <a:solidFill>
                  <a:srgbClr val="002060"/>
                </a:solidFill>
                <a:latin typeface="Lucida Sans Unicode" charset="0"/>
              </a:rPr>
              <a:t>Treatment of myocardial infarction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ea typeface="+mj-ea"/>
              </a:rPr>
              <a:t>Management of acute heart failure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2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7D01E3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1" name="Rectangle 4"/>
            <p:cNvSpPr>
              <a:spLocks noChangeArrowheads="1"/>
            </p:cNvSpPr>
            <p:nvPr/>
          </p:nvSpPr>
          <p:spPr bwMode="auto">
            <a:xfrm>
              <a:off x="0" y="2256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7D01E3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2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EDCDFF"/>
                </a:gs>
                <a:gs pos="100000">
                  <a:srgbClr val="7D01E3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3323" name="Rectangle 6"/>
            <p:cNvSpPr>
              <a:spLocks noChangeArrowheads="1"/>
            </p:cNvSpPr>
            <p:nvPr/>
          </p:nvSpPr>
          <p:spPr bwMode="auto">
            <a:xfrm>
              <a:off x="2880" y="0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7D01E3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pic>
        <p:nvPicPr>
          <p:cNvPr id="13315" name="Picture 7" descr="hf_1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52400" y="27305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HEART FAILURE</a:t>
            </a:r>
          </a:p>
        </p:txBody>
      </p:sp>
      <p:sp>
        <p:nvSpPr>
          <p:cNvPr id="118793" name="WordArt 9"/>
          <p:cNvSpPr>
            <a:spLocks noChangeArrowheads="1" noChangeShapeType="1" noTextEdit="1"/>
          </p:cNvSpPr>
          <p:nvPr/>
        </p:nvSpPr>
        <p:spPr bwMode="auto">
          <a:xfrm>
            <a:off x="4419600" y="990600"/>
            <a:ext cx="838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E60A4"/>
                    </a:gs>
                    <a:gs pos="50000">
                      <a:srgbClr val="FFFFFF"/>
                    </a:gs>
                    <a:gs pos="100000">
                      <a:srgbClr val="FE60A4"/>
                    </a:gs>
                  </a:gsLst>
                  <a:lin ang="5400000" scaled="1"/>
                </a:gradFill>
                <a:effectLst>
                  <a:outerShdw blurRad="63500" dist="107763" dir="2700000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ea typeface="Times New Roman"/>
                <a:cs typeface="Times New Roman"/>
              </a:rPr>
              <a:t>?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0" y="5256213"/>
            <a:ext cx="9144000" cy="1077912"/>
          </a:xfrm>
          <a:prstGeom prst="rect">
            <a:avLst/>
          </a:prstGeom>
          <a:gradFill rotWithShape="1">
            <a:gsLst>
              <a:gs pos="0">
                <a:srgbClr val="7D01E3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 Narrow" charset="0"/>
              </a:rPr>
              <a:t>Inability of the heart to maintain an adequate cardiac output</a:t>
            </a:r>
            <a:r>
              <a:rPr lang="en-US" sz="3200" b="1">
                <a:solidFill>
                  <a:schemeClr val="bg1"/>
                </a:solidFill>
                <a:latin typeface="Arial Narrow" charset="0"/>
                <a:sym typeface="Wingdings" charset="0"/>
              </a:rPr>
              <a:t> </a:t>
            </a:r>
            <a:r>
              <a:rPr lang="en-US" sz="3200" b="1">
                <a:solidFill>
                  <a:schemeClr val="bg1"/>
                </a:solidFill>
                <a:latin typeface="Arial Narrow" charset="0"/>
              </a:rPr>
              <a:t>to meet the metabolic demands of the body. </a:t>
            </a: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2667000" y="838200"/>
            <a:ext cx="39624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autoUpdateAnimBg="0"/>
      <p:bldP spid="118793" grpId="0" animBg="1"/>
      <p:bldP spid="118794" grpId="0" animBg="1" autoUpdateAnimBg="0"/>
      <p:bldP spid="1187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5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7D01E3"/>
                </a:gs>
              </a:gsLst>
              <a:path path="rect">
                <a:fillToRect r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7" name="Rectangle 4"/>
            <p:cNvSpPr>
              <a:spLocks noChangeArrowheads="1"/>
            </p:cNvSpPr>
            <p:nvPr/>
          </p:nvSpPr>
          <p:spPr bwMode="auto">
            <a:xfrm>
              <a:off x="0" y="2256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7D01E3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8" name="Rectangle 5"/>
            <p:cNvSpPr>
              <a:spLocks noChangeArrowheads="1"/>
            </p:cNvSpPr>
            <p:nvPr/>
          </p:nvSpPr>
          <p:spPr bwMode="auto">
            <a:xfrm>
              <a:off x="2880" y="2064"/>
              <a:ext cx="2880" cy="2256"/>
            </a:xfrm>
            <a:prstGeom prst="rect">
              <a:avLst/>
            </a:prstGeom>
            <a:gradFill rotWithShape="1">
              <a:gsLst>
                <a:gs pos="0">
                  <a:srgbClr val="EDCDFF"/>
                </a:gs>
                <a:gs pos="100000">
                  <a:srgbClr val="7D01E3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59" name="Rectangle 6"/>
            <p:cNvSpPr>
              <a:spLocks noChangeArrowheads="1"/>
            </p:cNvSpPr>
            <p:nvPr/>
          </p:nvSpPr>
          <p:spPr bwMode="auto">
            <a:xfrm>
              <a:off x="2880" y="0"/>
              <a:ext cx="2880" cy="2064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7D01E3"/>
                </a:gs>
              </a:gsLst>
              <a:path path="rect">
                <a:fillToRect l="100000" b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pic>
        <p:nvPicPr>
          <p:cNvPr id="14339" name="Picture 7" descr="hf_1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714625"/>
            <a:ext cx="55245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914400"/>
            <a:ext cx="5943600" cy="5943600"/>
            <a:chOff x="0" y="192"/>
            <a:chExt cx="3744" cy="3744"/>
          </a:xfrm>
        </p:grpSpPr>
        <p:sp>
          <p:nvSpPr>
            <p:cNvPr id="14344" name="Oval 9"/>
            <p:cNvSpPr>
              <a:spLocks noChangeArrowheads="1"/>
            </p:cNvSpPr>
            <p:nvPr/>
          </p:nvSpPr>
          <p:spPr bwMode="auto">
            <a:xfrm>
              <a:off x="2016" y="192"/>
              <a:ext cx="1680" cy="1008"/>
            </a:xfrm>
            <a:prstGeom prst="ellipse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45" name="Oval 10"/>
            <p:cNvSpPr>
              <a:spLocks noChangeArrowheads="1"/>
            </p:cNvSpPr>
            <p:nvPr/>
          </p:nvSpPr>
          <p:spPr bwMode="auto">
            <a:xfrm>
              <a:off x="192" y="192"/>
              <a:ext cx="1680" cy="1008"/>
            </a:xfrm>
            <a:prstGeom prst="ellipse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46" name="Oval 11"/>
            <p:cNvSpPr>
              <a:spLocks noChangeArrowheads="1"/>
            </p:cNvSpPr>
            <p:nvPr/>
          </p:nvSpPr>
          <p:spPr bwMode="auto">
            <a:xfrm>
              <a:off x="2064" y="1872"/>
              <a:ext cx="1680" cy="1008"/>
            </a:xfrm>
            <a:prstGeom prst="ellipse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47" name="Oval 12"/>
            <p:cNvSpPr>
              <a:spLocks noChangeArrowheads="1"/>
            </p:cNvSpPr>
            <p:nvPr/>
          </p:nvSpPr>
          <p:spPr bwMode="auto">
            <a:xfrm>
              <a:off x="0" y="1872"/>
              <a:ext cx="1680" cy="1008"/>
            </a:xfrm>
            <a:prstGeom prst="ellipse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48" name="Oval 13"/>
            <p:cNvSpPr>
              <a:spLocks noChangeArrowheads="1"/>
            </p:cNvSpPr>
            <p:nvPr/>
          </p:nvSpPr>
          <p:spPr bwMode="auto">
            <a:xfrm>
              <a:off x="1008" y="2784"/>
              <a:ext cx="1680" cy="1008"/>
            </a:xfrm>
            <a:prstGeom prst="ellipse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14349" name="Rectangle 14"/>
            <p:cNvSpPr>
              <a:spLocks noChangeArrowheads="1"/>
            </p:cNvSpPr>
            <p:nvPr/>
          </p:nvSpPr>
          <p:spPr bwMode="auto">
            <a:xfrm>
              <a:off x="0" y="1296"/>
              <a:ext cx="3696" cy="480"/>
            </a:xfrm>
            <a:prstGeom prst="rect">
              <a:avLst/>
            </a:prstGeom>
            <a:gradFill rotWithShape="1">
              <a:gsLst>
                <a:gs pos="0">
                  <a:srgbClr val="EDCDFF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pic>
          <p:nvPicPr>
            <p:cNvPr id="14350" name="Picture 15" descr="cause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3744" cy="3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1" name="Line 16"/>
            <p:cNvSpPr>
              <a:spLocks noChangeShapeType="1"/>
            </p:cNvSpPr>
            <p:nvPr/>
          </p:nvSpPr>
          <p:spPr bwMode="auto">
            <a:xfrm flipV="1">
              <a:off x="1872" y="1872"/>
              <a:ext cx="0" cy="86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7"/>
            <p:cNvSpPr>
              <a:spLocks noChangeShapeType="1"/>
            </p:cNvSpPr>
            <p:nvPr/>
          </p:nvSpPr>
          <p:spPr bwMode="auto">
            <a:xfrm flipH="1">
              <a:off x="2147" y="1117"/>
              <a:ext cx="288" cy="1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8"/>
            <p:cNvSpPr>
              <a:spLocks noChangeShapeType="1"/>
            </p:cNvSpPr>
            <p:nvPr/>
          </p:nvSpPr>
          <p:spPr bwMode="auto">
            <a:xfrm rot="16200000" flipH="1">
              <a:off x="1440" y="1056"/>
              <a:ext cx="192" cy="28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 flipH="1" flipV="1">
              <a:off x="2064" y="1824"/>
              <a:ext cx="288" cy="14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0"/>
            <p:cNvSpPr>
              <a:spLocks noChangeShapeType="1"/>
            </p:cNvSpPr>
            <p:nvPr/>
          </p:nvSpPr>
          <p:spPr bwMode="auto">
            <a:xfrm rot="5400000" flipH="1" flipV="1">
              <a:off x="1440" y="1776"/>
              <a:ext cx="192" cy="28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29" name="AutoShape 21"/>
          <p:cNvSpPr>
            <a:spLocks noChangeArrowheads="1"/>
          </p:cNvSpPr>
          <p:nvPr/>
        </p:nvSpPr>
        <p:spPr bwMode="auto">
          <a:xfrm rot="10341163">
            <a:off x="7086600" y="5105400"/>
            <a:ext cx="1905000" cy="1600200"/>
          </a:xfrm>
          <a:prstGeom prst="lightningBolt">
            <a:avLst/>
          </a:prstGeom>
          <a:gradFill rotWithShape="1">
            <a:gsLst>
              <a:gs pos="0">
                <a:srgbClr val="CC0000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19830" name="AutoShape 22"/>
          <p:cNvSpPr>
            <a:spLocks noChangeArrowheads="1"/>
          </p:cNvSpPr>
          <p:nvPr/>
        </p:nvSpPr>
        <p:spPr bwMode="auto">
          <a:xfrm rot="5400000">
            <a:off x="7162800" y="2209800"/>
            <a:ext cx="1905000" cy="1600200"/>
          </a:xfrm>
          <a:prstGeom prst="lightningBolt">
            <a:avLst/>
          </a:prstGeom>
          <a:gradFill rotWithShape="1">
            <a:gsLst>
              <a:gs pos="0">
                <a:srgbClr val="CC0000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CAUSES OF HEART FAILURE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9" grpId="0" animBg="1"/>
      <p:bldP spid="119830" grpId="0" animBg="1"/>
      <p:bldP spid="11983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0"/>
            <a:ext cx="4572000" cy="3581400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rgbClr val="0000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581400"/>
            <a:ext cx="4572000" cy="32766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00FF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572000" y="3276600"/>
            <a:ext cx="4572000" cy="3581400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4572000" y="0"/>
            <a:ext cx="4572000" cy="3276600"/>
          </a:xfrm>
          <a:prstGeom prst="rect">
            <a:avLst/>
          </a:prstGeom>
          <a:gradFill rotWithShape="1">
            <a:gsLst>
              <a:gs pos="0">
                <a:srgbClr val="6666FF"/>
              </a:gs>
              <a:gs pos="100000">
                <a:srgbClr val="0000FF"/>
              </a:gs>
            </a:gsLst>
            <a:path path="rect">
              <a:fillToRect l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EG"/>
          </a:p>
        </p:txBody>
      </p:sp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58738" y="0"/>
            <a:ext cx="8623300" cy="6761163"/>
            <a:chOff x="229" y="27"/>
            <a:chExt cx="5432" cy="4259"/>
          </a:xfrm>
        </p:grpSpPr>
        <p:sp>
          <p:nvSpPr>
            <p:cNvPr id="15367" name="Text Box 138"/>
            <p:cNvSpPr txBox="1">
              <a:spLocks noChangeArrowheads="1"/>
            </p:cNvSpPr>
            <p:nvPr/>
          </p:nvSpPr>
          <p:spPr bwMode="auto">
            <a:xfrm>
              <a:off x="1984" y="27"/>
              <a:ext cx="2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 </a:t>
              </a:r>
              <a:r>
                <a:rPr lang="en-US" sz="20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Force of contraction</a:t>
              </a:r>
              <a:r>
                <a:rPr lang="en-US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  </a:t>
              </a:r>
              <a:endParaRPr lang="en-US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68" name="Text Box 139"/>
            <p:cNvSpPr txBox="1">
              <a:spLocks noChangeArrowheads="1"/>
            </p:cNvSpPr>
            <p:nvPr/>
          </p:nvSpPr>
          <p:spPr bwMode="auto">
            <a:xfrm>
              <a:off x="2304" y="423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Low C.O.  </a:t>
              </a:r>
              <a:endParaRPr lang="en-US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69" name="Line 144"/>
            <p:cNvSpPr>
              <a:spLocks noChangeShapeType="1"/>
            </p:cNvSpPr>
            <p:nvPr/>
          </p:nvSpPr>
          <p:spPr bwMode="auto">
            <a:xfrm flipH="1">
              <a:off x="3264" y="1863"/>
              <a:ext cx="1008" cy="88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45"/>
            <p:cNvSpPr>
              <a:spLocks noChangeShapeType="1"/>
            </p:cNvSpPr>
            <p:nvPr/>
          </p:nvSpPr>
          <p:spPr bwMode="auto">
            <a:xfrm>
              <a:off x="4288" y="1881"/>
              <a:ext cx="0" cy="9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46"/>
            <p:cNvSpPr>
              <a:spLocks noChangeShapeType="1"/>
            </p:cNvSpPr>
            <p:nvPr/>
          </p:nvSpPr>
          <p:spPr bwMode="auto">
            <a:xfrm>
              <a:off x="4352" y="1881"/>
              <a:ext cx="1024" cy="9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152"/>
            <p:cNvSpPr>
              <a:spLocks noChangeArrowheads="1"/>
            </p:cNvSpPr>
            <p:nvPr/>
          </p:nvSpPr>
          <p:spPr bwMode="auto">
            <a:xfrm>
              <a:off x="3790" y="2817"/>
              <a:ext cx="90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  Force of 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Cardiac .cont.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73" name="Rectangle 153"/>
            <p:cNvSpPr>
              <a:spLocks noChangeArrowheads="1"/>
            </p:cNvSpPr>
            <p:nvPr/>
          </p:nvSpPr>
          <p:spPr bwMode="auto">
            <a:xfrm>
              <a:off x="5079" y="2925"/>
              <a:ext cx="4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  HR .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74" name="Line 143"/>
            <p:cNvSpPr>
              <a:spLocks noChangeShapeType="1"/>
            </p:cNvSpPr>
            <p:nvPr/>
          </p:nvSpPr>
          <p:spPr bwMode="auto">
            <a:xfrm>
              <a:off x="1680" y="1872"/>
              <a:ext cx="0" cy="14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47"/>
            <p:cNvSpPr>
              <a:spLocks noChangeShapeType="1"/>
            </p:cNvSpPr>
            <p:nvPr/>
          </p:nvSpPr>
          <p:spPr bwMode="auto">
            <a:xfrm flipH="1">
              <a:off x="832" y="2205"/>
              <a:ext cx="784" cy="351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48"/>
            <p:cNvSpPr>
              <a:spLocks noChangeShapeType="1"/>
            </p:cNvSpPr>
            <p:nvPr/>
          </p:nvSpPr>
          <p:spPr bwMode="auto">
            <a:xfrm>
              <a:off x="1648" y="2196"/>
              <a:ext cx="976" cy="621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Rectangle 149"/>
            <p:cNvSpPr>
              <a:spLocks noChangeArrowheads="1"/>
            </p:cNvSpPr>
            <p:nvPr/>
          </p:nvSpPr>
          <p:spPr bwMode="auto">
            <a:xfrm>
              <a:off x="375" y="2565"/>
              <a:ext cx="6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Remodeling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78" name="Rectangle 150"/>
            <p:cNvSpPr>
              <a:spLocks noChangeArrowheads="1"/>
            </p:cNvSpPr>
            <p:nvPr/>
          </p:nvSpPr>
          <p:spPr bwMode="auto">
            <a:xfrm>
              <a:off x="1117" y="2637"/>
              <a:ext cx="101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Salt &amp; Water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Retention </a:t>
              </a:r>
            </a:p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Volume expansion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1283" name="Rectangle 151"/>
            <p:cNvSpPr>
              <a:spLocks noChangeArrowheads="1"/>
            </p:cNvSpPr>
            <p:nvPr/>
          </p:nvSpPr>
          <p:spPr bwMode="auto">
            <a:xfrm>
              <a:off x="2332" y="2817"/>
              <a:ext cx="1061" cy="19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2060"/>
                  </a:solidFill>
                  <a:latin typeface="MS Hei" pitchFamily="57" charset="-122"/>
                  <a:sym typeface="Symbol" pitchFamily="18" charset="2"/>
                </a:rPr>
                <a:t>Vasoconstriction</a:t>
              </a:r>
              <a:endParaRPr lang="en-US" sz="1400" b="1" dirty="0">
                <a:solidFill>
                  <a:srgbClr val="002060"/>
                </a:solidFill>
                <a:latin typeface="MS Hei" pitchFamily="57" charset="-122"/>
              </a:endParaRPr>
            </a:p>
          </p:txBody>
        </p:sp>
        <p:sp>
          <p:nvSpPr>
            <p:cNvPr id="15380" name="Line 154"/>
            <p:cNvSpPr>
              <a:spLocks noChangeShapeType="1"/>
            </p:cNvSpPr>
            <p:nvPr/>
          </p:nvSpPr>
          <p:spPr bwMode="auto">
            <a:xfrm flipH="1">
              <a:off x="1664" y="2205"/>
              <a:ext cx="0" cy="459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Text Box 159"/>
            <p:cNvSpPr txBox="1">
              <a:spLocks noChangeArrowheads="1"/>
            </p:cNvSpPr>
            <p:nvPr/>
          </p:nvSpPr>
          <p:spPr bwMode="auto">
            <a:xfrm rot="-5372737">
              <a:off x="1264" y="2308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100" b="1">
                  <a:solidFill>
                    <a:schemeClr val="bg1"/>
                  </a:solidFill>
                  <a:latin typeface="MS Hei" charset="0"/>
                </a:rPr>
                <a:t>ALDOST</a:t>
              </a:r>
              <a:r>
                <a:rPr lang="en-US" sz="1400" b="1">
                  <a:solidFill>
                    <a:schemeClr val="bg1"/>
                  </a:solidFill>
                  <a:latin typeface="MS Hei" charset="0"/>
                </a:rPr>
                <a:t>.</a:t>
              </a:r>
            </a:p>
          </p:txBody>
        </p:sp>
        <p:sp>
          <p:nvSpPr>
            <p:cNvPr id="15382" name="Text Box 160"/>
            <p:cNvSpPr txBox="1">
              <a:spLocks noChangeArrowheads="1"/>
            </p:cNvSpPr>
            <p:nvPr/>
          </p:nvSpPr>
          <p:spPr bwMode="auto">
            <a:xfrm rot="1860000">
              <a:off x="1756" y="2522"/>
              <a:ext cx="121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algn="ctr" eaLnBrk="1" hangingPunct="1">
                <a:lnSpc>
                  <a:spcPct val="55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chemeClr val="bg1"/>
                  </a:solidFill>
                  <a:latin typeface="MS Hei" charset="0"/>
                </a:rPr>
                <a:t> Ag. II</a:t>
              </a:r>
            </a:p>
          </p:txBody>
        </p:sp>
        <p:sp>
          <p:nvSpPr>
            <p:cNvPr id="15383" name="Line 166"/>
            <p:cNvSpPr>
              <a:spLocks noChangeShapeType="1"/>
            </p:cNvSpPr>
            <p:nvPr/>
          </p:nvSpPr>
          <p:spPr bwMode="auto">
            <a:xfrm>
              <a:off x="2184" y="3204"/>
              <a:ext cx="0" cy="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67"/>
            <p:cNvSpPr>
              <a:spLocks noChangeShapeType="1"/>
            </p:cNvSpPr>
            <p:nvPr/>
          </p:nvSpPr>
          <p:spPr bwMode="auto">
            <a:xfrm>
              <a:off x="3307" y="3213"/>
              <a:ext cx="0" cy="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68"/>
            <p:cNvSpPr>
              <a:spLocks noChangeShapeType="1"/>
            </p:cNvSpPr>
            <p:nvPr/>
          </p:nvSpPr>
          <p:spPr bwMode="auto">
            <a:xfrm>
              <a:off x="2208" y="3159"/>
              <a:ext cx="313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69"/>
            <p:cNvSpPr>
              <a:spLocks noChangeShapeType="1"/>
            </p:cNvSpPr>
            <p:nvPr/>
          </p:nvSpPr>
          <p:spPr bwMode="auto">
            <a:xfrm flipV="1">
              <a:off x="2208" y="3117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170"/>
            <p:cNvSpPr>
              <a:spLocks noChangeShapeType="1"/>
            </p:cNvSpPr>
            <p:nvPr/>
          </p:nvSpPr>
          <p:spPr bwMode="auto">
            <a:xfrm flipV="1">
              <a:off x="3190" y="3111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171"/>
            <p:cNvSpPr>
              <a:spLocks noChangeShapeType="1"/>
            </p:cNvSpPr>
            <p:nvPr/>
          </p:nvSpPr>
          <p:spPr bwMode="auto">
            <a:xfrm>
              <a:off x="4224" y="3063"/>
              <a:ext cx="0" cy="10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72"/>
            <p:cNvSpPr>
              <a:spLocks noChangeShapeType="1"/>
            </p:cNvSpPr>
            <p:nvPr/>
          </p:nvSpPr>
          <p:spPr bwMode="auto">
            <a:xfrm flipV="1">
              <a:off x="5334" y="3093"/>
              <a:ext cx="0" cy="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73"/>
            <p:cNvSpPr>
              <a:spLocks noChangeShapeType="1"/>
            </p:cNvSpPr>
            <p:nvPr/>
          </p:nvSpPr>
          <p:spPr bwMode="auto">
            <a:xfrm>
              <a:off x="4544" y="3153"/>
              <a:ext cx="0" cy="21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Rectangle 174"/>
            <p:cNvSpPr>
              <a:spLocks noChangeArrowheads="1"/>
            </p:cNvSpPr>
            <p:nvPr/>
          </p:nvSpPr>
          <p:spPr bwMode="auto">
            <a:xfrm>
              <a:off x="4096" y="3393"/>
              <a:ext cx="1408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55000"/>
                </a:lnSpc>
                <a:buFont typeface="Symbol" charset="0"/>
                <a:buNone/>
              </a:pPr>
              <a:r>
                <a:rPr lang="en-US" sz="16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   </a:t>
              </a:r>
              <a:r>
                <a:rPr lang="en-US" sz="1600" b="1">
                  <a:solidFill>
                    <a:schemeClr val="bg1"/>
                  </a:solidFill>
                  <a:latin typeface="MS Hei" charset="0"/>
                </a:rPr>
                <a:t> C.O. Via</a:t>
              </a:r>
            </a:p>
            <a:p>
              <a:pPr>
                <a:lnSpc>
                  <a:spcPct val="55000"/>
                </a:lnSpc>
                <a:buFont typeface="Symbol" charset="0"/>
                <a:buNone/>
              </a:pPr>
              <a:endParaRPr lang="en-US" sz="1600" b="1">
                <a:solidFill>
                  <a:schemeClr val="bg1"/>
                </a:solidFill>
                <a:latin typeface="MS Hei" charset="0"/>
              </a:endParaRPr>
            </a:p>
            <a:p>
              <a:pPr>
                <a:lnSpc>
                  <a:spcPct val="55000"/>
                </a:lnSpc>
                <a:buFont typeface="Symbol" charset="0"/>
                <a:buNone/>
              </a:pPr>
              <a:endParaRPr lang="en-US" sz="1600" b="1">
                <a:solidFill>
                  <a:schemeClr val="bg1"/>
                </a:solidFill>
                <a:latin typeface="MS Hei" charset="0"/>
              </a:endParaRPr>
            </a:p>
            <a:p>
              <a:pPr>
                <a:lnSpc>
                  <a:spcPct val="55000"/>
                </a:lnSpc>
                <a:buFont typeface="Symbol" charset="0"/>
                <a:buNone/>
              </a:pPr>
              <a:r>
                <a:rPr lang="en-US" sz="1600" b="1">
                  <a:solidFill>
                    <a:schemeClr val="bg1"/>
                  </a:solidFill>
                  <a:latin typeface="MS Hei" charset="0"/>
                </a:rPr>
                <a:t>compensation</a:t>
              </a:r>
            </a:p>
          </p:txBody>
        </p:sp>
        <p:sp>
          <p:nvSpPr>
            <p:cNvPr id="15392" name="Line 175"/>
            <p:cNvSpPr>
              <a:spLocks noChangeShapeType="1"/>
            </p:cNvSpPr>
            <p:nvPr/>
          </p:nvSpPr>
          <p:spPr bwMode="auto">
            <a:xfrm>
              <a:off x="2928" y="288"/>
              <a:ext cx="0" cy="1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134"/>
            <p:cNvSpPr>
              <a:spLocks noChangeArrowheads="1"/>
            </p:cNvSpPr>
            <p:nvPr/>
          </p:nvSpPr>
          <p:spPr bwMode="auto">
            <a:xfrm>
              <a:off x="3200" y="1503"/>
              <a:ext cx="2048" cy="3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500" b="1">
                  <a:solidFill>
                    <a:srgbClr val="002060"/>
                  </a:solidFill>
                  <a:latin typeface="MS Hei" charset="0"/>
                </a:rPr>
                <a:t>Activate sympathetic system</a:t>
              </a:r>
            </a:p>
            <a:p>
              <a:pPr algn="ctr"/>
              <a:r>
                <a:rPr lang="en-US" sz="1500" b="1">
                  <a:solidFill>
                    <a:srgbClr val="002060"/>
                  </a:solidFill>
                  <a:latin typeface="MS Hei" charset="0"/>
                  <a:sym typeface="Symbol" charset="0"/>
                </a:rPr>
                <a:t> Sympathetic discharge</a:t>
              </a:r>
              <a:endParaRPr lang="en-US" sz="1500" b="1">
                <a:solidFill>
                  <a:srgbClr val="002060"/>
                </a:solidFill>
                <a:latin typeface="MS Hei" charset="0"/>
              </a:endParaRPr>
            </a:p>
          </p:txBody>
        </p:sp>
        <p:sp>
          <p:nvSpPr>
            <p:cNvPr id="15394" name="Line 141"/>
            <p:cNvSpPr>
              <a:spLocks noChangeShapeType="1"/>
            </p:cNvSpPr>
            <p:nvPr/>
          </p:nvSpPr>
          <p:spPr bwMode="auto">
            <a:xfrm>
              <a:off x="2944" y="711"/>
              <a:ext cx="1152" cy="75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Text Box 176"/>
            <p:cNvSpPr txBox="1">
              <a:spLocks noChangeArrowheads="1"/>
            </p:cNvSpPr>
            <p:nvPr/>
          </p:nvSpPr>
          <p:spPr bwMode="auto">
            <a:xfrm>
              <a:off x="3504" y="1083"/>
              <a:ext cx="2157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algn="ctr" eaLnBrk="1" hangingPunct="1">
                <a:lnSpc>
                  <a:spcPct val="55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</a:t>
              </a:r>
              <a:r>
                <a:rPr lang="en-US" b="1">
                  <a:solidFill>
                    <a:schemeClr val="bg1"/>
                  </a:solidFill>
                  <a:latin typeface="MS Hei" charset="0"/>
                </a:rPr>
                <a:t> Carotid sinus firing</a:t>
              </a:r>
            </a:p>
          </p:txBody>
        </p:sp>
        <p:sp>
          <p:nvSpPr>
            <p:cNvPr id="15396" name="Text Box 180"/>
            <p:cNvSpPr txBox="1">
              <a:spLocks noChangeArrowheads="1"/>
            </p:cNvSpPr>
            <p:nvPr/>
          </p:nvSpPr>
          <p:spPr bwMode="auto">
            <a:xfrm>
              <a:off x="672" y="3995"/>
              <a:ext cx="45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MS Hei" charset="0"/>
                </a:rPr>
                <a:t>Pathophysiology of CHF  </a:t>
              </a:r>
            </a:p>
          </p:txBody>
        </p:sp>
        <p:sp>
          <p:nvSpPr>
            <p:cNvPr id="15397" name="Rectangle 135"/>
            <p:cNvSpPr>
              <a:spLocks noChangeArrowheads="1"/>
            </p:cNvSpPr>
            <p:nvPr/>
          </p:nvSpPr>
          <p:spPr bwMode="auto">
            <a:xfrm>
              <a:off x="229" y="3258"/>
              <a:ext cx="987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2060"/>
                  </a:solidFill>
                  <a:latin typeface="MS Hei" charset="0"/>
                  <a:sym typeface="Symbol" charset="0"/>
                </a:rPr>
                <a:t> </a:t>
              </a:r>
              <a:r>
                <a:rPr lang="en-US" sz="1600" b="1">
                  <a:solidFill>
                    <a:srgbClr val="002060"/>
                  </a:solidFill>
                  <a:latin typeface="MS Hei" charset="0"/>
                </a:rPr>
                <a:t>Preload</a:t>
              </a:r>
            </a:p>
          </p:txBody>
        </p:sp>
        <p:sp>
          <p:nvSpPr>
            <p:cNvPr id="15398" name="Rectangle 155"/>
            <p:cNvSpPr>
              <a:spLocks noChangeArrowheads="1"/>
            </p:cNvSpPr>
            <p:nvPr/>
          </p:nvSpPr>
          <p:spPr bwMode="auto">
            <a:xfrm>
              <a:off x="1907" y="2997"/>
              <a:ext cx="7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 Venous VC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399" name="Rectangle 156"/>
            <p:cNvSpPr>
              <a:spLocks noChangeArrowheads="1"/>
            </p:cNvSpPr>
            <p:nvPr/>
          </p:nvSpPr>
          <p:spPr bwMode="auto">
            <a:xfrm>
              <a:off x="2906" y="2997"/>
              <a:ext cx="7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Arterial VC</a:t>
              </a:r>
              <a:endParaRPr lang="en-US" sz="1400" b="1">
                <a:solidFill>
                  <a:schemeClr val="bg1"/>
                </a:solidFill>
                <a:latin typeface="MS Hei" charset="0"/>
              </a:endParaRPr>
            </a:p>
          </p:txBody>
        </p:sp>
        <p:sp>
          <p:nvSpPr>
            <p:cNvPr id="15400" name="Rectangle 161"/>
            <p:cNvSpPr>
              <a:spLocks noChangeArrowheads="1"/>
            </p:cNvSpPr>
            <p:nvPr/>
          </p:nvSpPr>
          <p:spPr bwMode="auto">
            <a:xfrm>
              <a:off x="1688" y="3267"/>
              <a:ext cx="987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2060"/>
                  </a:solidFill>
                  <a:latin typeface="MS Hei" charset="0"/>
                  <a:sym typeface="Symbol" charset="0"/>
                </a:rPr>
                <a:t> </a:t>
              </a:r>
              <a:r>
                <a:rPr lang="en-US" sz="1600" b="1">
                  <a:solidFill>
                    <a:srgbClr val="002060"/>
                  </a:solidFill>
                  <a:latin typeface="MS Hei" charset="0"/>
                </a:rPr>
                <a:t>Preload</a:t>
              </a:r>
            </a:p>
          </p:txBody>
        </p:sp>
        <p:sp>
          <p:nvSpPr>
            <p:cNvPr id="15401" name="Rectangle 163"/>
            <p:cNvSpPr>
              <a:spLocks noChangeArrowheads="1"/>
            </p:cNvSpPr>
            <p:nvPr/>
          </p:nvSpPr>
          <p:spPr bwMode="auto">
            <a:xfrm>
              <a:off x="2896" y="3282"/>
              <a:ext cx="987" cy="2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solidFill>
                    <a:srgbClr val="002060"/>
                  </a:solidFill>
                  <a:latin typeface="MS Hei" charset="0"/>
                  <a:sym typeface="Symbol" charset="0"/>
                </a:rPr>
                <a:t> After</a:t>
              </a:r>
              <a:r>
                <a:rPr lang="en-US" sz="1600" b="1">
                  <a:solidFill>
                    <a:srgbClr val="002060"/>
                  </a:solidFill>
                  <a:latin typeface="MS Hei" charset="0"/>
                </a:rPr>
                <a:t>load</a:t>
              </a:r>
            </a:p>
          </p:txBody>
        </p:sp>
        <p:sp>
          <p:nvSpPr>
            <p:cNvPr id="15402" name="Line 181"/>
            <p:cNvSpPr>
              <a:spLocks noChangeShapeType="1"/>
            </p:cNvSpPr>
            <p:nvPr/>
          </p:nvSpPr>
          <p:spPr bwMode="auto">
            <a:xfrm flipH="1">
              <a:off x="2432" y="2952"/>
              <a:ext cx="384" cy="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182"/>
            <p:cNvSpPr>
              <a:spLocks noChangeShapeType="1"/>
            </p:cNvSpPr>
            <p:nvPr/>
          </p:nvSpPr>
          <p:spPr bwMode="auto">
            <a:xfrm>
              <a:off x="2816" y="2952"/>
              <a:ext cx="320" cy="7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183"/>
            <p:cNvSpPr>
              <a:spLocks noChangeShapeType="1"/>
            </p:cNvSpPr>
            <p:nvPr/>
          </p:nvSpPr>
          <p:spPr bwMode="auto">
            <a:xfrm flipH="1">
              <a:off x="720" y="3024"/>
              <a:ext cx="432" cy="14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Text Box 177"/>
            <p:cNvSpPr txBox="1">
              <a:spLocks noChangeArrowheads="1"/>
            </p:cNvSpPr>
            <p:nvPr/>
          </p:nvSpPr>
          <p:spPr bwMode="auto">
            <a:xfrm rot="-23040">
              <a:off x="432" y="1176"/>
              <a:ext cx="207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algn="ctr" eaLnBrk="1" hangingPunct="1">
                <a:lnSpc>
                  <a:spcPct val="55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MS Hei" charset="0"/>
                  <a:sym typeface="Symbol" charset="0"/>
                </a:rPr>
                <a:t></a:t>
              </a:r>
              <a:r>
                <a:rPr lang="en-US" b="1">
                  <a:solidFill>
                    <a:schemeClr val="bg1"/>
                  </a:solidFill>
                  <a:latin typeface="MS Hei" charset="0"/>
                </a:rPr>
                <a:t> Renal blood flow</a:t>
              </a:r>
            </a:p>
          </p:txBody>
        </p:sp>
        <p:sp>
          <p:nvSpPr>
            <p:cNvPr id="15406" name="Rectangle 133"/>
            <p:cNvSpPr>
              <a:spLocks noChangeArrowheads="1"/>
            </p:cNvSpPr>
            <p:nvPr/>
          </p:nvSpPr>
          <p:spPr bwMode="auto">
            <a:xfrm>
              <a:off x="624" y="1515"/>
              <a:ext cx="1856" cy="3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500" b="1">
                  <a:solidFill>
                    <a:srgbClr val="002060"/>
                  </a:solidFill>
                  <a:latin typeface="MS Hei" charset="0"/>
                </a:rPr>
                <a:t>Activate renin-angiotensin-</a:t>
              </a:r>
            </a:p>
            <a:p>
              <a:pPr algn="ctr"/>
              <a:r>
                <a:rPr lang="en-US" sz="1500" b="1">
                  <a:solidFill>
                    <a:srgbClr val="002060"/>
                  </a:solidFill>
                  <a:latin typeface="MS Hei" charset="0"/>
                </a:rPr>
                <a:t>Aldosterone system</a:t>
              </a:r>
            </a:p>
          </p:txBody>
        </p:sp>
        <p:sp>
          <p:nvSpPr>
            <p:cNvPr id="15407" name="Line 188"/>
            <p:cNvSpPr>
              <a:spLocks noChangeShapeType="1"/>
            </p:cNvSpPr>
            <p:nvPr/>
          </p:nvSpPr>
          <p:spPr bwMode="auto">
            <a:xfrm flipH="1">
              <a:off x="1872" y="720"/>
              <a:ext cx="1008" cy="76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772400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Tachycardia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Decreased exercise tolerance      		(rapid fatigue) .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Dyspnea ( pulmonary congestion) 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 Peripheral edema.</a:t>
            </a:r>
          </a:p>
          <a:p>
            <a:pPr eaLnBrk="1" hangingPunct="1"/>
            <a:r>
              <a:rPr lang="en-US" b="1">
                <a:solidFill>
                  <a:srgbClr val="0070C0"/>
                </a:solidFill>
                <a:latin typeface="Lucida Sans Unicode" charset="0"/>
              </a:rPr>
              <a:t> Cardiomegaly.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50" dirty="0" smtClean="0">
                <a:ln w="11430">
                  <a:solidFill>
                    <a:schemeClr val="accent1"/>
                  </a:solidFill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j-ea"/>
              </a:rPr>
              <a:t>Heart failure symptoms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2407</TotalTime>
  <Words>1012</Words>
  <Application>Microsoft Macintosh PowerPoint</Application>
  <PresentationFormat>On-screen Show (4:3)</PresentationFormat>
  <Paragraphs>366</Paragraphs>
  <Slides>48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4" baseType="lpstr">
      <vt:lpstr>Times New Roman</vt:lpstr>
      <vt:lpstr>Arial</vt:lpstr>
      <vt:lpstr>Lucida Sans Unicode</vt:lpstr>
      <vt:lpstr>Wingdings 3</vt:lpstr>
      <vt:lpstr>Verdana</vt:lpstr>
      <vt:lpstr>Wingdings 2</vt:lpstr>
      <vt:lpstr>Calibri</vt:lpstr>
      <vt:lpstr>Arial Black</vt:lpstr>
      <vt:lpstr>Arial Narrow</vt:lpstr>
      <vt:lpstr>Wingdings</vt:lpstr>
      <vt:lpstr>MS Hei</vt:lpstr>
      <vt:lpstr>Symbol</vt:lpstr>
      <vt:lpstr>Algerian</vt:lpstr>
      <vt:lpstr>Courier New</vt:lpstr>
      <vt:lpstr>PMingLiU</vt:lpstr>
      <vt:lpstr>Concourse</vt:lpstr>
      <vt:lpstr>PowerPoint Presentation</vt:lpstr>
      <vt:lpstr>PowerPoint Presentation</vt:lpstr>
      <vt:lpstr>OBJECTIVES</vt:lpstr>
      <vt:lpstr>OBJECTIVES ( cont.)</vt:lpstr>
      <vt:lpstr>PowerPoint Presentation</vt:lpstr>
      <vt:lpstr>PowerPoint Presentation</vt:lpstr>
      <vt:lpstr>PowerPoint Presentation</vt:lpstr>
      <vt:lpstr>Heart failure symptoms</vt:lpstr>
      <vt:lpstr>PowerPoint Presentation</vt:lpstr>
      <vt:lpstr>PowerPoint Presentation</vt:lpstr>
      <vt:lpstr>Drugs used in the treatment of heart failure</vt:lpstr>
      <vt:lpstr>Drugs  that  decrease preload</vt:lpstr>
      <vt:lpstr>Drugs  that  decrease afterload</vt:lpstr>
      <vt:lpstr>Drugs  that decrease preload &amp; afterload</vt:lpstr>
      <vt:lpstr>PowerPoint Presentation</vt:lpstr>
      <vt:lpstr>PowerPoint Presentation</vt:lpstr>
      <vt:lpstr>Mechanism of action </vt:lpstr>
      <vt:lpstr>PowerPoint Presentation</vt:lpstr>
      <vt:lpstr>PowerPoint Presentation</vt:lpstr>
      <vt:lpstr>PowerPoint Presentation</vt:lpstr>
      <vt:lpstr>PowerPoint Presentation</vt:lpstr>
      <vt:lpstr>Therapeutic uses </vt:lpstr>
      <vt:lpstr>PowerPoint Presentation</vt:lpstr>
      <vt:lpstr>Cardiac  adverse  effects</vt:lpstr>
      <vt:lpstr>Extra -cardiac  adverse  effects</vt:lpstr>
      <vt:lpstr>Factors  That  increase digitalis  toxicity</vt:lpstr>
      <vt:lpstr>PowerPoint Presentation</vt:lpstr>
      <vt:lpstr>Contraindications</vt:lpstr>
      <vt:lpstr>Drug interactions</vt:lpstr>
      <vt:lpstr>β-Adrenoceptor agonists</vt:lpstr>
      <vt:lpstr>Phosphodiesterase Inhibitors</vt:lpstr>
      <vt:lpstr>Mechanism of action</vt:lpstr>
      <vt:lpstr>Therapeutic uses </vt:lpstr>
      <vt:lpstr>Adverse effects</vt:lpstr>
      <vt:lpstr>Reduction of preload</vt:lpstr>
      <vt:lpstr> Diuretics</vt:lpstr>
      <vt:lpstr>Venodilators </vt:lpstr>
      <vt:lpstr>Reduction of Afterload</vt:lpstr>
      <vt:lpstr>Reduction of afterload &amp; preload</vt:lpstr>
      <vt:lpstr>PowerPoint Presentation</vt:lpstr>
      <vt:lpstr> Angiotensin receptor blockers</vt:lpstr>
      <vt:lpstr>Uses of converting enzyme inhibitors &amp; angiotensin receptor blockers in heart failure </vt:lpstr>
      <vt:lpstr>Direct acting vasodilators</vt:lpstr>
      <vt:lpstr>  β - adrenoceptor blockers in      heart failure</vt:lpstr>
      <vt:lpstr>Uses of β-adrenoceptor blockers in heart failure</vt:lpstr>
      <vt:lpstr>Management of chronic heart failure</vt:lpstr>
      <vt:lpstr>Management of chronic heart failure (Cont.)</vt:lpstr>
      <vt:lpstr>Management of acute heart failure</vt:lpstr>
    </vt:vector>
  </TitlesOfParts>
  <Company>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failure</dc:title>
  <dc:creator>DTK</dc:creator>
  <cp:lastModifiedBy>User</cp:lastModifiedBy>
  <cp:revision>442</cp:revision>
  <cp:lastPrinted>1601-01-01T00:00:00Z</cp:lastPrinted>
  <dcterms:created xsi:type="dcterms:W3CDTF">2006-06-24T08:11:24Z</dcterms:created>
  <dcterms:modified xsi:type="dcterms:W3CDTF">2012-03-14T10:36:56Z</dcterms:modified>
</cp:coreProperties>
</file>