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302" r:id="rId5"/>
    <p:sldId id="259" r:id="rId6"/>
    <p:sldId id="303" r:id="rId7"/>
    <p:sldId id="262" r:id="rId8"/>
    <p:sldId id="265" r:id="rId9"/>
    <p:sldId id="261" r:id="rId10"/>
    <p:sldId id="313" r:id="rId11"/>
    <p:sldId id="263" r:id="rId12"/>
    <p:sldId id="307" r:id="rId13"/>
    <p:sldId id="266" r:id="rId14"/>
    <p:sldId id="267" r:id="rId15"/>
    <p:sldId id="268" r:id="rId16"/>
    <p:sldId id="304" r:id="rId17"/>
    <p:sldId id="305" r:id="rId18"/>
    <p:sldId id="306" r:id="rId19"/>
    <p:sldId id="271" r:id="rId20"/>
    <p:sldId id="272" r:id="rId21"/>
    <p:sldId id="308" r:id="rId22"/>
    <p:sldId id="273" r:id="rId23"/>
    <p:sldId id="274" r:id="rId24"/>
    <p:sldId id="275" r:id="rId25"/>
    <p:sldId id="277" r:id="rId26"/>
    <p:sldId id="314" r:id="rId27"/>
    <p:sldId id="319" r:id="rId28"/>
    <p:sldId id="332" r:id="rId29"/>
    <p:sldId id="276" r:id="rId30"/>
    <p:sldId id="280" r:id="rId31"/>
    <p:sldId id="320" r:id="rId32"/>
    <p:sldId id="278" r:id="rId33"/>
    <p:sldId id="281" r:id="rId34"/>
    <p:sldId id="323" r:id="rId35"/>
    <p:sldId id="283" r:id="rId36"/>
    <p:sldId id="324" r:id="rId37"/>
    <p:sldId id="326" r:id="rId38"/>
    <p:sldId id="325" r:id="rId39"/>
    <p:sldId id="297" r:id="rId40"/>
    <p:sldId id="331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FFEFEF"/>
    <a:srgbClr val="00CC99"/>
    <a:srgbClr val="CCFFFF"/>
    <a:srgbClr val="FF33CC"/>
    <a:srgbClr val="CCFF33"/>
    <a:srgbClr val="386129"/>
    <a:srgbClr val="FF99FF"/>
    <a:srgbClr val="000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4" autoAdjust="0"/>
    <p:restoredTop sz="94667" autoAdjust="0"/>
  </p:normalViewPr>
  <p:slideViewPr>
    <p:cSldViewPr>
      <p:cViewPr varScale="1">
        <p:scale>
          <a:sx n="75" d="100"/>
          <a:sy n="75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32.gif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4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1959" y="1905000"/>
            <a:ext cx="5893159" cy="5105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04800" y="1447800"/>
            <a:ext cx="7086600" cy="1066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5307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Vasodilators.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1000" y="2120721"/>
            <a:ext cx="4038600" cy="58477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32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437261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Rapid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437261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Slower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7916" y="111615"/>
            <a:ext cx="2908168" cy="49090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NITRODILATORS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200" y="914400"/>
            <a:ext cx="1905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spontaneously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95400" y="914400"/>
            <a:ext cx="2540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via enzymatic reaction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34911" y="1676400"/>
            <a:ext cx="2885726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Na NITROPRUSSIDE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5496" y="2288148"/>
            <a:ext cx="2514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latin typeface="Bernard MT Condensed" pitchFamily="18" charset="0"/>
              </a:rPr>
              <a:t>ANTIHYPERTENSIVES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" y="3276600"/>
            <a:ext cx="25146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Nitroglycerine [GTN]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Amyl Nitrite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71800" y="3276600"/>
            <a:ext cx="365760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latin typeface="Arial Narrow" pitchFamily="34" charset="0"/>
              </a:rPr>
              <a:t>Isosorbide</a:t>
            </a:r>
            <a:r>
              <a:rPr lang="en-US" sz="2200" b="1" dirty="0" smtClean="0">
                <a:latin typeface="Arial Narrow" pitchFamily="34" charset="0"/>
              </a:rPr>
              <a:t> mono &amp;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Erythrityl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err="1" smtClean="0">
                <a:latin typeface="Arial Narrow" pitchFamily="34" charset="0"/>
              </a:rPr>
              <a:t>Pentaerythritol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800600"/>
            <a:ext cx="2057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terminating an acute attack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43200" y="4800600"/>
            <a:ext cx="358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long-term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>
            <a:stCxn id="66" idx="2"/>
          </p:cNvCxnSpPr>
          <p:nvPr/>
        </p:nvCxnSpPr>
        <p:spPr>
          <a:xfrm rot="16200000" flipH="1">
            <a:off x="4797060" y="377459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4035059" y="384541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590800" y="2590800"/>
            <a:ext cx="2424405" cy="662565"/>
            <a:chOff x="2590800" y="2590800"/>
            <a:chExt cx="2424405" cy="662565"/>
          </a:xfrm>
        </p:grpSpPr>
        <p:sp>
          <p:nvSpPr>
            <p:cNvPr id="62" name="Rectangle 61"/>
            <p:cNvSpPr/>
            <p:nvPr/>
          </p:nvSpPr>
          <p:spPr>
            <a:xfrm>
              <a:off x="3048000" y="2819400"/>
              <a:ext cx="1967205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 Long Acting 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2815859" y="2365741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52400" y="2597882"/>
            <a:ext cx="2438399" cy="655483"/>
            <a:chOff x="152400" y="2597882"/>
            <a:chExt cx="2438399" cy="655483"/>
          </a:xfrm>
        </p:grpSpPr>
        <p:sp>
          <p:nvSpPr>
            <p:cNvPr id="63" name="Rectangle 62"/>
            <p:cNvSpPr/>
            <p:nvPr/>
          </p:nvSpPr>
          <p:spPr>
            <a:xfrm>
              <a:off x="152400" y="2819400"/>
              <a:ext cx="1915909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Short Acting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2053858" y="2372823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867400" y="5673804"/>
            <a:ext cx="2667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Preparations; </a:t>
            </a:r>
          </a:p>
          <a:p>
            <a:pPr algn="r"/>
            <a:r>
              <a:rPr lang="en-US" sz="2200" b="1" dirty="0" smtClean="0">
                <a:latin typeface="Arial Narrow" pitchFamily="34" charset="0"/>
              </a:rPr>
              <a:t>can influence a change in 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5718810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Sublingual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49264" y="5668010"/>
            <a:ext cx="2819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Oral sustained release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05600" y="4934855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I.V. or infusion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1181101" y="4076699"/>
            <a:ext cx="2286001" cy="129540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219200" y="4038600"/>
            <a:ext cx="2286000" cy="13716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762794" y="5561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392194" y="4689265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705600" y="3881069"/>
            <a:ext cx="1981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Unstable angina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Heart Failure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7392194" y="54856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4039394" y="54094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5" grpId="0"/>
      <p:bldP spid="76" grpId="0"/>
      <p:bldP spid="79" grpId="0"/>
      <p:bldP spid="80" grpId="0"/>
      <p:bldP spid="89" grpId="0"/>
      <p:bldP spid="90" grpId="0"/>
      <p:bldP spid="91" grpId="0"/>
      <p:bldP spid="92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5880148" y="1771262"/>
            <a:ext cx="3077251" cy="4553338"/>
            <a:chOff x="5685749" y="1870780"/>
            <a:chExt cx="3077251" cy="4553338"/>
          </a:xfrm>
        </p:grpSpPr>
        <p:sp>
          <p:nvSpPr>
            <p:cNvPr id="14" name="Rectangle 13"/>
            <p:cNvSpPr/>
            <p:nvPr/>
          </p:nvSpPr>
          <p:spPr>
            <a:xfrm>
              <a:off x="5918818" y="2175580"/>
              <a:ext cx="1752600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89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22810" b="13323"/>
            <a:stretch>
              <a:fillRect/>
            </a:stretch>
          </p:blipFill>
          <p:spPr bwMode="auto">
            <a:xfrm>
              <a:off x="5995018" y="1870780"/>
              <a:ext cx="1752600" cy="32004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971800"/>
              <a:ext cx="26670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685749" y="4343400"/>
              <a:ext cx="2286000" cy="2080718"/>
            </a:xfrm>
            <a:prstGeom prst="rect">
              <a:avLst/>
            </a:prstGeom>
            <a:gradFill flip="none" rotWithShape="1">
              <a:gsLst>
                <a:gs pos="7000">
                  <a:srgbClr val="FFE4CD">
                    <a:alpha val="95000"/>
                  </a:srgbClr>
                </a:gs>
                <a:gs pos="50000">
                  <a:srgbClr val="FFE4CD">
                    <a:alpha val="95000"/>
                  </a:srgbClr>
                </a:gs>
                <a:gs pos="100000">
                  <a:srgbClr val="FFE4C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3926" y="4710404"/>
              <a:ext cx="459332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PKG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22184" y="4702615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Arial Narrow" pitchFamily="34" charset="0"/>
                </a:rPr>
                <a:t>Phosphorylate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6742116" y="4405639"/>
              <a:ext cx="734074" cy="1588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048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pic>
        <p:nvPicPr>
          <p:cNvPr id="9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800600" y="152400"/>
            <a:ext cx="3124200" cy="1469828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41910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55275" y="5867400"/>
            <a:ext cx="1245808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Relaxation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295973" y="5780954"/>
            <a:ext cx="133325" cy="141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976199" y="5105400"/>
            <a:ext cx="747762" cy="1389"/>
          </a:xfrm>
          <a:prstGeom prst="straightConnector1">
            <a:avLst/>
          </a:prstGeom>
          <a:ln w="28575">
            <a:solidFill>
              <a:srgbClr val="CC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646125" y="2338882"/>
            <a:ext cx="685800" cy="1752600"/>
            <a:chOff x="5451726" y="2438400"/>
            <a:chExt cx="685800" cy="1752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51726" y="4191000"/>
              <a:ext cx="685800" cy="0"/>
            </a:xfrm>
            <a:prstGeom prst="line">
              <a:avLst/>
            </a:prstGeom>
            <a:ln w="19050">
              <a:solidFill>
                <a:srgbClr val="5A2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24275" y="4882870"/>
            <a:ext cx="5024525" cy="1411946"/>
            <a:chOff x="4229876" y="4966849"/>
            <a:chExt cx="5024525" cy="1411946"/>
          </a:xfrm>
        </p:grpSpPr>
        <p:sp>
          <p:nvSpPr>
            <p:cNvPr id="38" name="Rectangle 37"/>
            <p:cNvSpPr/>
            <p:nvPr/>
          </p:nvSpPr>
          <p:spPr>
            <a:xfrm>
              <a:off x="6108139" y="5111627"/>
              <a:ext cx="517963" cy="296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96901" y="4972956"/>
              <a:ext cx="271914" cy="266651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36597" y="5126362"/>
              <a:ext cx="517963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H="1">
              <a:off x="7004065" y="5072645"/>
              <a:ext cx="222532" cy="10939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306375" y="5483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822672" y="550279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2607" y="550837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46879" y="5417979"/>
              <a:ext cx="270580" cy="24726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5548098" y="5864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652019" y="5265579"/>
              <a:ext cx="815741" cy="58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900800" y="5646579"/>
              <a:ext cx="99807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848875" y="5145589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Inactive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99243" y="5162500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9876" y="5951379"/>
              <a:ext cx="1398208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Contraction</a:t>
              </a:r>
              <a:endParaRPr lang="en-US" b="1" dirty="0"/>
            </a:p>
          </p:txBody>
        </p:sp>
        <p:sp>
          <p:nvSpPr>
            <p:cNvPr id="35" name="Arc 34"/>
            <p:cNvSpPr/>
            <p:nvPr/>
          </p:nvSpPr>
          <p:spPr>
            <a:xfrm>
              <a:off x="6106731" y="5646579"/>
              <a:ext cx="457200" cy="732216"/>
            </a:xfrm>
            <a:prstGeom prst="arc">
              <a:avLst>
                <a:gd name="adj1" fmla="val 15654439"/>
                <a:gd name="adj2" fmla="val 0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48400" y="595137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Actin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22942" y="1594252"/>
            <a:ext cx="2609275" cy="3453610"/>
            <a:chOff x="2928543" y="1693770"/>
            <a:chExt cx="2609275" cy="3453610"/>
          </a:xfrm>
        </p:grpSpPr>
        <p:sp>
          <p:nvSpPr>
            <p:cNvPr id="12" name="Rectangle 11"/>
            <p:cNvSpPr/>
            <p:nvPr/>
          </p:nvSpPr>
          <p:spPr>
            <a:xfrm>
              <a:off x="3699874" y="2175580"/>
              <a:ext cx="1837944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810" r="40351" b="13323"/>
            <a:stretch>
              <a:fillRect/>
            </a:stretch>
          </p:blipFill>
          <p:spPr bwMode="auto">
            <a:xfrm>
              <a:off x="2928543" y="1870780"/>
              <a:ext cx="2590800" cy="3200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712066" y="1693770"/>
              <a:ext cx="17526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837176" y="4114800"/>
              <a:ext cx="609600" cy="152400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3800" y="403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18208" y="4018208"/>
              <a:ext cx="360609" cy="103031"/>
            </a:xfrm>
            <a:custGeom>
              <a:avLst/>
              <a:gdLst>
                <a:gd name="connsiteX0" fmla="*/ 0 w 360609"/>
                <a:gd name="connsiteY0" fmla="*/ 103031 h 103031"/>
                <a:gd name="connsiteX1" fmla="*/ 231820 w 360609"/>
                <a:gd name="connsiteY1" fmla="*/ 25758 h 103031"/>
                <a:gd name="connsiteX2" fmla="*/ 360609 w 360609"/>
                <a:gd name="connsiteY2" fmla="*/ 0 h 103031"/>
                <a:gd name="connsiteX3" fmla="*/ 360609 w 360609"/>
                <a:gd name="connsiteY3" fmla="*/ 0 h 10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09" h="103031">
                  <a:moveTo>
                    <a:pt x="0" y="103031"/>
                  </a:moveTo>
                  <a:cubicBezTo>
                    <a:pt x="85859" y="72980"/>
                    <a:pt x="171719" y="42930"/>
                    <a:pt x="231820" y="25758"/>
                  </a:cubicBezTo>
                  <a:cubicBezTo>
                    <a:pt x="291921" y="8586"/>
                    <a:pt x="360609" y="0"/>
                    <a:pt x="360609" y="0"/>
                  </a:cubicBezTo>
                  <a:lnTo>
                    <a:pt x="3606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8200" y="464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baseline="-250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8600" y="685800"/>
            <a:ext cx="40386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Nitrates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400" b="1" dirty="0" err="1" smtClean="0">
                <a:latin typeface="Arial Narrow" pitchFamily="34" charset="0"/>
              </a:rPr>
              <a:t>Nitrosothiols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itrite Ion in endothelial cell (EC)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Acts as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100"/>
              </a:lnSpc>
            </a:pPr>
            <a:r>
              <a:rPr lang="en-US" sz="2200" b="1" dirty="0" err="1" smtClean="0">
                <a:latin typeface="Arial Narrow" pitchFamily="34" charset="0"/>
                <a:sym typeface="Wingdings 3"/>
              </a:rPr>
              <a:t>Mimick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action of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Endogenous NO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33600" y="3276600"/>
            <a:ext cx="914400" cy="685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4288224"/>
            <a:ext cx="3810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In VSMC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 In SMC ]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Formation of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Activation of PKG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88423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252706"/>
            <a:ext cx="8305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N.B. NO is well developed in Arteriolar &gt;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         Exogenous NO </a:t>
            </a:r>
            <a:r>
              <a:rPr lang="en-US" b="1" i="1" dirty="0" err="1" smtClean="0">
                <a:latin typeface="Arial Narrow" pitchFamily="34" charset="0"/>
              </a:rPr>
              <a:t>donners</a:t>
            </a:r>
            <a:r>
              <a:rPr lang="en-US" b="1" i="1" dirty="0" smtClean="0">
                <a:latin typeface="Arial Narrow" pitchFamily="34" charset="0"/>
              </a:rPr>
              <a:t> act on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&gt; Arteriolar system  </a:t>
            </a:r>
            <a:endParaRPr lang="en-US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7" grpId="1"/>
      <p:bldP spid="58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48647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Bernard MT Condensed" pitchFamily="18" charset="0"/>
                <a:sym typeface="Wingdings 3"/>
              </a:rPr>
              <a:t>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Supply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large coronary vessels.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Redistribution of coronary flow from normal to ischemic region.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collaterals.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8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2. Other 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2326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SMC Relaxation of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Bronchi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NO activates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 BSMC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Gastrointestinal tract &amp;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Genitourinary tract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98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Demand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 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c</a:t>
            </a:r>
            <a:r>
              <a:rPr lang="en-US" sz="2200" dirty="0" smtClean="0">
                <a:latin typeface="Bernard MT Condensed" pitchFamily="18" charset="0"/>
              </a:rPr>
              <a:t>ardiac work indirectly</a:t>
            </a:r>
            <a:r>
              <a:rPr lang="en-US" sz="2200" b="1" dirty="0" smtClean="0">
                <a:latin typeface="Arial Narrow" pitchFamily="34" charset="0"/>
              </a:rPr>
              <a:t> ; </a:t>
            </a:r>
          </a:p>
          <a:p>
            <a:pPr marL="365760" lvl="1">
              <a:lnSpc>
                <a:spcPts val="2400"/>
              </a:lnSpc>
            </a:pPr>
            <a:r>
              <a:rPr lang="en-US" sz="2200" b="1" dirty="0" err="1" smtClean="0">
                <a:latin typeface="Arial Narrow" pitchFamily="34" charset="0"/>
              </a:rPr>
              <a:t>Venodilatations</a:t>
            </a:r>
            <a:r>
              <a:rPr lang="en-US" sz="2200" b="1" dirty="0" smtClean="0">
                <a:latin typeface="Arial Narrow" pitchFamily="34" charset="0"/>
              </a:rPr>
              <a:t>: of capacitance vessels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</a:t>
            </a:r>
            <a:r>
              <a:rPr lang="en-US" sz="2200" b="1" dirty="0" smtClean="0">
                <a:latin typeface="Arial Narrow" pitchFamily="34" charset="0"/>
              </a:rPr>
              <a:t>preload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central venous P  CO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Arteriolar vasodilatation: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peripheral resistance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latin typeface="Arial Narrow" pitchFamily="34" charset="0"/>
              </a:rPr>
              <a:t>afterload</a:t>
            </a:r>
            <a:r>
              <a:rPr lang="en-US" sz="2200" b="1" dirty="0" smtClean="0">
                <a:latin typeface="Arial Narrow" pitchFamily="34" charset="0"/>
              </a:rPr>
              <a:t> (reflex tachycardia???)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BP at high dose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839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  <a:sym typeface="Wingdings 3"/>
              </a:rPr>
              <a:t>P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latelet Aggregation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Endothelial protective 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leukocyte-endothelial interactions (anti-inflammatory);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antiatherogenic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potentials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nitrate.bmp"/>
          <p:cNvPicPr>
            <a:picLocks noChangeAspect="1" noChangeArrowheads="1"/>
          </p:cNvPicPr>
          <p:nvPr/>
        </p:nvPicPr>
        <p:blipFill>
          <a:blip r:embed="rId2" cstate="print"/>
          <a:srcRect l="1755" t="3440" r="1736" b="18980"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4474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CV  effects of Nitrates on Preload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Afterload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52400" y="1072344"/>
            <a:ext cx="4876800" cy="5404656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3012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In Ischemia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990600"/>
            <a:ext cx="3733800" cy="5715000"/>
            <a:chOff x="5105400" y="381000"/>
            <a:chExt cx="3733800" cy="5715000"/>
          </a:xfrm>
        </p:grpSpPr>
        <p:sp>
          <p:nvSpPr>
            <p:cNvPr id="5" name="Rectangle 4"/>
            <p:cNvSpPr/>
            <p:nvPr/>
          </p:nvSpPr>
          <p:spPr>
            <a:xfrm>
              <a:off x="5105400" y="381000"/>
              <a:ext cx="3733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5181600" y="457199"/>
              <a:ext cx="3581400" cy="5181601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105400" y="40461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765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How Nitrates increases flow to ischemic zone 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Pharmacokinetics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3247"/>
            <a:ext cx="85344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[GTN];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(so sublingual or via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patch)</a:t>
            </a:r>
          </a:p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Very well absorbed &amp; 100% bioavailability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r>
              <a:rPr lang="en-US" sz="2200" b="1" dirty="0" smtClean="0">
                <a:latin typeface="Arial Narrow" pitchFamily="34" charset="0"/>
              </a:rPr>
              <a:t> undergoes </a:t>
            </a:r>
            <a:r>
              <a:rPr lang="en-US" sz="2200" b="1" dirty="0" err="1" smtClean="0">
                <a:latin typeface="Arial Narrow" pitchFamily="34" charset="0"/>
              </a:rPr>
              <a:t>denitration</a:t>
            </a:r>
            <a:r>
              <a:rPr lang="en-US" sz="2200" b="1" dirty="0" smtClean="0">
                <a:latin typeface="Arial Narrow" pitchFamily="34" charset="0"/>
              </a:rPr>
              <a:t> to two </a:t>
            </a:r>
            <a:r>
              <a:rPr lang="en-US" sz="2200" b="1" dirty="0" err="1" smtClean="0">
                <a:latin typeface="Arial Narrow" pitchFamily="34" charset="0"/>
              </a:rPr>
              <a:t>mononitrates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both possess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(t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</a:rPr>
              <a:t>1-3 hours)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Further </a:t>
            </a:r>
            <a:r>
              <a:rPr lang="en-US" sz="2200" b="1" dirty="0" err="1" smtClean="0">
                <a:latin typeface="Arial Narrow" pitchFamily="34" charset="0"/>
              </a:rPr>
              <a:t>denitrated</a:t>
            </a:r>
            <a:r>
              <a:rPr lang="en-US" sz="2200" b="1" dirty="0" smtClean="0">
                <a:latin typeface="Arial Narrow" pitchFamily="34" charset="0"/>
              </a:rPr>
              <a:t> metabolites conjugate to </a:t>
            </a:r>
            <a:r>
              <a:rPr lang="en-US" sz="2200" b="1" dirty="0" err="1" smtClean="0">
                <a:latin typeface="Arial Narrow" pitchFamily="34" charset="0"/>
              </a:rPr>
              <a:t>glucuronic</a:t>
            </a:r>
            <a:r>
              <a:rPr lang="en-US" sz="2200" b="1" dirty="0" smtClean="0">
                <a:latin typeface="Arial Narrow" pitchFamily="34" charset="0"/>
              </a:rPr>
              <a:t> acid in liver.  Excreted in urine.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2971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18808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   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2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kern="0" spc="-50" dirty="0" smtClean="0">
                <a:latin typeface="Arial Narrow" pitchFamily="34" charset="0"/>
                <a:sym typeface="Wingdings 3"/>
              </a:rPr>
              <a:t>                          </a:t>
            </a:r>
            <a:r>
              <a:rPr lang="en-US" sz="22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 as </a:t>
            </a:r>
            <a:r>
              <a:rPr lang="en-US" sz="2200" b="1" kern="0" spc="-40" smtClean="0">
                <a:latin typeface="Arial Narrow" pitchFamily="34" charset="0"/>
                <a:sym typeface="Wingdings 3"/>
              </a:rPr>
              <a:t>before exercising,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climbing…etc</a:t>
            </a:r>
          </a:p>
          <a:p>
            <a:pPr marL="274320" lvl="0">
              <a:lnSpc>
                <a:spcPts val="2400"/>
              </a:lnSpc>
            </a:pP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 				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200" b="1" kern="0" spc="-40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Refractory AHF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CHF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[ if contraindication to ACE Is ] 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AMI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15721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5205"/>
            <a:ext cx="47244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72454"/>
            <a:ext cx="5029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 </a:t>
            </a:r>
          </a:p>
        </p:txBody>
      </p:sp>
      <p:pic>
        <p:nvPicPr>
          <p:cNvPr id="7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5212848" y="228600"/>
            <a:ext cx="3626352" cy="33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3017" r="7937" b="5654"/>
          <a:stretch>
            <a:fillRect/>
          </a:stretch>
        </p:blipFill>
        <p:spPr bwMode="auto">
          <a:xfrm>
            <a:off x="5212848" y="1150864"/>
            <a:ext cx="3626352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524000" y="2133600"/>
            <a:ext cx="3429000" cy="27432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5212848" y="3371731"/>
            <a:ext cx="3617470" cy="3257669"/>
            <a:chOff x="5212848" y="3371731"/>
            <a:chExt cx="3617470" cy="3257669"/>
          </a:xfrm>
        </p:grpSpPr>
        <p:pic>
          <p:nvPicPr>
            <p:cNvPr id="10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13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14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15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91440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Postural hypotension with reflex tachycardia</a:t>
            </a:r>
            <a:r>
              <a:rPr lang="en-US" sz="2400" b="1" dirty="0" smtClean="0">
                <a:latin typeface="Arial Narrow" pitchFamily="34" charset="0"/>
              </a:rPr>
              <a:t>: especially if the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patient is standing stationary.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Nitrite syncope with fainting &amp; collapse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dilatation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venous capacitance vessels + severe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of venous return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CO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&amp; BP.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Nitrite syncope is </a:t>
            </a:r>
            <a:r>
              <a:rPr lang="en-US" sz="2400" b="1" u="sng" dirty="0" smtClean="0">
                <a:latin typeface="Arial Narrow" pitchFamily="34" charset="0"/>
              </a:rPr>
              <a:t>treated</a:t>
            </a:r>
            <a:r>
              <a:rPr lang="en-US" sz="2400" b="1" dirty="0" smtClean="0">
                <a:latin typeface="Arial Narrow" pitchFamily="34" charset="0"/>
              </a:rPr>
              <a:t> by putting the patient in a low head position.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Flushing of blush area </a:t>
            </a:r>
            <a:r>
              <a:rPr lang="en-US" sz="2400" b="1" dirty="0" smtClean="0">
                <a:latin typeface="Arial Narrow" pitchFamily="34" charset="0"/>
              </a:rPr>
              <a:t>(face, neck and upper trunk) is unpleasant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Throbbing headache (&gt;common) &amp; tendency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</a:rPr>
              <a:t>intra-cranial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pressure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used cautiously in cerebral bleeding &amp;  head trauma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9247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Drug rash.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Visual disturbance.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Carcinogenesis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Met-</a:t>
            </a:r>
            <a:r>
              <a:rPr lang="en-US" sz="2400" b="1" dirty="0" err="1" smtClean="0">
                <a:latin typeface="Arial Narrow" pitchFamily="34" charset="0"/>
              </a:rPr>
              <a:t>hemoglobinemia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(in overdose &amp; accidental poisoning)</a:t>
            </a:r>
            <a:endParaRPr lang="en-US" sz="24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06768"/>
            <a:ext cx="8305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Causes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1st day </a:t>
            </a:r>
            <a:r>
              <a:rPr lang="en-US" sz="2300" b="1" dirty="0" smtClean="0">
                <a:latin typeface="Arial Narrow" pitchFamily="34" charset="0"/>
              </a:rPr>
              <a:t>of continuous nitrates, compensatory </a:t>
            </a:r>
            <a:r>
              <a:rPr lang="en-US" sz="2300" b="1" dirty="0" err="1" smtClean="0">
                <a:latin typeface="Arial Narrow" pitchFamily="34" charset="0"/>
              </a:rPr>
              <a:t>neurohormonal</a:t>
            </a:r>
            <a:r>
              <a:rPr lang="en-US" sz="2300" b="1" dirty="0" smtClean="0">
                <a:latin typeface="Arial Narrow" pitchFamily="34" charset="0"/>
              </a:rPr>
              <a:t> counter-regulation occurs (</a:t>
            </a:r>
            <a:r>
              <a:rPr lang="en-US" sz="2300" b="1" i="1" dirty="0" smtClean="0">
                <a:latin typeface="Arial Narrow" pitchFamily="34" charset="0"/>
              </a:rPr>
              <a:t>RAAS, NE, Vasopressin ….etc activation</a:t>
            </a:r>
            <a:r>
              <a:rPr lang="en-US" sz="2300" b="1" dirty="0" smtClean="0">
                <a:latin typeface="Arial Narrow" pitchFamily="34" charset="0"/>
              </a:rPr>
              <a:t>)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sz="2300" b="1" dirty="0" smtClean="0">
                <a:latin typeface="Arial Narrow" pitchFamily="34" charset="0"/>
              </a:rPr>
              <a:t>therapeutic efficacy (</a:t>
            </a:r>
            <a:r>
              <a:rPr lang="en-US" sz="2300" dirty="0" smtClean="0">
                <a:latin typeface="Bernard MT Condensed" pitchFamily="18" charset="0"/>
              </a:rPr>
              <a:t>PSEUDOTOLERANCE).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3 days</a:t>
            </a:r>
            <a:r>
              <a:rPr lang="en-US" sz="2300" b="1" dirty="0" smtClean="0">
                <a:latin typeface="Arial Narrow" pitchFamily="34" charset="0"/>
              </a:rPr>
              <a:t>, dysfunction of ECs &amp; VSMC occur by many different molecular  mechanisms, aside the partial depletion of free-SH groups that permits formation of </a:t>
            </a:r>
            <a:r>
              <a:rPr lang="en-US" sz="2300" b="1" dirty="0" err="1" smtClean="0">
                <a:latin typeface="Arial Narrow" pitchFamily="34" charset="0"/>
              </a:rPr>
              <a:t>nitrosothiols</a:t>
            </a:r>
            <a:r>
              <a:rPr lang="en-US" sz="2300" b="1" dirty="0" smtClean="0">
                <a:latin typeface="Arial Narrow" pitchFamily="34" charset="0"/>
              </a:rPr>
              <a:t> from the organic nitrate to give NO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dirty="0" smtClean="0">
                <a:latin typeface="Bernard MT Condensed" pitchFamily="18" charset="0"/>
              </a:rPr>
              <a:t>(TOLERANCE)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97605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3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300" b="1" dirty="0" smtClean="0">
                <a:latin typeface="Arial Narrow" pitchFamily="34" charset="0"/>
              </a:rPr>
              <a:t>(oral, </a:t>
            </a:r>
            <a:r>
              <a:rPr lang="en-US" sz="2300" b="1" dirty="0" err="1" smtClean="0">
                <a:latin typeface="Arial Narrow" pitchFamily="34" charset="0"/>
              </a:rPr>
              <a:t>transdermal</a:t>
            </a:r>
            <a:r>
              <a:rPr lang="en-US" sz="23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88205"/>
            <a:ext cx="8686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Magnitude of tolerance is a function of dosage &amp; frequency of 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867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NIRATE TOLERANCE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</a:t>
            </a:r>
            <a:r>
              <a:rPr lang="en-US" sz="23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overcomed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86400" y="-76200"/>
            <a:ext cx="3505200" cy="3200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8600" y="152400"/>
            <a:ext cx="4724400" cy="1447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91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[24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Recognize variables contributing to a balanced myocardial supply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demand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Identify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contributing to ischemic heart disease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Justify the different related clinical presentations of ischemic heart disease 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200" b="1" dirty="0" err="1" smtClean="0">
                <a:latin typeface="Arial Narrow" pitchFamily="34" charset="0"/>
              </a:rPr>
              <a:t>anginal</a:t>
            </a:r>
            <a:r>
              <a:rPr lang="en-US" sz="2200" b="1" dirty="0" smtClean="0">
                <a:latin typeface="Arial Narrow" pitchFamily="34" charset="0"/>
              </a:rPr>
              <a:t> attacks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those meant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for prophylaxis &amp; improvement of survival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Detail the pharmacology of nitrates, other vasodilators, and other drugs used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as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therapy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Sum up the varied therapeutic recommendations for treatment of different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clinical presentations of ischemic heart disease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1430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10 hours nitrate free period.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Never stop nitrate therapy suddenly.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Do not take double dose.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Do not use after expiry date; GTN is </a:t>
            </a:r>
            <a:r>
              <a:rPr lang="en-US" sz="2400" b="1" dirty="0" smtClean="0">
                <a:latin typeface="Arial Narrow" pitchFamily="34" charset="0"/>
              </a:rPr>
              <a:t>volatile</a:t>
            </a:r>
            <a:r>
              <a:rPr lang="en-US" sz="2400" b="1" dirty="0" smtClean="0">
                <a:latin typeface="Arial Narrow" pitchFamily="34" charset="0"/>
              </a:rPr>
              <a:t>; shelf-life ~6w after opening</a:t>
            </a:r>
          </a:p>
          <a:p>
            <a:r>
              <a:rPr lang="en-US" sz="2400" b="1" dirty="0" smtClean="0">
                <a:latin typeface="Arial Narrow" pitchFamily="34" charset="0"/>
              </a:rPr>
              <a:t>    Must </a:t>
            </a:r>
            <a:r>
              <a:rPr lang="en-US" sz="2400" b="1" dirty="0" smtClean="0">
                <a:latin typeface="Arial Narrow" pitchFamily="34" charset="0"/>
              </a:rPr>
              <a:t>be stored in cool, tightly </a:t>
            </a:r>
            <a:r>
              <a:rPr lang="en-US" sz="2400" b="1" dirty="0" smtClean="0">
                <a:latin typeface="Arial Narrow" pitchFamily="34" charset="0"/>
              </a:rPr>
              <a:t>capped, dark container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3581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Known sensitivity to organic nitrates. 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Glaucoma; 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aqueous formation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H</a:t>
            </a:r>
            <a:r>
              <a:rPr lang="en-US" sz="2400" b="1" dirty="0" smtClean="0">
                <a:latin typeface="Arial Narrow" pitchFamily="34" charset="0"/>
              </a:rPr>
              <a:t>ead trauma or cerebral </a:t>
            </a:r>
            <a:r>
              <a:rPr lang="en-US" sz="2400" b="1" dirty="0" err="1" smtClean="0">
                <a:latin typeface="Arial Narrow" pitchFamily="34" charset="0"/>
              </a:rPr>
              <a:t>haemorrhage</a:t>
            </a:r>
            <a:endParaRPr lang="en-US" sz="2400" b="1" dirty="0" smtClean="0">
              <a:latin typeface="Arial Narrow" pitchFamily="34" charset="0"/>
            </a:endParaRPr>
          </a:p>
          <a:p>
            <a:pPr marL="0" lvl="2"/>
            <a:r>
              <a:rPr lang="en-US" sz="2400" b="1" dirty="0" smtClean="0">
                <a:latin typeface="Arial Narrow" pitchFamily="34" charset="0"/>
              </a:rPr>
              <a:t>    Increase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i</a:t>
            </a:r>
            <a:r>
              <a:rPr lang="en-US" sz="2400" b="1" dirty="0" smtClean="0">
                <a:latin typeface="Arial Narrow" pitchFamily="34" charset="0"/>
              </a:rPr>
              <a:t>ntracranial pressure .</a:t>
            </a:r>
            <a:endParaRPr lang="ar-SA" sz="24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ar-SA" sz="24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 that are used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for the treatment of erectile dysfunction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BP 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Myocardial 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Ischemia</a:t>
            </a:r>
          </a:p>
          <a:p>
            <a:pPr marL="0" lvl="2"/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so we must space doses i.e. Nitrates [ morning],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Is [Evening]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Contraindication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"/>
            <a:ext cx="428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Precautions during nitrate therapy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6858000" y="3124200"/>
            <a:ext cx="2066925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5050459"/>
            <a:ext cx="16002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  <a:sym typeface="Wingdings 3"/>
              </a:rPr>
              <a:t>Vasodilatation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388445"/>
            <a:ext cx="2590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BP</a:t>
            </a:r>
          </a:p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coronary perfusion</a:t>
            </a: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US" u="heavy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MYOCARDIAL ISCHEMIA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848600" y="4267200"/>
            <a:ext cx="759866" cy="1181328"/>
          </a:xfrm>
          <a:custGeom>
            <a:avLst/>
            <a:gdLst>
              <a:gd name="connsiteX0" fmla="*/ 388010 w 759866"/>
              <a:gd name="connsiteY0" fmla="*/ 65760 h 1181328"/>
              <a:gd name="connsiteX1" fmla="*/ 442874 w 759866"/>
              <a:gd name="connsiteY1" fmla="*/ 74904 h 1181328"/>
              <a:gd name="connsiteX2" fmla="*/ 488594 w 759866"/>
              <a:gd name="connsiteY2" fmla="*/ 157200 h 1181328"/>
              <a:gd name="connsiteX3" fmla="*/ 570890 w 759866"/>
              <a:gd name="connsiteY3" fmla="*/ 212064 h 1181328"/>
              <a:gd name="connsiteX4" fmla="*/ 625754 w 759866"/>
              <a:gd name="connsiteY4" fmla="*/ 276072 h 1181328"/>
              <a:gd name="connsiteX5" fmla="*/ 653186 w 759866"/>
              <a:gd name="connsiteY5" fmla="*/ 294360 h 1181328"/>
              <a:gd name="connsiteX6" fmla="*/ 625754 w 759866"/>
              <a:gd name="connsiteY6" fmla="*/ 312648 h 1181328"/>
              <a:gd name="connsiteX7" fmla="*/ 607466 w 759866"/>
              <a:gd name="connsiteY7" fmla="*/ 340080 h 1181328"/>
              <a:gd name="connsiteX8" fmla="*/ 570890 w 759866"/>
              <a:gd name="connsiteY8" fmla="*/ 349224 h 1181328"/>
              <a:gd name="connsiteX9" fmla="*/ 580034 w 759866"/>
              <a:gd name="connsiteY9" fmla="*/ 422376 h 1181328"/>
              <a:gd name="connsiteX10" fmla="*/ 616610 w 759866"/>
              <a:gd name="connsiteY10" fmla="*/ 477240 h 1181328"/>
              <a:gd name="connsiteX11" fmla="*/ 671474 w 759866"/>
              <a:gd name="connsiteY11" fmla="*/ 541248 h 1181328"/>
              <a:gd name="connsiteX12" fmla="*/ 689762 w 759866"/>
              <a:gd name="connsiteY12" fmla="*/ 568680 h 1181328"/>
              <a:gd name="connsiteX13" fmla="*/ 662330 w 759866"/>
              <a:gd name="connsiteY13" fmla="*/ 660120 h 1181328"/>
              <a:gd name="connsiteX14" fmla="*/ 653186 w 759866"/>
              <a:gd name="connsiteY14" fmla="*/ 687552 h 1181328"/>
              <a:gd name="connsiteX15" fmla="*/ 662330 w 759866"/>
              <a:gd name="connsiteY15" fmla="*/ 760704 h 1181328"/>
              <a:gd name="connsiteX16" fmla="*/ 689762 w 759866"/>
              <a:gd name="connsiteY16" fmla="*/ 778992 h 1181328"/>
              <a:gd name="connsiteX17" fmla="*/ 744626 w 759866"/>
              <a:gd name="connsiteY17" fmla="*/ 833856 h 1181328"/>
              <a:gd name="connsiteX18" fmla="*/ 698906 w 759866"/>
              <a:gd name="connsiteY18" fmla="*/ 879576 h 1181328"/>
              <a:gd name="connsiteX19" fmla="*/ 671474 w 759866"/>
              <a:gd name="connsiteY19" fmla="*/ 897864 h 1181328"/>
              <a:gd name="connsiteX20" fmla="*/ 671474 w 759866"/>
              <a:gd name="connsiteY20" fmla="*/ 1080744 h 1181328"/>
              <a:gd name="connsiteX21" fmla="*/ 698906 w 759866"/>
              <a:gd name="connsiteY21" fmla="*/ 1099032 h 1181328"/>
              <a:gd name="connsiteX22" fmla="*/ 726338 w 759866"/>
              <a:gd name="connsiteY22" fmla="*/ 1126464 h 1181328"/>
              <a:gd name="connsiteX23" fmla="*/ 717194 w 759866"/>
              <a:gd name="connsiteY23" fmla="*/ 1153896 h 1181328"/>
              <a:gd name="connsiteX24" fmla="*/ 662330 w 759866"/>
              <a:gd name="connsiteY24" fmla="*/ 1181328 h 1181328"/>
              <a:gd name="connsiteX25" fmla="*/ 561746 w 759866"/>
              <a:gd name="connsiteY25" fmla="*/ 1172184 h 1181328"/>
              <a:gd name="connsiteX26" fmla="*/ 488594 w 759866"/>
              <a:gd name="connsiteY26" fmla="*/ 1126464 h 1181328"/>
              <a:gd name="connsiteX27" fmla="*/ 452018 w 759866"/>
              <a:gd name="connsiteY27" fmla="*/ 1117320 h 1181328"/>
              <a:gd name="connsiteX28" fmla="*/ 278282 w 759866"/>
              <a:gd name="connsiteY28" fmla="*/ 1126464 h 1181328"/>
              <a:gd name="connsiteX29" fmla="*/ 250850 w 759866"/>
              <a:gd name="connsiteY29" fmla="*/ 1135608 h 1181328"/>
              <a:gd name="connsiteX30" fmla="*/ 223418 w 759866"/>
              <a:gd name="connsiteY30" fmla="*/ 1126464 h 1181328"/>
              <a:gd name="connsiteX31" fmla="*/ 186842 w 759866"/>
              <a:gd name="connsiteY31" fmla="*/ 1117320 h 1181328"/>
              <a:gd name="connsiteX32" fmla="*/ 177698 w 759866"/>
              <a:gd name="connsiteY32" fmla="*/ 1089888 h 1181328"/>
              <a:gd name="connsiteX33" fmla="*/ 150266 w 759866"/>
              <a:gd name="connsiteY33" fmla="*/ 1080744 h 1181328"/>
              <a:gd name="connsiteX34" fmla="*/ 77114 w 759866"/>
              <a:gd name="connsiteY34" fmla="*/ 1062456 h 1181328"/>
              <a:gd name="connsiteX35" fmla="*/ 49682 w 759866"/>
              <a:gd name="connsiteY35" fmla="*/ 1044168 h 1181328"/>
              <a:gd name="connsiteX36" fmla="*/ 77114 w 759866"/>
              <a:gd name="connsiteY36" fmla="*/ 852144 h 1181328"/>
              <a:gd name="connsiteX37" fmla="*/ 104546 w 759866"/>
              <a:gd name="connsiteY37" fmla="*/ 833856 h 1181328"/>
              <a:gd name="connsiteX38" fmla="*/ 95402 w 759866"/>
              <a:gd name="connsiteY38" fmla="*/ 687552 h 1181328"/>
              <a:gd name="connsiteX39" fmla="*/ 67970 w 759866"/>
              <a:gd name="connsiteY39" fmla="*/ 650976 h 1181328"/>
              <a:gd name="connsiteX40" fmla="*/ 58826 w 759866"/>
              <a:gd name="connsiteY40" fmla="*/ 623544 h 1181328"/>
              <a:gd name="connsiteX41" fmla="*/ 86258 w 759866"/>
              <a:gd name="connsiteY41" fmla="*/ 495528 h 1181328"/>
              <a:gd name="connsiteX42" fmla="*/ 104546 w 759866"/>
              <a:gd name="connsiteY42" fmla="*/ 468096 h 1181328"/>
              <a:gd name="connsiteX43" fmla="*/ 131978 w 759866"/>
              <a:gd name="connsiteY43" fmla="*/ 458952 h 1181328"/>
              <a:gd name="connsiteX44" fmla="*/ 159410 w 759866"/>
              <a:gd name="connsiteY44" fmla="*/ 440664 h 1181328"/>
              <a:gd name="connsiteX45" fmla="*/ 186842 w 759866"/>
              <a:gd name="connsiteY45" fmla="*/ 385800 h 1181328"/>
              <a:gd name="connsiteX46" fmla="*/ 22250 w 759866"/>
              <a:gd name="connsiteY46" fmla="*/ 349224 h 1181328"/>
              <a:gd name="connsiteX47" fmla="*/ 3962 w 759866"/>
              <a:gd name="connsiteY47" fmla="*/ 294360 h 1181328"/>
              <a:gd name="connsiteX48" fmla="*/ 31394 w 759866"/>
              <a:gd name="connsiteY48" fmla="*/ 221208 h 1181328"/>
              <a:gd name="connsiteX49" fmla="*/ 40538 w 759866"/>
              <a:gd name="connsiteY49" fmla="*/ 193776 h 1181328"/>
              <a:gd name="connsiteX50" fmla="*/ 67970 w 759866"/>
              <a:gd name="connsiteY50" fmla="*/ 184632 h 1181328"/>
              <a:gd name="connsiteX51" fmla="*/ 86258 w 759866"/>
              <a:gd name="connsiteY51" fmla="*/ 157200 h 1181328"/>
              <a:gd name="connsiteX52" fmla="*/ 67970 w 759866"/>
              <a:gd name="connsiteY52" fmla="*/ 129768 h 1181328"/>
              <a:gd name="connsiteX53" fmla="*/ 49682 w 759866"/>
              <a:gd name="connsiteY53" fmla="*/ 93192 h 1181328"/>
              <a:gd name="connsiteX54" fmla="*/ 77114 w 759866"/>
              <a:gd name="connsiteY54" fmla="*/ 74904 h 1181328"/>
              <a:gd name="connsiteX55" fmla="*/ 159410 w 759866"/>
              <a:gd name="connsiteY55" fmla="*/ 47472 h 1181328"/>
              <a:gd name="connsiteX56" fmla="*/ 177698 w 759866"/>
              <a:gd name="connsiteY56" fmla="*/ 20040 h 1181328"/>
              <a:gd name="connsiteX57" fmla="*/ 269138 w 759866"/>
              <a:gd name="connsiteY57" fmla="*/ 29184 h 1181328"/>
              <a:gd name="connsiteX58" fmla="*/ 296570 w 759866"/>
              <a:gd name="connsiteY58" fmla="*/ 47472 h 1181328"/>
              <a:gd name="connsiteX59" fmla="*/ 324002 w 759866"/>
              <a:gd name="connsiteY59" fmla="*/ 56616 h 1181328"/>
              <a:gd name="connsiteX60" fmla="*/ 351434 w 759866"/>
              <a:gd name="connsiteY60" fmla="*/ 38328 h 1181328"/>
              <a:gd name="connsiteX61" fmla="*/ 388010 w 759866"/>
              <a:gd name="connsiteY61" fmla="*/ 74904 h 1181328"/>
              <a:gd name="connsiteX62" fmla="*/ 442874 w 759866"/>
              <a:gd name="connsiteY62" fmla="*/ 102336 h 1181328"/>
              <a:gd name="connsiteX63" fmla="*/ 479450 w 759866"/>
              <a:gd name="connsiteY63" fmla="*/ 138912 h 1181328"/>
              <a:gd name="connsiteX64" fmla="*/ 506882 w 759866"/>
              <a:gd name="connsiteY64" fmla="*/ 148056 h 1181328"/>
              <a:gd name="connsiteX65" fmla="*/ 497738 w 759866"/>
              <a:gd name="connsiteY65" fmla="*/ 157200 h 1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9866" h="1181328">
                <a:moveTo>
                  <a:pt x="388010" y="65760"/>
                </a:moveTo>
                <a:cubicBezTo>
                  <a:pt x="406298" y="68808"/>
                  <a:pt x="431491" y="60269"/>
                  <a:pt x="442874" y="74904"/>
                </a:cubicBezTo>
                <a:cubicBezTo>
                  <a:pt x="522960" y="177872"/>
                  <a:pt x="392695" y="133225"/>
                  <a:pt x="488594" y="157200"/>
                </a:cubicBezTo>
                <a:cubicBezTo>
                  <a:pt x="516026" y="175488"/>
                  <a:pt x="551109" y="185689"/>
                  <a:pt x="570890" y="212064"/>
                </a:cubicBezTo>
                <a:cubicBezTo>
                  <a:pt x="591071" y="238972"/>
                  <a:pt x="600282" y="254845"/>
                  <a:pt x="625754" y="276072"/>
                </a:cubicBezTo>
                <a:cubicBezTo>
                  <a:pt x="634197" y="283107"/>
                  <a:pt x="644042" y="288264"/>
                  <a:pt x="653186" y="294360"/>
                </a:cubicBezTo>
                <a:cubicBezTo>
                  <a:pt x="644042" y="300456"/>
                  <a:pt x="633525" y="304877"/>
                  <a:pt x="625754" y="312648"/>
                </a:cubicBezTo>
                <a:cubicBezTo>
                  <a:pt x="617983" y="320419"/>
                  <a:pt x="616610" y="333984"/>
                  <a:pt x="607466" y="340080"/>
                </a:cubicBezTo>
                <a:cubicBezTo>
                  <a:pt x="597009" y="347051"/>
                  <a:pt x="583082" y="346176"/>
                  <a:pt x="570890" y="349224"/>
                </a:cubicBezTo>
                <a:cubicBezTo>
                  <a:pt x="573938" y="373608"/>
                  <a:pt x="571769" y="399234"/>
                  <a:pt x="580034" y="422376"/>
                </a:cubicBezTo>
                <a:cubicBezTo>
                  <a:pt x="587426" y="443075"/>
                  <a:pt x="604418" y="458952"/>
                  <a:pt x="616610" y="477240"/>
                </a:cubicBezTo>
                <a:cubicBezTo>
                  <a:pt x="658595" y="540218"/>
                  <a:pt x="604954" y="463641"/>
                  <a:pt x="671474" y="541248"/>
                </a:cubicBezTo>
                <a:cubicBezTo>
                  <a:pt x="678626" y="549592"/>
                  <a:pt x="683666" y="559536"/>
                  <a:pt x="689762" y="568680"/>
                </a:cubicBezTo>
                <a:cubicBezTo>
                  <a:pt x="675943" y="623958"/>
                  <a:pt x="684592" y="593334"/>
                  <a:pt x="662330" y="660120"/>
                </a:cubicBezTo>
                <a:lnTo>
                  <a:pt x="653186" y="687552"/>
                </a:lnTo>
                <a:cubicBezTo>
                  <a:pt x="656234" y="711936"/>
                  <a:pt x="653204" y="737888"/>
                  <a:pt x="662330" y="760704"/>
                </a:cubicBezTo>
                <a:cubicBezTo>
                  <a:pt x="666411" y="770908"/>
                  <a:pt x="680819" y="772604"/>
                  <a:pt x="689762" y="778992"/>
                </a:cubicBezTo>
                <a:cubicBezTo>
                  <a:pt x="733068" y="809925"/>
                  <a:pt x="719371" y="795974"/>
                  <a:pt x="744626" y="833856"/>
                </a:cubicBezTo>
                <a:cubicBezTo>
                  <a:pt x="671474" y="882624"/>
                  <a:pt x="759866" y="818616"/>
                  <a:pt x="698906" y="879576"/>
                </a:cubicBezTo>
                <a:cubicBezTo>
                  <a:pt x="691135" y="887347"/>
                  <a:pt x="680618" y="891768"/>
                  <a:pt x="671474" y="897864"/>
                </a:cubicBezTo>
                <a:cubicBezTo>
                  <a:pt x="648766" y="965988"/>
                  <a:pt x="646416" y="961718"/>
                  <a:pt x="671474" y="1080744"/>
                </a:cubicBezTo>
                <a:cubicBezTo>
                  <a:pt x="673738" y="1091498"/>
                  <a:pt x="690463" y="1091997"/>
                  <a:pt x="698906" y="1099032"/>
                </a:cubicBezTo>
                <a:cubicBezTo>
                  <a:pt x="708840" y="1107311"/>
                  <a:pt x="717194" y="1117320"/>
                  <a:pt x="726338" y="1126464"/>
                </a:cubicBezTo>
                <a:cubicBezTo>
                  <a:pt x="723290" y="1135608"/>
                  <a:pt x="723215" y="1146370"/>
                  <a:pt x="717194" y="1153896"/>
                </a:cubicBezTo>
                <a:cubicBezTo>
                  <a:pt x="704302" y="1170010"/>
                  <a:pt x="680401" y="1175304"/>
                  <a:pt x="662330" y="1181328"/>
                </a:cubicBezTo>
                <a:cubicBezTo>
                  <a:pt x="628802" y="1178280"/>
                  <a:pt x="594758" y="1178786"/>
                  <a:pt x="561746" y="1172184"/>
                </a:cubicBezTo>
                <a:cubicBezTo>
                  <a:pt x="526356" y="1165106"/>
                  <a:pt x="519509" y="1141922"/>
                  <a:pt x="488594" y="1126464"/>
                </a:cubicBezTo>
                <a:cubicBezTo>
                  <a:pt x="477354" y="1120844"/>
                  <a:pt x="464210" y="1120368"/>
                  <a:pt x="452018" y="1117320"/>
                </a:cubicBezTo>
                <a:cubicBezTo>
                  <a:pt x="394106" y="1120368"/>
                  <a:pt x="336036" y="1121214"/>
                  <a:pt x="278282" y="1126464"/>
                </a:cubicBezTo>
                <a:cubicBezTo>
                  <a:pt x="268683" y="1127337"/>
                  <a:pt x="260489" y="1135608"/>
                  <a:pt x="250850" y="1135608"/>
                </a:cubicBezTo>
                <a:cubicBezTo>
                  <a:pt x="241211" y="1135608"/>
                  <a:pt x="232686" y="1129112"/>
                  <a:pt x="223418" y="1126464"/>
                </a:cubicBezTo>
                <a:cubicBezTo>
                  <a:pt x="211334" y="1123012"/>
                  <a:pt x="199034" y="1120368"/>
                  <a:pt x="186842" y="1117320"/>
                </a:cubicBezTo>
                <a:cubicBezTo>
                  <a:pt x="183794" y="1108176"/>
                  <a:pt x="184514" y="1096704"/>
                  <a:pt x="177698" y="1089888"/>
                </a:cubicBezTo>
                <a:cubicBezTo>
                  <a:pt x="170882" y="1083072"/>
                  <a:pt x="159565" y="1083280"/>
                  <a:pt x="150266" y="1080744"/>
                </a:cubicBezTo>
                <a:cubicBezTo>
                  <a:pt x="126017" y="1074131"/>
                  <a:pt x="101498" y="1068552"/>
                  <a:pt x="77114" y="1062456"/>
                </a:cubicBezTo>
                <a:cubicBezTo>
                  <a:pt x="67970" y="1056360"/>
                  <a:pt x="50776" y="1055103"/>
                  <a:pt x="49682" y="1044168"/>
                </a:cubicBezTo>
                <a:cubicBezTo>
                  <a:pt x="45692" y="1004267"/>
                  <a:pt x="31095" y="898163"/>
                  <a:pt x="77114" y="852144"/>
                </a:cubicBezTo>
                <a:cubicBezTo>
                  <a:pt x="84885" y="844373"/>
                  <a:pt x="95402" y="839952"/>
                  <a:pt x="104546" y="833856"/>
                </a:cubicBezTo>
                <a:cubicBezTo>
                  <a:pt x="101498" y="785088"/>
                  <a:pt x="104985" y="735466"/>
                  <a:pt x="95402" y="687552"/>
                </a:cubicBezTo>
                <a:cubicBezTo>
                  <a:pt x="92413" y="672608"/>
                  <a:pt x="75531" y="664208"/>
                  <a:pt x="67970" y="650976"/>
                </a:cubicBezTo>
                <a:cubicBezTo>
                  <a:pt x="63188" y="642607"/>
                  <a:pt x="61874" y="632688"/>
                  <a:pt x="58826" y="623544"/>
                </a:cubicBezTo>
                <a:cubicBezTo>
                  <a:pt x="62695" y="592590"/>
                  <a:pt x="66213" y="525596"/>
                  <a:pt x="86258" y="495528"/>
                </a:cubicBezTo>
                <a:cubicBezTo>
                  <a:pt x="92354" y="486384"/>
                  <a:pt x="95964" y="474961"/>
                  <a:pt x="104546" y="468096"/>
                </a:cubicBezTo>
                <a:cubicBezTo>
                  <a:pt x="112072" y="462075"/>
                  <a:pt x="122834" y="462000"/>
                  <a:pt x="131978" y="458952"/>
                </a:cubicBezTo>
                <a:cubicBezTo>
                  <a:pt x="141122" y="452856"/>
                  <a:pt x="151639" y="448435"/>
                  <a:pt x="159410" y="440664"/>
                </a:cubicBezTo>
                <a:cubicBezTo>
                  <a:pt x="177136" y="422938"/>
                  <a:pt x="179405" y="408111"/>
                  <a:pt x="186842" y="385800"/>
                </a:cubicBezTo>
                <a:cubicBezTo>
                  <a:pt x="157678" y="298307"/>
                  <a:pt x="206740" y="417194"/>
                  <a:pt x="22250" y="349224"/>
                </a:cubicBezTo>
                <a:cubicBezTo>
                  <a:pt x="4161" y="342560"/>
                  <a:pt x="3962" y="294360"/>
                  <a:pt x="3962" y="294360"/>
                </a:cubicBezTo>
                <a:cubicBezTo>
                  <a:pt x="21604" y="206151"/>
                  <a:pt x="0" y="283996"/>
                  <a:pt x="31394" y="221208"/>
                </a:cubicBezTo>
                <a:cubicBezTo>
                  <a:pt x="35705" y="212587"/>
                  <a:pt x="33722" y="200592"/>
                  <a:pt x="40538" y="193776"/>
                </a:cubicBezTo>
                <a:cubicBezTo>
                  <a:pt x="47354" y="186960"/>
                  <a:pt x="58826" y="187680"/>
                  <a:pt x="67970" y="184632"/>
                </a:cubicBezTo>
                <a:cubicBezTo>
                  <a:pt x="74066" y="175488"/>
                  <a:pt x="86258" y="168190"/>
                  <a:pt x="86258" y="157200"/>
                </a:cubicBezTo>
                <a:cubicBezTo>
                  <a:pt x="86258" y="146210"/>
                  <a:pt x="73422" y="139310"/>
                  <a:pt x="67970" y="129768"/>
                </a:cubicBezTo>
                <a:cubicBezTo>
                  <a:pt x="61207" y="117933"/>
                  <a:pt x="55778" y="105384"/>
                  <a:pt x="49682" y="93192"/>
                </a:cubicBezTo>
                <a:cubicBezTo>
                  <a:pt x="58826" y="87096"/>
                  <a:pt x="66688" y="78379"/>
                  <a:pt x="77114" y="74904"/>
                </a:cubicBezTo>
                <a:cubicBezTo>
                  <a:pt x="175670" y="42052"/>
                  <a:pt x="97079" y="89026"/>
                  <a:pt x="159410" y="47472"/>
                </a:cubicBezTo>
                <a:cubicBezTo>
                  <a:pt x="165506" y="38328"/>
                  <a:pt x="168156" y="25492"/>
                  <a:pt x="177698" y="20040"/>
                </a:cubicBezTo>
                <a:cubicBezTo>
                  <a:pt x="212768" y="0"/>
                  <a:pt x="237234" y="13232"/>
                  <a:pt x="269138" y="29184"/>
                </a:cubicBezTo>
                <a:cubicBezTo>
                  <a:pt x="278968" y="34099"/>
                  <a:pt x="286740" y="42557"/>
                  <a:pt x="296570" y="47472"/>
                </a:cubicBezTo>
                <a:cubicBezTo>
                  <a:pt x="305191" y="51783"/>
                  <a:pt x="314858" y="53568"/>
                  <a:pt x="324002" y="56616"/>
                </a:cubicBezTo>
                <a:cubicBezTo>
                  <a:pt x="333146" y="50520"/>
                  <a:pt x="340867" y="35309"/>
                  <a:pt x="351434" y="38328"/>
                </a:cubicBezTo>
                <a:cubicBezTo>
                  <a:pt x="368013" y="43065"/>
                  <a:pt x="374919" y="63683"/>
                  <a:pt x="388010" y="74904"/>
                </a:cubicBezTo>
                <a:cubicBezTo>
                  <a:pt x="410570" y="94241"/>
                  <a:pt x="416323" y="93486"/>
                  <a:pt x="442874" y="102336"/>
                </a:cubicBezTo>
                <a:cubicBezTo>
                  <a:pt x="455066" y="114528"/>
                  <a:pt x="465420" y="128890"/>
                  <a:pt x="479450" y="138912"/>
                </a:cubicBezTo>
                <a:cubicBezTo>
                  <a:pt x="487293" y="144514"/>
                  <a:pt x="500066" y="141240"/>
                  <a:pt x="506882" y="148056"/>
                </a:cubicBezTo>
                <a:lnTo>
                  <a:pt x="497738" y="157200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  <a:alpha val="68000"/>
                </a:srgbClr>
              </a:gs>
              <a:gs pos="50000">
                <a:srgbClr val="FF0000">
                  <a:shade val="67500"/>
                  <a:satMod val="115000"/>
                  <a:alpha val="38000"/>
                </a:srgbClr>
              </a:gs>
              <a:gs pos="100000">
                <a:srgbClr val="FF0000">
                  <a:shade val="100000"/>
                  <a:satMod val="115000"/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44156" r="43450" b="42857"/>
          <a:stretch>
            <a:fillRect/>
          </a:stretch>
        </p:blipFill>
        <p:spPr bwMode="auto">
          <a:xfrm rot="4038169">
            <a:off x="7971144" y="5028176"/>
            <a:ext cx="412778" cy="375253"/>
          </a:xfrm>
          <a:prstGeom prst="ellipse">
            <a:avLst/>
          </a:prstGeom>
          <a:noFill/>
        </p:spPr>
      </p:pic>
      <p:pic>
        <p:nvPicPr>
          <p:cNvPr id="32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7848600" y="4800600"/>
            <a:ext cx="419100" cy="457200"/>
          </a:xfrm>
          <a:prstGeom prst="ellipse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239889" y="533400"/>
            <a:ext cx="7303911" cy="4992547"/>
            <a:chOff x="239889" y="951053"/>
            <a:chExt cx="7303911" cy="4992547"/>
          </a:xfrm>
        </p:grpSpPr>
        <p:sp>
          <p:nvSpPr>
            <p:cNvPr id="42" name="Rectangle 41"/>
            <p:cNvSpPr/>
            <p:nvPr/>
          </p:nvSpPr>
          <p:spPr>
            <a:xfrm>
              <a:off x="3142488" y="1981200"/>
              <a:ext cx="1524000" cy="304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468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168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4889" y="5486477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0489" y="1179653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Documents and Settings\DR.OMNIA\My Documents\My Pictures\NO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 l="4762" t="5074" r="1190" b="3594"/>
            <a:stretch>
              <a:fillRect/>
            </a:stretch>
          </p:blipFill>
          <p:spPr bwMode="auto">
            <a:xfrm>
              <a:off x="239889" y="951053"/>
              <a:ext cx="7303911" cy="4992547"/>
            </a:xfrm>
            <a:prstGeom prst="rect">
              <a:avLst/>
            </a:prstGeom>
            <a:noFill/>
          </p:spPr>
        </p:pic>
      </p:grpSp>
      <p:grpSp>
        <p:nvGrpSpPr>
          <p:cNvPr id="49" name="Group 48"/>
          <p:cNvGrpSpPr/>
          <p:nvPr/>
        </p:nvGrpSpPr>
        <p:grpSpPr>
          <a:xfrm>
            <a:off x="-18288" y="545515"/>
            <a:ext cx="7543800" cy="5737521"/>
            <a:chOff x="-18288" y="545515"/>
            <a:chExt cx="7543800" cy="5737521"/>
          </a:xfrm>
        </p:grpSpPr>
        <p:pic>
          <p:nvPicPr>
            <p:cNvPr id="50" name="Picture 49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51" name="Picture 50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52" name="Group 1"/>
            <p:cNvGrpSpPr/>
            <p:nvPr/>
          </p:nvGrpSpPr>
          <p:grpSpPr>
            <a:xfrm>
              <a:off x="-18288" y="545515"/>
              <a:ext cx="7543800" cy="4971288"/>
              <a:chOff x="-18288" y="963168"/>
              <a:chExt cx="7543800" cy="49712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963168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3124200" y="1868347"/>
            <a:ext cx="2590800" cy="1299865"/>
            <a:chOff x="3124200" y="1868347"/>
            <a:chExt cx="2590800" cy="1299865"/>
          </a:xfrm>
        </p:grpSpPr>
        <p:sp>
          <p:nvSpPr>
            <p:cNvPr id="63" name="TextBox 62"/>
            <p:cNvSpPr txBox="1"/>
            <p:nvPr/>
          </p:nvSpPr>
          <p:spPr>
            <a:xfrm>
              <a:off x="4931664" y="1868347"/>
              <a:ext cx="783336" cy="338554"/>
            </a:xfrm>
            <a:prstGeom prst="rect">
              <a:avLst/>
            </a:prstGeom>
            <a:solidFill>
              <a:srgbClr val="6600FF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 Is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4992688" y="2516047"/>
              <a:ext cx="5334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02352" y="27065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FF"/>
                  </a:solidFill>
                  <a:latin typeface="Bernard MT Condensed" pitchFamily="18" charset="0"/>
                </a:rPr>
                <a:t>X</a:t>
              </a:r>
              <a:endParaRPr lang="en-US" sz="2400" b="1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24200" y="2773603"/>
              <a:ext cx="1600200" cy="338554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  <a:sym typeface="Wingdings 3"/>
                </a:rPr>
                <a:t></a:t>
              </a:r>
              <a:r>
                <a:rPr lang="en-US" sz="16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cGMP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  <a:alpha val="77000"/>
              </a:schemeClr>
            </a:gs>
            <a:gs pos="11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200" y="1676400"/>
            <a:ext cx="9029163" cy="5068910"/>
            <a:chOff x="76200" y="1676400"/>
            <a:chExt cx="9029163" cy="5068910"/>
          </a:xfrm>
        </p:grpSpPr>
        <p:pic>
          <p:nvPicPr>
            <p:cNvPr id="1027" name="Picture 3" descr="C:\Users\Administrator\Pictures\calm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 l="7802" t="1468" r="11319"/>
            <a:stretch>
              <a:fillRect/>
            </a:stretch>
          </p:blipFill>
          <p:spPr bwMode="auto">
            <a:xfrm>
              <a:off x="4508678" y="1676400"/>
              <a:ext cx="4482922" cy="5068910"/>
            </a:xfrm>
            <a:prstGeom prst="rect">
              <a:avLst/>
            </a:prstGeom>
            <a:noFill/>
          </p:spPr>
        </p:pic>
        <p:grpSp>
          <p:nvGrpSpPr>
            <p:cNvPr id="46" name="Group 45"/>
            <p:cNvGrpSpPr/>
            <p:nvPr/>
          </p:nvGrpSpPr>
          <p:grpSpPr>
            <a:xfrm>
              <a:off x="76200" y="4685763"/>
              <a:ext cx="9029163" cy="2057400"/>
              <a:chOff x="76200" y="4685763"/>
              <a:chExt cx="9029163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898477" y="5168715"/>
                <a:ext cx="58060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05901" y="5084928"/>
                <a:ext cx="271914" cy="266651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P</a:t>
                </a:r>
                <a:endParaRPr lang="en-US" sz="16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45597" y="5238334"/>
                <a:ext cx="517963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2096713" y="5609892"/>
                <a:ext cx="133325" cy="141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631672" y="5543938"/>
                <a:ext cx="420720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11607" y="5576800"/>
                <a:ext cx="420720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55879" y="5486400"/>
                <a:ext cx="270580" cy="247262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P</a:t>
                </a:r>
                <a:endParaRPr lang="en-US" sz="1600" b="1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1357098" y="5976068"/>
                <a:ext cx="133325" cy="141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2461019" y="5389358"/>
                <a:ext cx="815741" cy="581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09800" y="5748138"/>
                <a:ext cx="998072" cy="158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63823" y="5193830"/>
                <a:ext cx="1405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latin typeface="Arial Narrow" pitchFamily="34" charset="0"/>
                  </a:rPr>
                  <a:t>Active form</a:t>
                </a:r>
                <a:endParaRPr lang="en-US" sz="1400" b="1" i="1" dirty="0">
                  <a:latin typeface="Arial Narrow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200" y="6044670"/>
                <a:ext cx="1398208" cy="369332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Contraction</a:t>
                </a:r>
                <a:endParaRPr lang="en-US" b="1" dirty="0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1915731" y="5752563"/>
                <a:ext cx="457200" cy="990600"/>
              </a:xfrm>
              <a:prstGeom prst="arc">
                <a:avLst>
                  <a:gd name="adj1" fmla="val 15654439"/>
                  <a:gd name="adj2" fmla="val 0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57400" y="61722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Bernard MT Condensed" pitchFamily="18" charset="0"/>
                  </a:rPr>
                  <a:t>Actin</a:t>
                </a:r>
                <a:endParaRPr lang="en-US" dirty="0">
                  <a:latin typeface="Bernard MT Condensed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48200" y="5906037"/>
                <a:ext cx="1371600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latin typeface="Bernard MT Condensed" pitchFamily="18" charset="0"/>
                  </a:rPr>
                  <a:t>Ca</a:t>
                </a:r>
                <a:r>
                  <a:rPr lang="en-US" sz="1600" baseline="30000" dirty="0" smtClean="0">
                    <a:latin typeface="Bernard MT Condensed" pitchFamily="18" charset="0"/>
                  </a:rPr>
                  <a:t>2+</a:t>
                </a:r>
                <a:r>
                  <a:rPr lang="en-US" sz="1600" dirty="0" smtClean="0">
                    <a:latin typeface="Bernard MT Condensed" pitchFamily="18" charset="0"/>
                  </a:rPr>
                  <a:t> </a:t>
                </a:r>
                <a:r>
                  <a:rPr lang="en-US" sz="1600" dirty="0" err="1" smtClean="0">
                    <a:latin typeface="Bernard MT Condensed" pitchFamily="18" charset="0"/>
                  </a:rPr>
                  <a:t>CaM</a:t>
                </a:r>
                <a:r>
                  <a:rPr lang="en-US" sz="1600" dirty="0" smtClean="0">
                    <a:latin typeface="Bernard MT Condensed" pitchFamily="18" charset="0"/>
                  </a:rPr>
                  <a:t> complex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52763" y="5474595"/>
                <a:ext cx="175260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b="1" dirty="0" smtClean="0"/>
                  <a:t>Release Ca from intracellular stores</a:t>
                </a:r>
                <a:endParaRPr lang="en-US" sz="16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34247" y="5173661"/>
                <a:ext cx="99060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latin typeface="Bernard MT Condensed" pitchFamily="18" charset="0"/>
                  </a:rPr>
                  <a:t>Ca</a:t>
                </a:r>
                <a:r>
                  <a:rPr lang="en-US" sz="1600" baseline="30000" dirty="0" smtClean="0">
                    <a:latin typeface="Bernard MT Condensed" pitchFamily="18" charset="0"/>
                  </a:rPr>
                  <a:t>2+</a:t>
                </a:r>
                <a:r>
                  <a:rPr lang="en-US" sz="1600" dirty="0" smtClean="0">
                    <a:latin typeface="Bernard MT Condensed" pitchFamily="18" charset="0"/>
                  </a:rPr>
                  <a:t> </a:t>
                </a:r>
                <a:r>
                  <a:rPr lang="en-US" sz="1600" dirty="0" err="1" smtClean="0">
                    <a:latin typeface="Bernard MT Condensed" pitchFamily="18" charset="0"/>
                  </a:rPr>
                  <a:t>CaM</a:t>
                </a:r>
                <a:r>
                  <a:rPr lang="en-US" sz="1600" dirty="0" smtClean="0">
                    <a:latin typeface="Bernard MT Condensed" pitchFamily="18" charset="0"/>
                  </a:rPr>
                  <a:t> </a:t>
                </a:r>
                <a:r>
                  <a:rPr lang="en-US" sz="1600" dirty="0" err="1" smtClean="0">
                    <a:latin typeface="Bernard MT Condensed" pitchFamily="18" charset="0"/>
                  </a:rPr>
                  <a:t>Kinase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656526" y="4685763"/>
                <a:ext cx="129540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err="1" smtClean="0">
                    <a:latin typeface="Bernard MT Condensed" pitchFamily="18" charset="0"/>
                  </a:rPr>
                  <a:t>Phosphatase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059251" y="6351431"/>
                <a:ext cx="993819" cy="294068"/>
              </a:xfrm>
              <a:custGeom>
                <a:avLst/>
                <a:gdLst>
                  <a:gd name="connsiteX0" fmla="*/ 993819 w 993819"/>
                  <a:gd name="connsiteY0" fmla="*/ 294068 h 294068"/>
                  <a:gd name="connsiteX1" fmla="*/ 543059 w 993819"/>
                  <a:gd name="connsiteY1" fmla="*/ 268310 h 294068"/>
                  <a:gd name="connsiteX2" fmla="*/ 195329 w 993819"/>
                  <a:gd name="connsiteY2" fmla="*/ 178158 h 294068"/>
                  <a:gd name="connsiteX3" fmla="*/ 27904 w 993819"/>
                  <a:gd name="connsiteY3" fmla="*/ 23611 h 294068"/>
                  <a:gd name="connsiteX4" fmla="*/ 27904 w 993819"/>
                  <a:gd name="connsiteY4" fmla="*/ 36490 h 29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819" h="294068">
                    <a:moveTo>
                      <a:pt x="993819" y="294068"/>
                    </a:moveTo>
                    <a:cubicBezTo>
                      <a:pt x="834980" y="290848"/>
                      <a:pt x="676141" y="287628"/>
                      <a:pt x="543059" y="268310"/>
                    </a:cubicBezTo>
                    <a:cubicBezTo>
                      <a:pt x="409977" y="248992"/>
                      <a:pt x="281188" y="218941"/>
                      <a:pt x="195329" y="178158"/>
                    </a:cubicBezTo>
                    <a:cubicBezTo>
                      <a:pt x="109470" y="137375"/>
                      <a:pt x="55808" y="47222"/>
                      <a:pt x="27904" y="23611"/>
                    </a:cubicBezTo>
                    <a:cubicBezTo>
                      <a:pt x="0" y="0"/>
                      <a:pt x="13952" y="18245"/>
                      <a:pt x="27904" y="36490"/>
                    </a:cubicBezTo>
                  </a:path>
                </a:pathLst>
              </a:cu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800600" y="4808112"/>
                <a:ext cx="292994" cy="373488"/>
              </a:xfrm>
              <a:custGeom>
                <a:avLst/>
                <a:gdLst>
                  <a:gd name="connsiteX0" fmla="*/ 296214 w 315532"/>
                  <a:gd name="connsiteY0" fmla="*/ 291922 h 291922"/>
                  <a:gd name="connsiteX1" fmla="*/ 296214 w 315532"/>
                  <a:gd name="connsiteY1" fmla="*/ 137375 h 291922"/>
                  <a:gd name="connsiteX2" fmla="*/ 180304 w 315532"/>
                  <a:gd name="connsiteY2" fmla="*/ 21465 h 291922"/>
                  <a:gd name="connsiteX3" fmla="*/ 0 w 315532"/>
                  <a:gd name="connsiteY3" fmla="*/ 8587 h 291922"/>
                  <a:gd name="connsiteX4" fmla="*/ 0 w 315532"/>
                  <a:gd name="connsiteY4" fmla="*/ 8587 h 29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532" h="291922">
                    <a:moveTo>
                      <a:pt x="296214" y="291922"/>
                    </a:moveTo>
                    <a:cubicBezTo>
                      <a:pt x="305873" y="237186"/>
                      <a:pt x="315532" y="182451"/>
                      <a:pt x="296214" y="137375"/>
                    </a:cubicBezTo>
                    <a:cubicBezTo>
                      <a:pt x="276896" y="92299"/>
                      <a:pt x="229673" y="42930"/>
                      <a:pt x="180304" y="21465"/>
                    </a:cubicBezTo>
                    <a:cubicBezTo>
                      <a:pt x="130935" y="0"/>
                      <a:pt x="0" y="8587"/>
                      <a:pt x="0" y="8587"/>
                    </a:cubicBezTo>
                    <a:lnTo>
                      <a:pt x="0" y="8587"/>
                    </a:lnTo>
                  </a:path>
                </a:pathLst>
              </a:cu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962141" y="4788795"/>
                <a:ext cx="746974" cy="581696"/>
              </a:xfrm>
              <a:custGeom>
                <a:avLst/>
                <a:gdLst>
                  <a:gd name="connsiteX0" fmla="*/ 746974 w 746974"/>
                  <a:gd name="connsiteY0" fmla="*/ 15025 h 581696"/>
                  <a:gd name="connsiteX1" fmla="*/ 631065 w 746974"/>
                  <a:gd name="connsiteY1" fmla="*/ 15025 h 581696"/>
                  <a:gd name="connsiteX2" fmla="*/ 450760 w 746974"/>
                  <a:gd name="connsiteY2" fmla="*/ 105177 h 581696"/>
                  <a:gd name="connsiteX3" fmla="*/ 360608 w 746974"/>
                  <a:gd name="connsiteY3" fmla="*/ 349875 h 581696"/>
                  <a:gd name="connsiteX4" fmla="*/ 141667 w 746974"/>
                  <a:gd name="connsiteY4" fmla="*/ 543059 h 581696"/>
                  <a:gd name="connsiteX5" fmla="*/ 0 w 746974"/>
                  <a:gd name="connsiteY5" fmla="*/ 581695 h 581696"/>
                  <a:gd name="connsiteX6" fmla="*/ 0 w 746974"/>
                  <a:gd name="connsiteY6" fmla="*/ 581695 h 58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6974" h="581696">
                    <a:moveTo>
                      <a:pt x="746974" y="15025"/>
                    </a:moveTo>
                    <a:cubicBezTo>
                      <a:pt x="713704" y="7512"/>
                      <a:pt x="680434" y="0"/>
                      <a:pt x="631065" y="15025"/>
                    </a:cubicBezTo>
                    <a:cubicBezTo>
                      <a:pt x="581696" y="30050"/>
                      <a:pt x="495836" y="49369"/>
                      <a:pt x="450760" y="105177"/>
                    </a:cubicBezTo>
                    <a:cubicBezTo>
                      <a:pt x="405684" y="160985"/>
                      <a:pt x="412124" y="276895"/>
                      <a:pt x="360608" y="349875"/>
                    </a:cubicBezTo>
                    <a:cubicBezTo>
                      <a:pt x="309093" y="422855"/>
                      <a:pt x="201768" y="504422"/>
                      <a:pt x="141667" y="543059"/>
                    </a:cubicBezTo>
                    <a:cubicBezTo>
                      <a:pt x="81566" y="581696"/>
                      <a:pt x="0" y="581695"/>
                      <a:pt x="0" y="581695"/>
                    </a:cubicBezTo>
                    <a:lnTo>
                      <a:pt x="0" y="581695"/>
                    </a:lnTo>
                  </a:path>
                </a:pathLst>
              </a:cu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4991894" y="5753100"/>
                <a:ext cx="228600" cy="1588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13"/>
          <p:cNvSpPr/>
          <p:nvPr/>
        </p:nvSpPr>
        <p:spPr>
          <a:xfrm>
            <a:off x="99810" y="2149701"/>
            <a:ext cx="4648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Binding of calcium channel blockers [CCBs] to the L-type Ca channels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their  frequency of opening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 response to depolarization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685800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Dihydropyridines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Nifedipine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 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Nicardipine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Amlodepine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Phenylalkylamines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Verapamil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Benzthiazepines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 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Diltiazem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4" y="76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Classification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10" y="170323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969876" y="5886475"/>
            <a:ext cx="1245808" cy="527527"/>
            <a:chOff x="2969876" y="5886475"/>
            <a:chExt cx="1245808" cy="527527"/>
          </a:xfrm>
        </p:grpSpPr>
        <p:sp>
          <p:nvSpPr>
            <p:cNvPr id="20" name="TextBox 19"/>
            <p:cNvSpPr txBox="1"/>
            <p:nvPr/>
          </p:nvSpPr>
          <p:spPr>
            <a:xfrm>
              <a:off x="2969876" y="6044670"/>
              <a:ext cx="1245808" cy="369332"/>
            </a:xfrm>
            <a:prstGeom prst="rect">
              <a:avLst/>
            </a:prstGeom>
            <a:solidFill>
              <a:srgbClr val="FF66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Relaxation</a:t>
              </a:r>
              <a:endParaRPr lang="en-US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2910574" y="5952429"/>
              <a:ext cx="133325" cy="1417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56"/>
          <p:cNvSpPr/>
          <p:nvPr/>
        </p:nvSpPr>
        <p:spPr>
          <a:xfrm>
            <a:off x="7391400" y="17526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32242" y="14467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74795" y="15991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29400" y="16764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24600" y="16002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516" y="3532032"/>
            <a:ext cx="46482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e</a:t>
            </a:r>
            <a:r>
              <a:rPr lang="en-US" sz="2400" b="1" spc="-40" dirty="0" smtClean="0">
                <a:latin typeface="Arial Narrow" pitchFamily="34" charset="0"/>
              </a:rPr>
              <a:t>ntry of Ca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 Ca from internal stores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Stimulus-Contraction Coupling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RELAXATION</a:t>
            </a:r>
            <a:r>
              <a:rPr lang="en-US" sz="2400" dirty="0" smtClean="0">
                <a:latin typeface="Bernard MT Condensed" pitchFamily="18" charset="0"/>
              </a:rPr>
              <a:t>  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10200" y="2463084"/>
            <a:ext cx="3049074" cy="1716248"/>
            <a:chOff x="5410200" y="2463084"/>
            <a:chExt cx="3049074" cy="1716248"/>
          </a:xfrm>
        </p:grpSpPr>
        <p:sp>
          <p:nvSpPr>
            <p:cNvPr id="70" name="TextBox 69"/>
            <p:cNvSpPr txBox="1"/>
            <p:nvPr/>
          </p:nvSpPr>
          <p:spPr>
            <a:xfrm>
              <a:off x="7316274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Verapamil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10200" y="2463084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Nifedipine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Diltiazem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17364" y="2667000"/>
              <a:ext cx="9906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7200" b="1" cap="none" spc="0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rgbClr val="FFF30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X</a:t>
              </a:r>
              <a:endParaRPr lang="en-US" sz="7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3763" y="1117242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40" dirty="0" smtClean="0">
                <a:latin typeface="Arial Narrow" pitchFamily="34" charset="0"/>
              </a:rPr>
              <a:t>Heterogeneous</a:t>
            </a:r>
            <a:endParaRPr lang="en-US" sz="2200" b="1" spc="-4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715288" y="1332963"/>
            <a:ext cx="4146447" cy="2362200"/>
            <a:chOff x="4715288" y="1332963"/>
            <a:chExt cx="4146447" cy="2362200"/>
          </a:xfrm>
        </p:grpSpPr>
        <p:pic>
          <p:nvPicPr>
            <p:cNvPr id="20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5288" y="1384479"/>
              <a:ext cx="4146447" cy="23106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0000">
                  <a:srgbClr val="FFEFEF"/>
                </a:gs>
                <a:gs pos="42000">
                  <a:srgbClr val="FF9B9B">
                    <a:alpha val="25000"/>
                  </a:srgbClr>
                </a:gs>
                <a:gs pos="58000">
                  <a:schemeClr val="accent1">
                    <a:lumMod val="20000"/>
                    <a:lumOff val="80000"/>
                    <a:alpha val="66000"/>
                  </a:schemeClr>
                </a:gs>
                <a:gs pos="76000">
                  <a:schemeClr val="bg1"/>
                </a:gs>
              </a:gsLst>
              <a:lin ang="16200000" scaled="1"/>
              <a:tileRect/>
            </a:gradFill>
          </p:spPr>
        </p:pic>
        <p:sp>
          <p:nvSpPr>
            <p:cNvPr id="14" name="TextBox 13"/>
            <p:cNvSpPr txBox="1"/>
            <p:nvPr/>
          </p:nvSpPr>
          <p:spPr>
            <a:xfrm>
              <a:off x="7239000" y="3124200"/>
              <a:ext cx="1143000" cy="369332"/>
            </a:xfrm>
            <a:prstGeom prst="rect">
              <a:avLst/>
            </a:prstGeom>
            <a:solidFill>
              <a:srgbClr val="FFF30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Verapamil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60842" y="1332963"/>
              <a:ext cx="1143000" cy="369332"/>
            </a:xfrm>
            <a:prstGeom prst="rect">
              <a:avLst/>
            </a:prstGeom>
            <a:solidFill>
              <a:srgbClr val="FFF30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Nifedipine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1400" y="2704563"/>
              <a:ext cx="1143000" cy="369332"/>
            </a:xfrm>
            <a:prstGeom prst="rect">
              <a:avLst/>
            </a:prstGeom>
            <a:solidFill>
              <a:srgbClr val="FFF30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Diltiazem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152400"/>
            <a:ext cx="2736647" cy="34855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8916" y="317571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err="1" smtClean="0">
                <a:latin typeface="Bernard MT Condensed" pitchFamily="18" charset="0"/>
              </a:rPr>
              <a:t>Cardiomyocyte</a:t>
            </a:r>
            <a:r>
              <a:rPr lang="en-US" sz="2200" dirty="0" smtClean="0">
                <a:latin typeface="Bernard MT Condensed" pitchFamily="18" charset="0"/>
              </a:rPr>
              <a:t> Contraction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84012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latin typeface="Bernard MT Condensed" pitchFamily="18" charset="0"/>
              </a:rPr>
              <a:t>VSMC</a:t>
            </a:r>
          </a:p>
          <a:p>
            <a:pPr algn="r"/>
            <a:r>
              <a:rPr lang="en-US" sz="2200" dirty="0" smtClean="0">
                <a:latin typeface="Bernard MT Condensed" pitchFamily="18" charset="0"/>
              </a:rPr>
              <a:t>Contraction</a:t>
            </a:r>
            <a:endParaRPr lang="en-US" sz="2200" dirty="0">
              <a:latin typeface="Bernard MT Condensed" pitchFamily="18" charset="0"/>
            </a:endParaRPr>
          </a:p>
        </p:txBody>
      </p:sp>
      <p:graphicFrame>
        <p:nvGraphicFramePr>
          <p:cNvPr id="13" name="Group 51"/>
          <p:cNvGraphicFramePr>
            <a:graphicFrameLocks/>
          </p:cNvGraphicFramePr>
          <p:nvPr/>
        </p:nvGraphicFramePr>
        <p:xfrm>
          <a:off x="277968" y="955185"/>
          <a:ext cx="4267200" cy="2118043"/>
        </p:xfrm>
        <a:graphic>
          <a:graphicData uri="http://schemas.openxmlformats.org/drawingml/2006/table">
            <a:tbl>
              <a:tblPr rtl="1"/>
              <a:tblGrid>
                <a:gridCol w="3462270"/>
                <a:gridCol w="80493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Cardiac &amp; VSMCs /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Heart /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Purkinje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2842" y="457200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Ca Channel Types &amp; Distribution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06612" y="1734657"/>
            <a:ext cx="1151489" cy="2113700"/>
            <a:chOff x="7906612" y="1734657"/>
            <a:chExt cx="1151489" cy="2113700"/>
          </a:xfrm>
        </p:grpSpPr>
        <p:pic>
          <p:nvPicPr>
            <p:cNvPr id="20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836336">
              <a:off x="7906612" y="1734657"/>
              <a:ext cx="1151489" cy="908196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 rot="5400000">
              <a:off x="8191500" y="3199863"/>
              <a:ext cx="1295400" cy="1588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267200" y="2028595"/>
            <a:ext cx="1676400" cy="1769807"/>
            <a:chOff x="4267200" y="2028595"/>
            <a:chExt cx="1676400" cy="1769807"/>
          </a:xfrm>
        </p:grpSpPr>
        <p:pic>
          <p:nvPicPr>
            <p:cNvPr id="18" name="Picture 4" descr="http://img.medscape.com/fullsize/migrated/550/354/jic550354.fig1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" t="6234" r="52014" b="10649"/>
            <a:stretch>
              <a:fillRect/>
            </a:stretch>
          </p:blipFill>
          <p:spPr bwMode="auto">
            <a:xfrm>
              <a:off x="4572000" y="2028595"/>
              <a:ext cx="1371600" cy="1769807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/>
            <p:nvPr/>
          </p:nvCxnSpPr>
          <p:spPr>
            <a:xfrm rot="10800000" flipV="1">
              <a:off x="4267200" y="3415840"/>
              <a:ext cx="457994" cy="13159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6200" y="3811250"/>
            <a:ext cx="4876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cardiac work </a:t>
            </a:r>
            <a:r>
              <a:rPr lang="en-US" sz="2200" b="1" spc="-30" dirty="0" smtClean="0">
                <a:latin typeface="Arial Narrow" pitchFamily="34" charset="0"/>
              </a:rPr>
              <a:t>through their –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 (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3000" y="4539496"/>
            <a:ext cx="4114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Blip>
                <a:blip r:embed="rId6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 After load  cardiac work 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demand</a:t>
            </a:r>
          </a:p>
          <a:p>
            <a:pPr algn="just">
              <a:lnSpc>
                <a:spcPts val="2500"/>
              </a:lnSpc>
              <a:buBlip>
                <a:blip r:embed="rId6"/>
              </a:buBlip>
            </a:pPr>
            <a:r>
              <a:rPr lang="en-US" sz="2200" b="1" spc="-30" dirty="0" smtClean="0">
                <a:latin typeface="Arial Narrow" pitchFamily="34" charset="0"/>
              </a:rPr>
              <a:t> Coronary dilatation (</a:t>
            </a:r>
            <a:r>
              <a:rPr lang="en-US" sz="2200" b="1" spc="-30" dirty="0" err="1" smtClean="0">
                <a:latin typeface="Arial Narrow" pitchFamily="34" charset="0"/>
              </a:rPr>
              <a:t>nifedipine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nicardipine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(short acting) </a:t>
            </a:r>
            <a:r>
              <a:rPr lang="en-US" sz="2200" b="1" spc="-30" dirty="0" smtClean="0">
                <a:latin typeface="Arial Narrow" pitchFamily="34" charset="0"/>
              </a:rPr>
              <a:t>/ </a:t>
            </a:r>
            <a:r>
              <a:rPr lang="en-US" sz="2200" b="1" spc="-30" dirty="0" err="1" smtClean="0">
                <a:latin typeface="Arial Narrow" pitchFamily="34" charset="0"/>
              </a:rPr>
              <a:t>amlodipine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(long acting) </a:t>
            </a:r>
            <a:r>
              <a:rPr lang="en-US" sz="2200" b="1" spc="-30" dirty="0" smtClean="0">
                <a:latin typeface="Arial Narrow" pitchFamily="34" charset="0"/>
              </a:rPr>
              <a:t>&gt;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267200" y="1447800"/>
            <a:ext cx="990600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229761"/>
            <a:ext cx="4495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CC0000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</a:rPr>
              <a:t>N.B. 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Selectivity of Ca channel blockers </a:t>
            </a:r>
          </a:p>
          <a:p>
            <a:pPr>
              <a:lnSpc>
                <a:spcPts val="2400"/>
              </a:lnSpc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Bernard MT Condensed" pitchFamily="18" charset="0"/>
              </a:rPr>
              <a:t>Nifedipine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VSMCs</a:t>
            </a:r>
          </a:p>
          <a:p>
            <a:pPr>
              <a:lnSpc>
                <a:spcPts val="2400"/>
              </a:lnSpc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Bernard MT Condensed" pitchFamily="18" charset="0"/>
              </a:rPr>
              <a:t>Verapamil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Cardiomyocytes</a:t>
            </a:r>
            <a:r>
              <a:rPr lang="en-US" sz="2000" b="1" dirty="0" smtClean="0">
                <a:latin typeface="Arial Narrow" pitchFamily="34" charset="0"/>
              </a:rPr>
              <a:t> &gt; VSMCs</a:t>
            </a:r>
          </a:p>
          <a:p>
            <a:pPr>
              <a:lnSpc>
                <a:spcPts val="2400"/>
              </a:lnSpc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Bernard MT Condensed" pitchFamily="18" charset="0"/>
              </a:rPr>
              <a:t>Diltaizem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Intermediate action on both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0" y="609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939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7" grpId="0"/>
      <p:bldP spid="29" grpId="0"/>
      <p:bldP spid="32" grpId="0" animBg="1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05362" y="2286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AS ANTIANGINAL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09600"/>
            <a:ext cx="906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</a:t>
            </a:r>
            <a:r>
              <a:rPr lang="en-US" sz="2200" b="1" dirty="0" smtClean="0">
                <a:latin typeface="Arial Narrow" pitchFamily="34" charset="0"/>
              </a:rPr>
              <a:t>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Long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amlodipine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SR formulation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nifedipine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&gt;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Short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avoided  BP 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symathetic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activation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refelx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tachycardia +syncope impair coronary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fillingischemia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….. </a:t>
            </a:r>
          </a:p>
          <a:p>
            <a:pPr lvl="0">
              <a:lnSpc>
                <a:spcPts val="24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Can be combined to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blockers??? Which group is much safer???</a:t>
            </a: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Can be combined with nitrates??? Which group is much safer???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Dihydropyridenes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no  contractility  useful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if with CHF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&lt;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vasoactivity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as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if hypotension       </a:t>
            </a: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</a:t>
            </a:r>
            <a:r>
              <a:rPr lang="en-US" sz="2200" b="1" dirty="0" smtClean="0">
                <a:latin typeface="Arial Narrow" pitchFamily="34" charset="0"/>
              </a:rPr>
              <a:t>ttacks prevented (&gt; 60%) / sometimes variably aborted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IN UNSTABLE ANGINA</a:t>
            </a:r>
            <a:r>
              <a:rPr lang="en-US" sz="2200" b="1" dirty="0" smtClean="0">
                <a:latin typeface="Arial Narrow" pitchFamily="34" charset="0"/>
              </a:rPr>
              <a:t>; Seldom added in refractory cases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04" y="1727537"/>
            <a:ext cx="638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It has dual mechanism of action;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1. Opens K</a:t>
            </a:r>
            <a:r>
              <a:rPr lang="en-US" sz="2200" b="1" baseline="-25000" dirty="0" smtClean="0">
                <a:latin typeface="Arial Narrow" pitchFamily="34" charset="0"/>
              </a:rPr>
              <a:t>ATP</a:t>
            </a:r>
            <a:r>
              <a:rPr lang="en-US" sz="2200" b="1" dirty="0" smtClean="0">
                <a:latin typeface="Arial Narrow" pitchFamily="34" charset="0"/>
              </a:rPr>
              <a:t> channels (&gt; arteriolar dilator)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2. NO </a:t>
            </a:r>
            <a:r>
              <a:rPr lang="en-US" sz="2200" b="1" dirty="0" err="1" smtClean="0">
                <a:latin typeface="Arial Narrow" pitchFamily="34" charset="0"/>
              </a:rPr>
              <a:t>donner</a:t>
            </a:r>
            <a:r>
              <a:rPr lang="en-US" sz="2200" b="1" dirty="0" smtClean="0">
                <a:latin typeface="Arial Narrow" pitchFamily="34" charset="0"/>
              </a:rPr>
              <a:t> as it has a nitrate moiety (&gt; </a:t>
            </a:r>
            <a:r>
              <a:rPr lang="en-US" sz="2200" b="1" dirty="0" err="1" smtClean="0">
                <a:latin typeface="Arial Narrow" pitchFamily="34" charset="0"/>
              </a:rPr>
              <a:t>venular</a:t>
            </a:r>
            <a:r>
              <a:rPr lang="en-US" sz="2200" b="1" dirty="0" smtClean="0">
                <a:latin typeface="Arial Narrow" pitchFamily="34" charset="0"/>
              </a:rPr>
              <a:t> dilator)</a:t>
            </a:r>
          </a:p>
        </p:txBody>
      </p:sp>
      <p:sp>
        <p:nvSpPr>
          <p:cNvPr id="7" name="Freeform 6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5279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960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3217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22333" t="43154" r="39000" b="31761"/>
          <a:stretch>
            <a:fillRect/>
          </a:stretch>
        </p:blipFill>
        <p:spPr bwMode="auto">
          <a:xfrm>
            <a:off x="5257800" y="609600"/>
            <a:ext cx="33996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V="1">
            <a:off x="6553200" y="2362200"/>
            <a:ext cx="1219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81500" y="876300"/>
            <a:ext cx="1219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52400" y="3352800"/>
            <a:ext cx="4800600" cy="3276600"/>
            <a:chOff x="152400" y="3352800"/>
            <a:chExt cx="4800600" cy="3276600"/>
          </a:xfrm>
        </p:grpSpPr>
        <p:grpSp>
          <p:nvGrpSpPr>
            <p:cNvPr id="38" name="Group 37"/>
            <p:cNvGrpSpPr/>
            <p:nvPr/>
          </p:nvGrpSpPr>
          <p:grpSpPr>
            <a:xfrm>
              <a:off x="152400" y="3352800"/>
              <a:ext cx="4800600" cy="3276600"/>
              <a:chOff x="152400" y="3352800"/>
              <a:chExt cx="4800600" cy="3276600"/>
            </a:xfrm>
          </p:grpSpPr>
          <p:pic>
            <p:nvPicPr>
              <p:cNvPr id="22" name="Picture 5" descr="C:\Users\Administrator\Pictures\K channel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444" r="5408" b="2222"/>
              <a:stretch>
                <a:fillRect/>
              </a:stretch>
            </p:blipFill>
            <p:spPr bwMode="auto">
              <a:xfrm>
                <a:off x="152400" y="3352800"/>
                <a:ext cx="4800600" cy="3276600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107842" y="36576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</a:rPr>
                  <a:t>L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10800000">
              <a:off x="2591874" y="5461716"/>
              <a:ext cx="381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5495012" y="3352800"/>
            <a:ext cx="1210588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VSMC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2845158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6707425" flipV="1">
            <a:off x="3914560" y="5180942"/>
            <a:ext cx="279052" cy="41417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5419899" y="3697089"/>
            <a:ext cx="1151489" cy="90819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09600" y="5562600"/>
            <a:ext cx="154882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  <a:sym typeface="Wingdings 3"/>
              </a:rPr>
              <a:t>Inhibit Ca entry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1000" y="5238690"/>
            <a:ext cx="119135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5903976"/>
            <a:ext cx="2856167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1.Opening of K</a:t>
            </a:r>
            <a:r>
              <a:rPr lang="en-US" sz="2000" baseline="-25000" dirty="0" smtClean="0">
                <a:solidFill>
                  <a:srgbClr val="6600FF"/>
                </a:solidFill>
                <a:latin typeface="Bernard MT Condensed" pitchFamily="18" charset="0"/>
              </a:rPr>
              <a:t>ATP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channels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4200" y="5330865"/>
            <a:ext cx="2362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Repolarization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Cardiac work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54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5486400" y="5029200"/>
            <a:ext cx="1371600" cy="1769807"/>
          </a:xfrm>
          <a:prstGeom prst="rect">
            <a:avLst/>
          </a:prstGeom>
          <a:noFill/>
        </p:spPr>
      </p:pic>
      <p:pic>
        <p:nvPicPr>
          <p:cNvPr id="44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/>
          <a:srcRect l="45825" t="10390" r="43450" b="74026"/>
          <a:stretch>
            <a:fillRect/>
          </a:stretch>
        </p:blipFill>
        <p:spPr bwMode="auto">
          <a:xfrm>
            <a:off x="6019800" y="3962400"/>
            <a:ext cx="609600" cy="665018"/>
          </a:xfrm>
          <a:prstGeom prst="ellipse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934200" y="3349665"/>
            <a:ext cx="2286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Hyperpolarization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5012" y="4781490"/>
            <a:ext cx="2246834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</a:t>
            </a:r>
            <a:r>
              <a:rPr lang="en-US" sz="2000" dirty="0" err="1" smtClean="0">
                <a:latin typeface="Bernard MT Condensed" pitchFamily="18" charset="0"/>
              </a:rPr>
              <a:t>Cardiomyocyte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/>
      <p:bldP spid="36" grpId="0" animBg="1"/>
      <p:bldP spid="32" grpId="0"/>
      <p:bldP spid="27" grpId="0" animBg="1"/>
      <p:bldP spid="35" grpId="0" animBg="1"/>
      <p:bldP spid="53" grpId="0"/>
      <p:bldP spid="55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3438700" y="1258690"/>
            <a:ext cx="1151489" cy="90819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4800" y="1371600"/>
            <a:ext cx="130195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  On VSMC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125386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776964" y="636569"/>
            <a:ext cx="3048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1371600"/>
            <a:ext cx="28956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PKG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pic>
        <p:nvPicPr>
          <p:cNvPr id="18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3962400" y="1524000"/>
            <a:ext cx="609600" cy="665018"/>
          </a:xfrm>
          <a:prstGeom prst="ellipse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304800" y="4038600"/>
            <a:ext cx="6096000" cy="1488996"/>
            <a:chOff x="304800" y="5064204"/>
            <a:chExt cx="6096000" cy="1488996"/>
          </a:xfrm>
        </p:grpSpPr>
        <p:sp>
          <p:nvSpPr>
            <p:cNvPr id="22" name="Rectangle 21"/>
            <p:cNvSpPr/>
            <p:nvPr/>
          </p:nvSpPr>
          <p:spPr>
            <a:xfrm>
              <a:off x="304800" y="5445204"/>
              <a:ext cx="6096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Flushing, headache,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Hypotension, palpitation, weakness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Mouth &amp; </a:t>
              </a:r>
              <a:r>
                <a:rPr lang="en-US" sz="2200" b="1" dirty="0" err="1" smtClean="0">
                  <a:latin typeface="Arial Narrow" pitchFamily="34" charset="0"/>
                </a:rPr>
                <a:t>peri</a:t>
              </a:r>
              <a:r>
                <a:rPr lang="en-US" sz="2200" b="1" dirty="0" smtClean="0">
                  <a:latin typeface="Arial Narrow" pitchFamily="34" charset="0"/>
                </a:rPr>
                <a:t>-anal ulcers, nausea and vomiting.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5064204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ADRs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2971800"/>
            <a:ext cx="8839200" cy="811887"/>
            <a:chOff x="304800" y="4233445"/>
            <a:chExt cx="8839200" cy="811887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4233445"/>
              <a:ext cx="40901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Indications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" y="4614445"/>
              <a:ext cx="8839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Prophylactic 2nd line therapy in stable angina &amp; refractory variant angina 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486400" y="228600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800" y="914400"/>
            <a:ext cx="246734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2. Acting as NO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donner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235" y="3733800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 – AR BLOCKERS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04592"/>
            <a:ext cx="649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pitchFamily="18" charset="2"/>
              </a:rPr>
              <a:t>b</a:t>
            </a:r>
            <a:endParaRPr lang="en-US" sz="66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685800"/>
            <a:ext cx="3036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CARDIOMYOCYTE</a:t>
            </a:r>
            <a:endParaRPr 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200" y="1229380"/>
            <a:ext cx="270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</a:rPr>
              <a:t>Cardiac Work</a:t>
            </a:r>
            <a:endParaRPr lang="en-US" sz="28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2400" y="1905000"/>
            <a:ext cx="4001416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 Selective &gt; Non – Selective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800" y="2362200"/>
            <a:ext cx="1602811" cy="1107996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Atenolol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Bisoprolol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Metoprolol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20574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NO Relaxation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88213" y="783516"/>
            <a:ext cx="569387" cy="43082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3912513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400" y="4369713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0000FF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52400" y="4876800"/>
            <a:ext cx="48768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cardiac work </a:t>
            </a:r>
            <a:r>
              <a:rPr lang="en-US" sz="2200" b="1" spc="-30" dirty="0" smtClean="0">
                <a:latin typeface="Arial Narrow" pitchFamily="34" charset="0"/>
              </a:rPr>
              <a:t>through  their 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</a:rPr>
              <a:t>-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afterload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angiotensin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release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   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876800" y="4876800"/>
            <a:ext cx="38100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Though no coronary dilatation, yet  prolonged diastole   perfusion time   coronary filling &amp; flow  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517780" y="152400"/>
            <a:ext cx="2079810" cy="1988641"/>
            <a:chOff x="-22410" y="762000"/>
            <a:chExt cx="2079810" cy="1988641"/>
          </a:xfrm>
        </p:grpSpPr>
        <p:sp>
          <p:nvSpPr>
            <p:cNvPr id="92" name="TextBox 91"/>
            <p:cNvSpPr txBox="1"/>
            <p:nvPr/>
          </p:nvSpPr>
          <p:spPr>
            <a:xfrm>
              <a:off x="0" y="1474113"/>
              <a:ext cx="2057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NO Vasodilatation</a:t>
              </a:r>
              <a:endParaRPr lang="en-US" sz="22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22410" y="854333"/>
              <a:ext cx="122501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VSMC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" y="1981200"/>
              <a:ext cx="95410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SMC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1905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" y="762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81" grpId="0"/>
      <p:bldP spid="96" grpId="0"/>
      <p:bldP spid="97" grpId="0"/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1000">
              <a:srgbClr val="CCFFFF">
                <a:alpha val="50000"/>
              </a:srgb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35913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as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antianginal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9906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 Cardio-selective are better. Why???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to spare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baseline="-25000" dirty="0" smtClean="0">
                <a:latin typeface="Symbol" pitchFamily="18" charset="2"/>
                <a:sym typeface="Wingdings 3"/>
              </a:rPr>
              <a:t>2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 They are 1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st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choice on prolonged use   incidence of sudden death specially </a:t>
            </a:r>
            <a:br>
              <a:rPr lang="en-US" sz="2200" b="1" spc="-40" dirty="0" smtClean="0">
                <a:latin typeface="Arial Narrow" pitchFamily="34" charset="0"/>
                <a:sym typeface="Wingdings 3"/>
              </a:rPr>
            </a:br>
            <a:r>
              <a:rPr lang="en-US" sz="2200" b="1" spc="-40" dirty="0" smtClean="0">
                <a:latin typeface="Arial Narrow" pitchFamily="34" charset="0"/>
                <a:sym typeface="Wingdings 3"/>
              </a:rPr>
              <a:t>    due to ventricular tachycardia   by their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antiarrhythmic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action.  </a:t>
            </a:r>
          </a:p>
          <a:p>
            <a:pPr marL="274320" lvl="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Can be combined with nitrates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abolish its induced reflex tachycardia. </a:t>
            </a:r>
          </a:p>
          <a:p>
            <a:pPr marL="27432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Can be combined with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d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ihydropyridene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CCBs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but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nor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for fear of conduction defect (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heart block)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contraindicated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as it has no vasodilator action &amp;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allow unopposed -adrenergic coronary vasoconstriction to occur. 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halts progression to </a:t>
            </a:r>
            <a:r>
              <a:rPr lang="en-US" sz="22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improve survival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164" y="4535031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In Myocardial Infarction; given early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2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myocardial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demand.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lnSpc>
                <a:spcPts val="2400"/>
              </a:lnSpc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</a:rPr>
              <a:t>free fatty acids.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Anti-arrhythmic action.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incidence of sudden death</a:t>
            </a:r>
            <a:r>
              <a:rPr lang="en-US" sz="2200" b="1" dirty="0" smtClean="0"/>
              <a:t>.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78158" y="4885946"/>
            <a:ext cx="1000132" cy="894983"/>
            <a:chOff x="5786446" y="703906"/>
            <a:chExt cx="1000132" cy="1010582"/>
          </a:xfrm>
        </p:grpSpPr>
        <p:sp>
          <p:nvSpPr>
            <p:cNvPr id="13" name="Right Brace 12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1188" y="6230114"/>
            <a:ext cx="1098866" cy="394080"/>
            <a:chOff x="3500430" y="2428868"/>
            <a:chExt cx="1098866" cy="500066"/>
          </a:xfrm>
        </p:grpSpPr>
        <p:sp>
          <p:nvSpPr>
            <p:cNvPr id="17" name="Arc 16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495300"/>
            <a:ext cx="3086100" cy="3086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28600" y="2667000"/>
            <a:ext cx="6895563" cy="4001037"/>
            <a:chOff x="228600" y="2667000"/>
            <a:chExt cx="6895563" cy="4001037"/>
          </a:xfrm>
        </p:grpSpPr>
        <p:pic>
          <p:nvPicPr>
            <p:cNvPr id="2051" name="Picture 3" descr="C:\Users\Administrator\Pictures\coronary.png"/>
            <p:cNvPicPr>
              <a:picLocks noChangeAspect="1" noChangeArrowheads="1"/>
            </p:cNvPicPr>
            <p:nvPr/>
          </p:nvPicPr>
          <p:blipFill>
            <a:blip r:embed="rId5" cstate="print"/>
            <a:srcRect l="619" t="835" r="1086" b="10224"/>
            <a:stretch>
              <a:fillRect/>
            </a:stretch>
          </p:blipFill>
          <p:spPr bwMode="auto">
            <a:xfrm>
              <a:off x="228600" y="2667000"/>
              <a:ext cx="6895563" cy="4001037"/>
            </a:xfrm>
            <a:prstGeom prst="snip1Rect">
              <a:avLst>
                <a:gd name="adj" fmla="val 13159"/>
              </a:avLst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334000" y="4800600"/>
              <a:ext cx="16764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Shortening of D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69842" y="5942526"/>
              <a:ext cx="21336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 Ventricular End-DP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3657600"/>
              <a:ext cx="7620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 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46869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[D]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2831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9758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</p:grp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838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- blockers should be withdrawn gradually as s</a:t>
            </a:r>
            <a:r>
              <a:rPr lang="en-US" sz="2200" b="1" dirty="0" smtClean="0">
                <a:latin typeface="Arial Narrow" pitchFamily="34" charset="0"/>
              </a:rPr>
              <a:t>udden stoppage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 rise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to a withdrawal manifestations:</a:t>
            </a:r>
          </a:p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WHY ?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Non-selective are better avoided as they blocks </a:t>
            </a:r>
            <a:r>
              <a:rPr lang="en-US" sz="2200" b="1" dirty="0" err="1" smtClean="0">
                <a:latin typeface="Arial Narrow" pitchFamily="34" charset="0"/>
              </a:rPr>
              <a:t>vasodilatory</a:t>
            </a:r>
            <a:r>
              <a:rPr lang="en-US" sz="2200" b="1" dirty="0" smtClean="0">
                <a:latin typeface="Arial Narrow" pitchFamily="34" charset="0"/>
              </a:rPr>
              <a:t> effects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sympathetic stimulation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afterload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 </a:t>
            </a:r>
            <a:r>
              <a:rPr lang="en-US" sz="2200" b="1" dirty="0" smtClean="0">
                <a:latin typeface="Arial Narrow" pitchFamily="34" charset="0"/>
              </a:rPr>
              <a:t>oxygen consumption.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Not used 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worsen symptoms and </a:t>
            </a:r>
            <a:r>
              <a:rPr lang="en-US" sz="2200" b="1" dirty="0" err="1" smtClean="0">
                <a:latin typeface="Arial Narrow" pitchFamily="34" charset="0"/>
              </a:rPr>
              <a:t>aggrevate</a:t>
            </a:r>
            <a:r>
              <a:rPr lang="en-US" sz="2200" b="1" dirty="0" smtClean="0">
                <a:latin typeface="Arial Narrow" pitchFamily="34" charset="0"/>
              </a:rPr>
              <a:t> condition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Given to diabetics with ischemic heart disease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[Benefits &gt; hazards)  &amp;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ACE inhibitor must too be added specially in ACSs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228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9286" y="3773269"/>
            <a:ext cx="7470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178300" y="2327564"/>
            <a:ext cx="4813300" cy="4073236"/>
            <a:chOff x="4178300" y="2327564"/>
            <a:chExt cx="4813300" cy="4073236"/>
          </a:xfrm>
        </p:grpSpPr>
        <p:pic>
          <p:nvPicPr>
            <p:cNvPr id="8" name="Picture 4" descr="http://www.heartandmetabolism.org/images/HM9/hm9bmfig1a.gif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191000" y="2327564"/>
              <a:ext cx="4800600" cy="407323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178300" y="5003800"/>
              <a:ext cx="850900" cy="369332"/>
            </a:xfrm>
            <a:prstGeom prst="rect">
              <a:avLst/>
            </a:prstGeom>
            <a:solidFill>
              <a:srgbClr val="FFEFE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3</a:t>
              </a:r>
              <a:r>
                <a:rPr lang="en-US" dirty="0" smtClean="0">
                  <a:latin typeface="Bernard MT Condensed" pitchFamily="18" charset="0"/>
                </a:rPr>
                <a:t>KAT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3033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2997" y="605135"/>
            <a:ext cx="19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016000"/>
            <a:ext cx="906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requirement for glucose utilization is &lt; FFA utilization i.e. oxidation of FFA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requires &gt; oxygen per unit of ATP generated than oxidation of CHO.</a:t>
            </a:r>
          </a:p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spc="-60" dirty="0" smtClean="0">
                <a:latin typeface="Arial Narrow" pitchFamily="34" charset="0"/>
              </a:rPr>
              <a:t> </a:t>
            </a:r>
            <a:r>
              <a:rPr lang="en-US" sz="2200" b="1" u="sng" spc="-60" dirty="0" smtClean="0">
                <a:latin typeface="Arial Narrow" pitchFamily="34" charset="0"/>
              </a:rPr>
              <a:t>During ischemia</a:t>
            </a:r>
            <a:r>
              <a:rPr lang="en-US" sz="2200" b="1" spc="-60" dirty="0" smtClean="0">
                <a:latin typeface="Arial Narrow" pitchFamily="34" charset="0"/>
              </a:rPr>
              <a:t>, metabolism </a:t>
            </a:r>
            <a:r>
              <a:rPr lang="en-US" sz="2200" b="1" u="sng" spc="-60" dirty="0" smtClean="0">
                <a:latin typeface="Arial Narrow" pitchFamily="34" charset="0"/>
              </a:rPr>
              <a:t>shifts to oxidation of FFA</a:t>
            </a:r>
            <a:r>
              <a:rPr lang="en-US" sz="2200" b="1" spc="-6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959864"/>
            <a:ext cx="8839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spc="-60" dirty="0" smtClean="0">
                <a:latin typeface="Arial Narrow" pitchFamily="34" charset="0"/>
              </a:rPr>
              <a:t>So, to treat we can enhance &gt; utilization of CHO (less energy cost) ; </a:t>
            </a:r>
            <a:r>
              <a:rPr lang="en-US" sz="2200" b="1" dirty="0" smtClean="0">
                <a:latin typeface="Arial Narrow" pitchFamily="34" charset="0"/>
              </a:rPr>
              <a:t>by giving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Partial FFA Oxidation Inhibitors</a:t>
            </a:r>
            <a:r>
              <a:rPr lang="ar-SA" sz="2200" b="1" dirty="0" smtClean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(</a:t>
            </a:r>
            <a:r>
              <a:rPr lang="en-US" sz="2200" b="1" dirty="0" err="1" smtClean="0">
                <a:latin typeface="Arial Narrow" pitchFamily="34" charset="0"/>
              </a:rPr>
              <a:t>pFOX</a:t>
            </a:r>
            <a:r>
              <a:rPr lang="en-US" sz="2200" b="1" dirty="0" smtClean="0">
                <a:latin typeface="Arial Narrow" pitchFamily="34" charset="0"/>
              </a:rPr>
              <a:t> Inhibitors), 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483100"/>
            <a:ext cx="310533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anaerobic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835400"/>
            <a:ext cx="4064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fatty acid metabolism by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</a:t>
            </a:r>
            <a:b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   3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Ketoacyl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Thiolase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[3KAT]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26000"/>
            <a:ext cx="393889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Allowing only 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286762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acidosis &amp; FR accumulation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300"/>
              </a:lnSpc>
              <a:buClr>
                <a:srgbClr val="00B0F0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 apoptosis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Cytoprotective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263" y="3352800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SzPct val="76000"/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Restores energy balance in the cell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0198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  <a:defRPr/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Thus shift myocardial metabolism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 lvl="0">
              <a:defRPr/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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OXYGEN DEMAND WITHOUT ALTERING HEMODYNAMICS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22300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3048000"/>
            <a:ext cx="2209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Pharmacol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Effects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400" y="456307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304800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59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" y="15240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GIT disturbances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0668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Used when ever needed as add on therapy to nitrates, CCBs or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1905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Contraindications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1400" y="1886635"/>
            <a:ext cx="3441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Hypersensitivity reaction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In pregnancy &amp; lactation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3124200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Ranolazine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733800"/>
            <a:ext cx="85344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Newly introduced. Considered one of the metabolically acting agents like </a:t>
            </a:r>
            <a:r>
              <a:rPr lang="en-US" sz="2200" b="1" dirty="0" err="1" smtClean="0">
                <a:latin typeface="Arial Narrow" pitchFamily="34" charset="0"/>
              </a:rPr>
              <a:t>trimetazedine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r>
              <a:rPr lang="en-US" sz="2200" b="1" dirty="0" smtClean="0">
                <a:latin typeface="Arial Narrow" pitchFamily="34" charset="0"/>
              </a:rPr>
              <a:t>+ affects Na dependent-Ca Channels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prevents Ca load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apoptosis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cardioprotective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endParaRPr lang="en-US" sz="11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It prolongs </a:t>
            </a:r>
            <a:r>
              <a:rPr lang="en-US" altLang="ar-SA" sz="2200" b="1" dirty="0" smtClean="0">
                <a:latin typeface="Arial Narrow" pitchFamily="34" charset="0"/>
              </a:rPr>
              <a:t>the QT interval so not given with; Class </a:t>
            </a:r>
            <a:r>
              <a:rPr lang="en-US" altLang="ar-SA" sz="2200" b="1" dirty="0" err="1" smtClean="0">
                <a:latin typeface="Arial Narrow" pitchFamily="34" charset="0"/>
              </a:rPr>
              <a:t>Ia</a:t>
            </a:r>
            <a:r>
              <a:rPr lang="en-US" altLang="ar-SA" sz="2200" b="1" dirty="0" smtClean="0">
                <a:latin typeface="Arial Narrow" pitchFamily="34" charset="0"/>
              </a:rPr>
              <a:t> &amp; III </a:t>
            </a:r>
            <a:r>
              <a:rPr lang="en-US" altLang="ar-SA" sz="2200" b="1" dirty="0" err="1" smtClean="0">
                <a:latin typeface="Arial Narrow" pitchFamily="34" charset="0"/>
              </a:rPr>
              <a:t>antiarrhthmics</a:t>
            </a:r>
            <a:endParaRPr lang="en-US" altLang="ar-SA" sz="2200" b="1" dirty="0" smtClean="0">
              <a:latin typeface="Arial Narrow" pitchFamily="34" charset="0"/>
            </a:endParaRPr>
          </a:p>
          <a:p>
            <a:endParaRPr lang="en-US" altLang="ar-SA" sz="1100" b="1" dirty="0" smtClean="0">
              <a:latin typeface="Arial Narrow" pitchFamily="34" charset="0"/>
            </a:endParaRPr>
          </a:p>
          <a:p>
            <a:r>
              <a:rPr lang="en-US" altLang="ar-SA" sz="2200" b="1" dirty="0" smtClean="0">
                <a:latin typeface="Arial Narrow" pitchFamily="34" charset="0"/>
              </a:rPr>
              <a:t>Toxicity develops due to interaction with CYT 450 inhibitors as;</a:t>
            </a:r>
            <a:r>
              <a:rPr lang="en-US" altLang="ar-SA" sz="2400" dirty="0" smtClean="0"/>
              <a:t>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diltiazem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ketoconazole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macrolide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 antibiotics, grapefruit juice</a:t>
            </a:r>
            <a:endParaRPr lang="en-US" altLang="ar-SA" sz="2200" b="1" i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irtual.yosemite.cc.ca.us/rdroual/Course%20Materials/Physiology%20101/Chapter%20Notes/Fall%202007/figure_13_24a_labeled.jpg"/>
          <p:cNvPicPr>
            <a:picLocks noChangeAspect="1" noChangeArrowheads="1"/>
          </p:cNvPicPr>
          <p:nvPr/>
        </p:nvPicPr>
        <p:blipFill>
          <a:blip r:embed="rId2" cstate="print"/>
          <a:srcRect l="2219" t="3934" r="3467" b="14907"/>
          <a:stretch>
            <a:fillRect/>
          </a:stretch>
        </p:blipFill>
        <p:spPr bwMode="auto">
          <a:xfrm>
            <a:off x="1900334" y="2514600"/>
            <a:ext cx="5948265" cy="3429000"/>
          </a:xfrm>
          <a:prstGeom prst="rect">
            <a:avLst/>
          </a:prstGeom>
          <a:noFill/>
        </p:spPr>
      </p:pic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81200" cy="2842865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2286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0814" y="1473200"/>
            <a:ext cx="147668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Ivabradine</a:t>
            </a:r>
            <a:endParaRPr lang="en-US" altLang="ar-SA" sz="2400" dirty="0" smtClean="0">
              <a:solidFill>
                <a:srgbClr val="6600FF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6400" y="1092200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9768" y="6211669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70100"/>
            <a:ext cx="5892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classified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 claimed to be </a:t>
            </a:r>
            <a:r>
              <a:rPr lang="en-US" altLang="ar-SA" sz="2200" b="1" i="1" dirty="0" smtClean="0">
                <a:solidFill>
                  <a:srgbClr val="6600FF"/>
                </a:solidFill>
                <a:latin typeface="Arial Narrow" pitchFamily="34" charset="0"/>
              </a:rPr>
              <a:t>CARDIOTONIC </a:t>
            </a:r>
            <a:r>
              <a:rPr lang="en-US" altLang="ar-SA" sz="2200" b="1" i="1" dirty="0" smtClean="0">
                <a:latin typeface="Arial Narrow" pitchFamily="34" charset="0"/>
              </a:rPr>
              <a:t>agent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ar-SA" sz="2200" b="1" dirty="0" smtClean="0">
                <a:latin typeface="Arial Narrow" pitchFamily="34" charset="0"/>
              </a:rPr>
              <a:t>Acts on the </a:t>
            </a:r>
            <a:r>
              <a:rPr lang="en-US" altLang="ar-SA" sz="2200" b="1" dirty="0" smtClean="0">
                <a:solidFill>
                  <a:srgbClr val="6600FF"/>
                </a:solidFill>
                <a:latin typeface="Arial Narrow" pitchFamily="34" charset="0"/>
              </a:rPr>
              <a:t>“ Funny Channel” </a:t>
            </a:r>
            <a:r>
              <a:rPr lang="en-US" altLang="ar-SA" sz="2200" b="1" dirty="0" smtClean="0">
                <a:latin typeface="Arial Narrow" pitchFamily="34" charset="0"/>
              </a:rPr>
              <a:t>a special Na channel in SAN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HRmyocardial work 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Myocardial O</a:t>
            </a:r>
            <a:r>
              <a:rPr lang="en-US" altLang="ar-SA" sz="2200" baseline="-25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2 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demand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3464" y="281940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20" idx="2"/>
          </p:cNvCxnSpPr>
          <p:nvPr/>
        </p:nvCxnSpPr>
        <p:spPr>
          <a:xfrm rot="16200000" flipH="1">
            <a:off x="5379017" y="2485004"/>
            <a:ext cx="1113135" cy="12855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52197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SAN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rgbClr val="CCFFFF">
                <a:alpha val="24000"/>
              </a:srgb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76200" y="152400"/>
            <a:ext cx="89916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ANTIANGINAL DRUGS SET THE BALANCE BACK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15151"/>
          <a:stretch>
            <a:fillRect/>
          </a:stretch>
        </p:blipFill>
        <p:spPr bwMode="auto">
          <a:xfrm>
            <a:off x="126971" y="762000"/>
            <a:ext cx="53594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55432" y="1373696"/>
            <a:ext cx="4626168" cy="683704"/>
            <a:chOff x="555432" y="1526096"/>
            <a:chExt cx="4626168" cy="68370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24645" t="32620" r="22749" b="47416"/>
            <a:stretch>
              <a:fillRect/>
            </a:stretch>
          </p:blipFill>
          <p:spPr bwMode="auto">
            <a:xfrm>
              <a:off x="609600" y="1600200"/>
              <a:ext cx="4572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" descr="C:\Users\Administrator\Pictures\balance.gif"/>
            <p:cNvPicPr>
              <a:picLocks noChangeAspect="1" noChangeArrowheads="1"/>
            </p:cNvPicPr>
            <p:nvPr/>
          </p:nvPicPr>
          <p:blipFill>
            <a:blip r:embed="rId3" cstate="print"/>
            <a:srcRect l="10000" t="29762" r="8182" b="50713"/>
            <a:stretch>
              <a:fillRect/>
            </a:stretch>
          </p:blipFill>
          <p:spPr bwMode="auto">
            <a:xfrm rot="21296348">
              <a:off x="555432" y="1526096"/>
              <a:ext cx="4572000" cy="64373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479800" y="2477544"/>
            <a:ext cx="381000" cy="92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</p:txBody>
      </p:sp>
      <p:pic>
        <p:nvPicPr>
          <p:cNvPr id="13" name="Picture 2" descr="C:\Users\Administrator\Pictures\sum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3390900"/>
            <a:ext cx="5410200" cy="3098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3962400"/>
            <a:ext cx="4800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In attack &amp; situational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prophylaxsis</a:t>
            </a:r>
            <a:endParaRPr kumimoji="0" lang="en-US" sz="2200" b="1" i="0" u="heavy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C00000"/>
                </a:solidFill>
              </a:uFill>
              <a:latin typeface="Arial Narrow" pitchFamily="34" charset="0"/>
              <a:ea typeface="+mn-ea"/>
              <a:cs typeface="+mn-cs"/>
              <a:sym typeface="Wingdings 3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 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hort acting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For prophylactic therapy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β-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adrenoceptors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blockers.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Calcium channel blockers 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Long -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acting nitrates.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Potassium channel openers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Metabolic modifiers &amp;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543800" y="914400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50912">
            <a:off x="7543800" y="1537393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64295">
            <a:off x="7410739" y="2160386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204764">
            <a:off x="7182702" y="2783379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57772">
            <a:off x="6873463" y="3406372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52800" y="5257800"/>
            <a:ext cx="2857500" cy="1464965"/>
            <a:chOff x="3352800" y="5257800"/>
            <a:chExt cx="2857500" cy="1464965"/>
          </a:xfrm>
        </p:grpSpPr>
        <p:sp>
          <p:nvSpPr>
            <p:cNvPr id="21" name="TextBox 20"/>
            <p:cNvSpPr txBox="1"/>
            <p:nvPr/>
          </p:nvSpPr>
          <p:spPr>
            <a:xfrm>
              <a:off x="3721100" y="6261100"/>
              <a:ext cx="248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Script MT Bold" pitchFamily="66" charset="0"/>
                </a:rPr>
                <a:t>In Combinations</a:t>
              </a:r>
              <a:endParaRPr lang="en-US" sz="2400" dirty="0">
                <a:solidFill>
                  <a:srgbClr val="C00000"/>
                </a:solidFill>
                <a:latin typeface="Script MT Bold" pitchFamily="66" charset="0"/>
              </a:endParaRPr>
            </a:p>
          </p:txBody>
        </p:sp>
        <p:grpSp>
          <p:nvGrpSpPr>
            <p:cNvPr id="22" name="Group 24"/>
            <p:cNvGrpSpPr/>
            <p:nvPr/>
          </p:nvGrpSpPr>
          <p:grpSpPr>
            <a:xfrm>
              <a:off x="3352800" y="5257800"/>
              <a:ext cx="457200" cy="1220788"/>
              <a:chOff x="3352800" y="5257800"/>
              <a:chExt cx="457200" cy="12207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2972594" y="5867400"/>
                <a:ext cx="1218406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581400" y="64770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352800" y="52578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800" y="3375992"/>
            <a:ext cx="40386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Aspirin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/ Other </a:t>
            </a:r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antiplatelets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Statins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-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AD blockers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7519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Agents that improve prognosis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10540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Main Stay of Prophylactic Treatment</a:t>
            </a:r>
          </a:p>
          <a:p>
            <a:pPr>
              <a:buBlip>
                <a:blip r:embed="rId4"/>
              </a:buBlip>
            </a:pPr>
            <a:r>
              <a:rPr lang="en-US" sz="2400" dirty="0" smtClean="0"/>
              <a:t> </a:t>
            </a:r>
            <a:r>
              <a:rPr lang="en-US" sz="2400" b="1" dirty="0" smtClean="0">
                <a:latin typeface="Arial Narrow" pitchFamily="34" charset="0"/>
              </a:rPr>
              <a:t>Halt progression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Prevent acute insults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Improve survival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rgbClr val="CCFFFF">
                <a:alpha val="24000"/>
              </a:srgb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48" y="762000"/>
            <a:ext cx="8305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Stable Angina: 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Acute symptoms by short acting nitrates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Maintain therapy by a suitable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drug (Nitrates and/or β-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Blockers and/or CCB </a:t>
            </a:r>
            <a:r>
              <a:rPr lang="en-US" sz="2400" b="1" u="sng" dirty="0" smtClean="0">
                <a:latin typeface="Arial Narrow" pitchFamily="34" charset="0"/>
              </a:rPr>
              <a:t>+</a:t>
            </a:r>
            <a:r>
              <a:rPr lang="en-US" sz="2400" b="1" dirty="0" smtClean="0">
                <a:latin typeface="Arial Narrow" pitchFamily="34" charset="0"/>
              </a:rPr>
              <a:t> metabolic modifiers).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7354899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THERAPEUTIC GUIDELINES FOR ISCHEMIC HEART DISEASES</a:t>
            </a:r>
            <a:endParaRPr lang="en-US" sz="26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48" y="2286000"/>
            <a:ext cx="8305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Vasospastic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Angina: 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Prevention and even abortion of an attack of coronary artery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spasm is achieved by Nitrates and/or CCB. 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is contraindicated.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38" y="5314890"/>
            <a:ext cx="9019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IF THERAPY FAIL to any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REVASCULARIZATION ? 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  <a:sym typeface="Wingdings 3"/>
              </a:rPr>
              <a:t>OPENING OF OCCLUDED VESSEL either by;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638800"/>
            <a:ext cx="7391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err="1" smtClean="0">
                <a:latin typeface="Arial Narrow" pitchFamily="34" charset="0"/>
              </a:rPr>
              <a:t>Percutaneous</a:t>
            </a:r>
            <a:r>
              <a:rPr lang="en-US" sz="2400" b="1" dirty="0" smtClean="0">
                <a:latin typeface="Arial Narrow" pitchFamily="34" charset="0"/>
              </a:rPr>
              <a:t> coronary intervention; </a:t>
            </a: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PCI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Surgical coronary artery bypass </a:t>
            </a:r>
            <a:r>
              <a:rPr lang="en-US" sz="2400" b="1" dirty="0" err="1" smtClean="0">
                <a:latin typeface="Arial Narrow" pitchFamily="34" charset="0"/>
              </a:rPr>
              <a:t>grapht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CABG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48" y="3886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Unstable angina: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Better transfer to ICU or CCU. 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drugs (Nitrates &amp;/or B-blockers, CCB in refractory cases)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+ 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Aspirin or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Antiplatelets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&amp; IV Heparin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" y="3934968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ACS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rgbClr val="CCFFFF">
                <a:alpha val="24000"/>
              </a:srgb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09600"/>
            <a:ext cx="8610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AMI: </a:t>
            </a:r>
            <a:r>
              <a:rPr lang="en-US" sz="2400" b="1" dirty="0" smtClean="0">
                <a:latin typeface="Arial Narrow" pitchFamily="34" charset="0"/>
              </a:rPr>
              <a:t>Transfer to CCU &amp; apply the following measures: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 </a:t>
            </a:r>
            <a:r>
              <a:rPr lang="en-US" sz="2400" b="1" dirty="0" smtClean="0">
                <a:solidFill>
                  <a:srgbClr val="6600FF"/>
                </a:solidFill>
                <a:latin typeface="Script MT Bold" pitchFamily="66" charset="0"/>
              </a:rPr>
              <a:t>Before &amp; During Transfer:</a:t>
            </a:r>
            <a:endParaRPr lang="en-US" sz="1000" dirty="0" smtClean="0">
              <a:solidFill>
                <a:srgbClr val="6600FF"/>
              </a:solidFill>
              <a:latin typeface="Script MT Bold" pitchFamily="66" charset="0"/>
            </a:endParaRPr>
          </a:p>
          <a:p>
            <a:pPr marL="0" lvl="2">
              <a:spcBef>
                <a:spcPts val="600"/>
              </a:spcBef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Cardiopulmonary resuscitation / Oxygen &amp; I.V fluids.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err="1" smtClean="0">
                <a:latin typeface="Arial Narrow" pitchFamily="34" charset="0"/>
              </a:rPr>
              <a:t>Nitroglycrine</a:t>
            </a:r>
            <a:r>
              <a:rPr lang="en-US" sz="2200" b="1" dirty="0" smtClean="0">
                <a:latin typeface="Arial Narrow" pitchFamily="34" charset="0"/>
              </a:rPr>
              <a:t> sublingual up to 3 doses with 5 minutes intervals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Analgesics, as morphine, for severe pain.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Chewable aspirin 160 mg</a:t>
            </a:r>
            <a:r>
              <a:rPr lang="en-US" sz="22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6600FF"/>
                </a:solidFill>
                <a:latin typeface="Script MT Bold" pitchFamily="66" charset="0"/>
              </a:rPr>
              <a:t>In ICU or CCU units:</a:t>
            </a:r>
          </a:p>
          <a:p>
            <a:pPr marL="0" lvl="2">
              <a:spcBef>
                <a:spcPts val="600"/>
              </a:spcBef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u="heavy" dirty="0" err="1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Thrombolytics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:</a:t>
            </a:r>
            <a:r>
              <a:rPr lang="en-US" sz="2200" b="1" dirty="0" smtClean="0">
                <a:latin typeface="Arial Narrow" pitchFamily="34" charset="0"/>
              </a:rPr>
              <a:t> to induce clot </a:t>
            </a:r>
            <a:r>
              <a:rPr lang="en-US" sz="2200" b="1" dirty="0" err="1" smtClean="0">
                <a:latin typeface="Arial Narrow" pitchFamily="34" charset="0"/>
              </a:rPr>
              <a:t>lysis</a:t>
            </a:r>
            <a:r>
              <a:rPr lang="en-US" sz="2200" b="1" dirty="0" smtClean="0">
                <a:latin typeface="Arial Narrow" pitchFamily="34" charset="0"/>
              </a:rPr>
              <a:t> &amp; restore blood flow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Anti-coagulant: IV Heparin, continue on aspirin orally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&amp; Opiates: IV morphine or </a:t>
            </a:r>
            <a:r>
              <a:rPr lang="en-US" sz="2200" b="1" dirty="0" err="1" smtClean="0">
                <a:latin typeface="Arial Narrow" pitchFamily="34" charset="0"/>
              </a:rPr>
              <a:t>meperidine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 Nitrates: IV infusion of GTN + early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</a:t>
            </a:r>
            <a:r>
              <a:rPr lang="en-US" sz="20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</a:t>
            </a:r>
            <a:r>
              <a:rPr lang="en-US" sz="2200" b="1" dirty="0" smtClean="0">
                <a:latin typeface="Arial Narrow" pitchFamily="34" charset="0"/>
              </a:rPr>
              <a:t>myocardial damage. 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spc="-40" dirty="0" smtClean="0">
                <a:latin typeface="Arial Narrow" pitchFamily="34" charset="0"/>
              </a:rPr>
              <a:t>ACE Inhibitors </a:t>
            </a:r>
            <a:r>
              <a:rPr lang="en-US" sz="2400" b="1" spc="-4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start early</a:t>
            </a:r>
            <a:r>
              <a:rPr lang="en-US" sz="2000" b="1" spc="-4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postmyocardial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fibrosis &amp; improve survival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therapy start early stabilize plaque </a:t>
            </a:r>
            <a:endParaRPr lang="en-US" sz="2200" dirty="0"/>
          </a:p>
        </p:txBody>
      </p:sp>
      <p:pic>
        <p:nvPicPr>
          <p:cNvPr id="8" name="Picture 2" descr="heart"/>
          <p:cNvPicPr>
            <a:picLocks noChangeAspect="1" noChangeArrowheads="1"/>
          </p:cNvPicPr>
          <p:nvPr/>
        </p:nvPicPr>
        <p:blipFill>
          <a:blip r:embed="rId2" cstate="print"/>
          <a:srcRect l="17021" t="2083" r="20000" b="33333"/>
          <a:stretch>
            <a:fillRect/>
          </a:stretch>
        </p:blipFill>
        <p:spPr bwMode="auto">
          <a:xfrm>
            <a:off x="7086600" y="152400"/>
            <a:ext cx="1905000" cy="1752600"/>
          </a:xfrm>
          <a:prstGeom prst="ellipse">
            <a:avLst/>
          </a:prstGeom>
          <a:noFill/>
        </p:spPr>
      </p:pic>
      <p:pic>
        <p:nvPicPr>
          <p:cNvPr id="9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81" t="6360" r="10954" b="27915"/>
          <a:stretch>
            <a:fillRect/>
          </a:stretch>
        </p:blipFill>
        <p:spPr bwMode="auto">
          <a:xfrm>
            <a:off x="6528619" y="1978152"/>
            <a:ext cx="2615381" cy="2133600"/>
          </a:xfrm>
          <a:prstGeom prst="ellipse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ACS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xpasy.org/spotlight/images/sptlt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3999" y="-1524001"/>
            <a:ext cx="6096001" cy="91440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33400"/>
            <a:ext cx="3124200" cy="335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431800"/>
            <a:ext cx="1981200" cy="35963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82800" y="5940504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9100"/>
            <a:ext cx="3086100" cy="30861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 rot="491667">
            <a:off x="1003704" y="748068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60020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83218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37500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396883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84895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210896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8971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105567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3163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81966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21053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10920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335284" y="21982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781995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579299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352800" y="25908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5980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7778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Flowchart: Extract 34"/>
          <p:cNvSpPr/>
          <p:nvPr/>
        </p:nvSpPr>
        <p:spPr>
          <a:xfrm>
            <a:off x="3886200" y="501772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1473558" y="471292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14400" y="5791200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ISCHEMIC HEART DISEASE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Cube 46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8521700" y="61722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/>
      <p:bldP spid="41" grpId="0" animBg="1"/>
      <p:bldP spid="42" grpId="0" animBg="1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S28397-005-f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49100" t="55665" b="4525"/>
          <a:stretch>
            <a:fillRect/>
          </a:stretch>
        </p:blipFill>
        <p:spPr bwMode="auto">
          <a:xfrm>
            <a:off x="2996876" y="4876800"/>
            <a:ext cx="241332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DR.OMNIA\My Documents\My Pictures\A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33400" y="115824"/>
            <a:ext cx="4391126" cy="3124200"/>
          </a:xfrm>
          <a:prstGeom prst="rect">
            <a:avLst/>
          </a:prstGeom>
          <a:noFill/>
        </p:spPr>
      </p:pic>
      <p:pic>
        <p:nvPicPr>
          <p:cNvPr id="25" name="Picture 4" descr="S01871-012-f018a"/>
          <p:cNvPicPr>
            <a:picLocks noChangeAspect="1" noChangeArrowheads="1"/>
          </p:cNvPicPr>
          <p:nvPr/>
        </p:nvPicPr>
        <p:blipFill>
          <a:blip r:embed="rId4" cstate="print">
            <a:lum bright="-14000" contrast="30000"/>
          </a:blip>
          <a:srcRect l="72504" t="2211" b="60193"/>
          <a:stretch>
            <a:fillRect/>
          </a:stretch>
        </p:blipFill>
        <p:spPr bwMode="auto">
          <a:xfrm>
            <a:off x="4017264" y="152400"/>
            <a:ext cx="15502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77235" y="152400"/>
            <a:ext cx="318388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SEQUENCE OF EVENTS AFTER AMI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5791200" y="609600"/>
            <a:ext cx="3200400" cy="4425482"/>
            <a:chOff x="5638800" y="679918"/>
            <a:chExt cx="3352800" cy="4529114"/>
          </a:xfrm>
        </p:grpSpPr>
        <p:pic>
          <p:nvPicPr>
            <p:cNvPr id="27" name="Picture 3" descr="S01871-012-f016a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10000"/>
            </a:blip>
            <a:srcRect r="13753" b="12500"/>
            <a:stretch>
              <a:fillRect/>
            </a:stretch>
          </p:blipFill>
          <p:spPr>
            <a:xfrm>
              <a:off x="5638800" y="932901"/>
              <a:ext cx="1592275" cy="1393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pic>
          <p:nvPicPr>
            <p:cNvPr id="28" name="Picture 4" descr="S01871-012-f016b"/>
            <p:cNvPicPr>
              <a:picLocks noChangeAspect="1" noChangeArrowheads="1"/>
            </p:cNvPicPr>
            <p:nvPr/>
          </p:nvPicPr>
          <p:blipFill>
            <a:blip r:embed="rId6" cstate="print">
              <a:lum bright="-16000" contrast="14000"/>
            </a:blip>
            <a:srcRect l="4455" r="24272" b="12500"/>
            <a:stretch>
              <a:fillRect/>
            </a:stretch>
          </p:blipFill>
          <p:spPr>
            <a:xfrm>
              <a:off x="7395931" y="932901"/>
              <a:ext cx="1592275" cy="1393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5638800" y="2380702"/>
              <a:ext cx="1600200" cy="584775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  <a:latin typeface="Bernard MT Condensed" pitchFamily="18" charset="0"/>
                </a:rPr>
                <a:t>C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oagulative</a:t>
              </a: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latin typeface="Bernard MT Condensed" pitchFamily="18" charset="0"/>
                </a:rPr>
                <a:t>N</a:t>
              </a: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ecrosis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7391400" y="2380702"/>
              <a:ext cx="1600200" cy="584775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err="1">
                  <a:solidFill>
                    <a:srgbClr val="C00000"/>
                  </a:solidFill>
                  <a:latin typeface="Bernard MT Condensed" pitchFamily="18" charset="0"/>
                </a:rPr>
                <a:t>Neutrophilic</a:t>
              </a:r>
              <a:r>
                <a:rPr lang="en-US" sz="1600" dirty="0">
                  <a:solidFill>
                    <a:srgbClr val="C00000"/>
                  </a:solidFill>
                  <a:latin typeface="Bernard MT Condensed" pitchFamily="18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Infiltrate 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5638800" y="704302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After 1 day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391400" y="679918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&lt; 3days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pic>
          <p:nvPicPr>
            <p:cNvPr id="33" name="Picture 6" descr="S01871-012-f016d"/>
            <p:cNvPicPr>
              <a:picLocks noChangeAspect="1" noChangeArrowheads="1"/>
            </p:cNvPicPr>
            <p:nvPr/>
          </p:nvPicPr>
          <p:blipFill>
            <a:blip r:embed="rId7" cstate="print">
              <a:lum bright="-14000" contrast="12000"/>
            </a:blip>
            <a:srcRect l="13793" t="7692" r="8966" b="15385"/>
            <a:stretch>
              <a:fillRect/>
            </a:stretch>
          </p:blipFill>
          <p:spPr>
            <a:xfrm>
              <a:off x="5657088" y="3422677"/>
              <a:ext cx="1600200" cy="1393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pic>
          <p:nvPicPr>
            <p:cNvPr id="34" name="Picture 18" descr="S01871-012-f016e"/>
            <p:cNvPicPr>
              <a:picLocks noChangeAspect="1" noChangeArrowheads="1"/>
            </p:cNvPicPr>
            <p:nvPr/>
          </p:nvPicPr>
          <p:blipFill>
            <a:blip r:embed="rId8" cstate="print">
              <a:lum bright="-14000" contrast="14000"/>
            </a:blip>
            <a:srcRect l="8571" t="4160" r="8571" b="11980"/>
            <a:stretch>
              <a:fillRect/>
            </a:stretch>
          </p:blipFill>
          <p:spPr bwMode="auto">
            <a:xfrm>
              <a:off x="7391400" y="3498877"/>
              <a:ext cx="1600200" cy="13932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5657087" y="4870477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Granulation T.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7391400" y="4870478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spc="-60" dirty="0" smtClean="0">
                  <a:solidFill>
                    <a:srgbClr val="C00000"/>
                  </a:solidFill>
                  <a:latin typeface="Bernard MT Condensed" pitchFamily="18" charset="0"/>
                </a:rPr>
                <a:t>Scaring &amp; Fibrosis</a:t>
              </a:r>
              <a:endParaRPr lang="en-US" sz="1600" spc="-6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648025" y="3160324"/>
              <a:ext cx="1609262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1-2 weeks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7391400" y="3160323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&gt;3 weeks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39" name="Picture 2" descr="C:\Documents and Settings\DR.OMNIA\My Documents\My Pictures\thr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0566" t="14072" r="1698" b="4491"/>
          <a:stretch>
            <a:fillRect/>
          </a:stretch>
        </p:blipFill>
        <p:spPr bwMode="auto">
          <a:xfrm>
            <a:off x="4648200" y="2667000"/>
            <a:ext cx="1143000" cy="1295400"/>
          </a:xfrm>
          <a:prstGeom prst="rect">
            <a:avLst/>
          </a:prstGeom>
          <a:noFill/>
        </p:spPr>
      </p:pic>
      <p:grpSp>
        <p:nvGrpSpPr>
          <p:cNvPr id="3" name="Group 41"/>
          <p:cNvGrpSpPr/>
          <p:nvPr/>
        </p:nvGrpSpPr>
        <p:grpSpPr>
          <a:xfrm>
            <a:off x="1141448" y="2667000"/>
            <a:ext cx="1623731" cy="1371600"/>
            <a:chOff x="1141448" y="2590801"/>
            <a:chExt cx="1623731" cy="1371600"/>
          </a:xfrm>
        </p:grpSpPr>
        <p:sp>
          <p:nvSpPr>
            <p:cNvPr id="41" name="Rectangle 40"/>
            <p:cNvSpPr/>
            <p:nvPr/>
          </p:nvSpPr>
          <p:spPr>
            <a:xfrm>
              <a:off x="1600200" y="28194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2" descr="C:\Documents and Settings\DR.OMNIA\My Documents\My Pictures\thromb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40000"/>
            </a:blip>
            <a:srcRect l="1698" t="14072" r="45472" b="4491"/>
            <a:stretch>
              <a:fillRect/>
            </a:stretch>
          </p:blipFill>
          <p:spPr bwMode="auto">
            <a:xfrm>
              <a:off x="1141448" y="2590801"/>
              <a:ext cx="1623731" cy="1371600"/>
            </a:xfrm>
            <a:prstGeom prst="rect">
              <a:avLst/>
            </a:prstGeom>
            <a:noFill/>
          </p:spPr>
        </p:pic>
      </p:grpSp>
      <p:pic>
        <p:nvPicPr>
          <p:cNvPr id="44" name="Picture 3" descr="S28397-005-f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29" r="50943" b="15288"/>
          <a:stretch>
            <a:fillRect/>
          </a:stretch>
        </p:blipFill>
        <p:spPr bwMode="auto">
          <a:xfrm>
            <a:off x="6858000" y="4846320"/>
            <a:ext cx="1676400" cy="1828800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5105400" y="6400800"/>
            <a:ext cx="259757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Post-myocardial Fibrosis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46" name="Picture 3" descr="S28397-005-f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54840" t="11589" r="2111" b="47179"/>
          <a:stretch>
            <a:fillRect/>
          </a:stretch>
        </p:blipFill>
        <p:spPr bwMode="auto">
          <a:xfrm>
            <a:off x="228600" y="4267200"/>
            <a:ext cx="2657856" cy="2474976"/>
          </a:xfrm>
          <a:prstGeom prst="rect">
            <a:avLst/>
          </a:prstGeom>
          <a:solidFill>
            <a:srgbClr val="FFEFEF"/>
          </a:solidFill>
          <a:ln>
            <a:solidFill>
              <a:schemeClr val="accent2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2971800" y="4267200"/>
            <a:ext cx="2514600" cy="605294"/>
          </a:xfrm>
          <a:prstGeom prst="rect">
            <a:avLst/>
          </a:prstGeom>
          <a:solidFill>
            <a:srgbClr val="FFEFEF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Benefits of adding ACE Inhibitors &amp; </a:t>
            </a:r>
            <a:r>
              <a:rPr lang="en-US" sz="2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-blockers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48" name="Left Arrow 47"/>
          <p:cNvSpPr/>
          <p:nvPr/>
        </p:nvSpPr>
        <p:spPr>
          <a:xfrm>
            <a:off x="2639007" y="4419600"/>
            <a:ext cx="381000" cy="228600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47" grpId="0" animBg="1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rgbClr val="00CC99">
                <a:alpha val="36000"/>
              </a:srgb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www.instablogsimages.com/images/2008/11/25/icu_bed_space_DVb5L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6" y="457200"/>
            <a:ext cx="2976563" cy="1905000"/>
          </a:xfrm>
          <a:prstGeom prst="rect">
            <a:avLst/>
          </a:prstGeom>
          <a:noFill/>
        </p:spPr>
      </p:pic>
      <p:pic>
        <p:nvPicPr>
          <p:cNvPr id="7" name="Picture 2" descr="http://www.nhlbi.nih.gov/health/dci/images/angio_lowres.gif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6200" y="152400"/>
            <a:ext cx="3581400" cy="531263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4267200" y="533400"/>
            <a:ext cx="69442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ernard MT Condensed" pitchFamily="18" charset="0"/>
              </a:rPr>
              <a:t>PCI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92100" y="4965700"/>
            <a:ext cx="2210862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Bernard MT Condensed" pitchFamily="18" charset="0"/>
              </a:rPr>
              <a:t>Ballon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 Angioplasty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53647" y="1447800"/>
            <a:ext cx="3513953" cy="5334000"/>
            <a:chOff x="3953647" y="1447800"/>
            <a:chExt cx="3513953" cy="5334000"/>
          </a:xfrm>
        </p:grpSpPr>
        <p:pic>
          <p:nvPicPr>
            <p:cNvPr id="8" name="Picture 2" descr="http://www.news-medical.net/image.axd?picture=2010%2F1%2Fstent_lowres.gif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3953647" y="1447800"/>
              <a:ext cx="3513953" cy="5334000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961338" y="6248400"/>
              <a:ext cx="24978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+ STENT DEPLOYMENT</a:t>
              </a:r>
              <a:endParaRPr lang="en-US" sz="22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5400000">
            <a:off x="3727897" y="5632899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33687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2971800" y="1866363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5758" y="1524000"/>
            <a:ext cx="1828800" cy="1828800"/>
          </a:xfrm>
          <a:prstGeom prst="ellipse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 rot="491667">
            <a:off x="9275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2400" y="152400"/>
            <a:ext cx="28194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 NARROWING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884" y="152400"/>
            <a:ext cx="37338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HEART DISEASES [CHD]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3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662" y="1214735"/>
            <a:ext cx="89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8267" y="1266251"/>
            <a:ext cx="227273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</a:t>
            </a:r>
          </a:p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43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329984" y="2324100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1720" y="1447800"/>
            <a:ext cx="3607158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ISCHEMIC  HEART DISEASES [IHD]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105" y="5131713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93585" y="6477000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6109434"/>
            <a:ext cx="434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ACUTE 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4114800"/>
            <a:ext cx="182844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3711" y="5740239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4600" y="6109434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19497" y="3466703"/>
            <a:ext cx="1295400" cy="794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761793" y="5955683"/>
            <a:ext cx="3048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429000" y="6553200"/>
            <a:ext cx="280882" cy="152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492284" y="655320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48200" y="6324600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962382" y="562001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1442" y="535245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4441" y="5343122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8" name="Curved Left Arrow 57"/>
          <p:cNvSpPr/>
          <p:nvPr/>
        </p:nvSpPr>
        <p:spPr>
          <a:xfrm rot="1319238">
            <a:off x="7169609" y="2266663"/>
            <a:ext cx="1403441" cy="3565409"/>
          </a:xfrm>
          <a:prstGeom prst="curvedLeftArrow">
            <a:avLst>
              <a:gd name="adj1" fmla="val 15824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7312010" flipH="1">
            <a:off x="6520098" y="4994141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 rot="17334802" flipH="1">
            <a:off x="6495344" y="4847182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5562600"/>
            <a:ext cx="381000" cy="228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876300" y="4838700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52400" y="4609324"/>
            <a:ext cx="3505200" cy="2172476"/>
            <a:chOff x="152400" y="4609324"/>
            <a:chExt cx="3505200" cy="2172476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47800" y="5638800"/>
            <a:ext cx="990600" cy="687388"/>
            <a:chOff x="1447800" y="5638800"/>
            <a:chExt cx="990600" cy="687388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-Point Star 50"/>
          <p:cNvSpPr/>
          <p:nvPr/>
        </p:nvSpPr>
        <p:spPr>
          <a:xfrm>
            <a:off x="8534400" y="4953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5301E-6 C -0.02465 -0.00971 -0.04913 -0.01919 -0.06822 -0.01734 C -0.08732 -0.01549 -0.07517 0.01088 -0.11458 0.01157 C -0.15399 0.01227 -0.26354 -0.01179 -0.30434 -0.01364 C -0.34513 -0.01549 -0.33229 -0.00277 -0.35954 6.75301E-6 C -0.3868 0.00278 -0.4342 -0.00392 -0.46822 0.00371 C -0.50225 0.01134 -0.54843 0.03909 -0.56388 0.04626 " pathEditMode="relative" ptsTypes="aaaaaaA">
                                      <p:cBhvr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C -0.00434 -0.00277 -0.00868 -0.00439 -0.01736 -0.00069 C -0.02604 0.00324 -0.04982 0.00717 -0.05225 0.02313 C -0.05468 0.03909 -0.04982 0.08256 -0.03194 0.09436 C -0.01406 0.10638 0.02535 0.0865 0.05504 0.09436 C 0.08473 0.10245 0.1283 0.12396 0.14636 0.14177 C 0.16441 0.15981 0.16441 0.19103 0.16372 0.20144 C 0.16302 0.21184 0.14566 0.20398 0.14202 0.20467 " pathEditMode="relative" rAng="0" ptsTypes="aaaaaaaA">
                                      <p:cBhvr>
                                        <p:cTn id="1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3" grpId="0"/>
      <p:bldP spid="27" grpId="0" animBg="1"/>
      <p:bldP spid="28" grpId="0"/>
      <p:bldP spid="29" grpId="0"/>
      <p:bldP spid="30" grpId="0"/>
      <p:bldP spid="38" grpId="0"/>
      <p:bldP spid="39" grpId="0"/>
      <p:bldP spid="40" grpId="0"/>
      <p:bldP spid="55" grpId="0"/>
      <p:bldP spid="56" grpId="0"/>
      <p:bldP spid="58" grpId="0" animBg="1"/>
      <p:bldP spid="60" grpId="0" animBg="1"/>
      <p:bldP spid="60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2596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7811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2035314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</a:t>
            </a:r>
            <a:r>
              <a:rPr lang="en-US" sz="2400" b="1" dirty="0" smtClean="0">
                <a:latin typeface="Arial Narrow" pitchFamily="34" charset="0"/>
              </a:rPr>
              <a:t>…..a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437799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72111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Cyclic (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vasospasm</a:t>
            </a:r>
            <a:r>
              <a:rPr lang="en-US" sz="2200" b="1" dirty="0" smtClean="0">
                <a:latin typeface="Arial Narrow" pitchFamily="34" charset="0"/>
              </a:rPr>
              <a:t>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/ minimal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Severe / Lasting &gt;10 min</a:t>
            </a:r>
            <a:r>
              <a:rPr lang="en-US" sz="2200" b="1" dirty="0" smtClean="0">
                <a:latin typeface="Arial Narrow" pitchFamily="34" charset="0"/>
              </a:rPr>
              <a:t>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>
            <a:off x="5029200" y="6220407"/>
            <a:ext cx="30480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914400" y="6477000"/>
            <a:ext cx="71628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6439973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Sustained Spasm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14207" y="6248400"/>
            <a:ext cx="572593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84582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1" grpId="0" animBg="1"/>
      <p:bldP spid="34" grpId="0" animBg="1"/>
      <p:bldP spid="35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810000"/>
            <a:ext cx="3721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Rupture / erosion / fissuring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exposure  of </a:t>
            </a:r>
            <a:r>
              <a:rPr lang="en-GB" sz="2200" b="1" dirty="0" err="1" smtClean="0">
                <a:latin typeface="Arial Narrow" pitchFamily="34" charset="0"/>
                <a:ea typeface="msgothic" charset="0"/>
                <a:cs typeface="msgothic" charset="0"/>
              </a:rPr>
              <a:t>thrombogenic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surface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platelets adhere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thrombosis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sym typeface="Wingdings 3"/>
              </a:rPr>
              <a:t>Internal haemorrhage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 sudden growth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54" y="1984851"/>
            <a:ext cx="331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355242"/>
            <a:ext cx="4191000" cy="4267200"/>
            <a:chOff x="4876800" y="228600"/>
            <a:chExt cx="4191000" cy="42672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104" t="7366" r="37153" b="36990"/>
            <a:stretch>
              <a:fillRect/>
            </a:stretch>
          </p:blipFill>
          <p:spPr bwMode="auto">
            <a:xfrm>
              <a:off x="4876800" y="228600"/>
              <a:ext cx="4191000" cy="42672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8077199" y="3542763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92037" y="3416121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0" y="228600"/>
            <a:ext cx="3429000" cy="2743200"/>
            <a:chOff x="3352800" y="76200"/>
            <a:chExt cx="3429000" cy="27432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l="64583" t="67310" r="2808" b="7519"/>
            <a:stretch>
              <a:fillRect/>
            </a:stretch>
          </p:blipFill>
          <p:spPr bwMode="auto">
            <a:xfrm>
              <a:off x="3352800" y="76200"/>
              <a:ext cx="3429000" cy="2743200"/>
            </a:xfrm>
            <a:prstGeom prst="roundRect">
              <a:avLst>
                <a:gd name="adj" fmla="val 21789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pic>
        <p:sp>
          <p:nvSpPr>
            <p:cNvPr id="16" name="Oval 15"/>
            <p:cNvSpPr/>
            <p:nvPr/>
          </p:nvSpPr>
          <p:spPr>
            <a:xfrm>
              <a:off x="3657600" y="88005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152400"/>
            <a:ext cx="579120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RELATION OF PATHOPHYSIOLOGICAL FINDINGS TO ACS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981200"/>
            <a:ext cx="33199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 </a:t>
            </a:r>
            <a:r>
              <a:rPr lang="en-GB" sz="2600" dirty="0" smtClean="0">
                <a:solidFill>
                  <a:srgbClr val="4F227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OCCLUSION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 </a:t>
            </a:r>
          </a:p>
          <a:p>
            <a:r>
              <a:rPr lang="en-GB" sz="24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(~Subtotal / Total)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</a:t>
            </a:r>
            <a:r>
              <a:rPr lang="en-GB" sz="28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ACS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1" grpId="0"/>
      <p:bldP spid="27" grpId="0"/>
      <p:bldP spid="27" grpId="1"/>
      <p:bldP spid="52" grpId="0"/>
      <p:bldP spid="53" grpId="0"/>
      <p:bldP spid="55" grpId="0"/>
      <p:bldP spid="55" grpId="1"/>
      <p:bldP spid="56" grpId="0"/>
      <p:bldP spid="62" grpId="0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Organic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Calcium channel blockers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Others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</p:txBody>
      </p:sp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81000" y="55626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2971800"/>
            <a:ext cx="1988159" cy="1133475"/>
            <a:chOff x="4114800" y="2971800"/>
            <a:chExt cx="1988159" cy="1133475"/>
          </a:xfrm>
        </p:grpSpPr>
        <p:sp>
          <p:nvSpPr>
            <p:cNvPr id="15" name="Rectangle 14"/>
            <p:cNvSpPr/>
            <p:nvPr/>
          </p:nvSpPr>
          <p:spPr>
            <a:xfrm>
              <a:off x="4267200" y="3352800"/>
              <a:ext cx="183575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latin typeface="Tempus Sans ITC" pitchFamily="82" charset="0"/>
                </a:rPr>
                <a:t>Vasodilators.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114800" y="2971800"/>
              <a:ext cx="304800" cy="1133475"/>
            </a:xfrm>
            <a:prstGeom prst="rightBrac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0646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4362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0" y="4267200"/>
            <a:ext cx="30480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Aspirin /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    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Statins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3566373" y="226452"/>
            <a:ext cx="2019300" cy="4305300"/>
          </a:xfrm>
          <a:prstGeom prst="bentArrow">
            <a:avLst>
              <a:gd name="adj1" fmla="val 5259"/>
              <a:gd name="adj2" fmla="val 15404"/>
              <a:gd name="adj3" fmla="val 14879"/>
              <a:gd name="adj4" fmla="val 4375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48437" y="1358721"/>
            <a:ext cx="444321" cy="685800"/>
          </a:xfrm>
          <a:prstGeom prst="downArrow">
            <a:avLst>
              <a:gd name="adj1" fmla="val 26811"/>
              <a:gd name="adj2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9" grpId="0"/>
      <p:bldP spid="11" grpId="0"/>
      <p:bldP spid="12" grpId="0" build="p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2345</Words>
  <Application>Microsoft Office PowerPoint</Application>
  <PresentationFormat>On-screen Show (4:3)</PresentationFormat>
  <Paragraphs>598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232</cp:revision>
  <dcterms:created xsi:type="dcterms:W3CDTF">2011-03-05T17:05:47Z</dcterms:created>
  <dcterms:modified xsi:type="dcterms:W3CDTF">2012-03-17T17:46:43Z</dcterms:modified>
</cp:coreProperties>
</file>