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56"/>
  </p:notesMasterIdLst>
  <p:handoutMasterIdLst>
    <p:handoutMasterId r:id="rId57"/>
  </p:handoutMasterIdLst>
  <p:sldIdLst>
    <p:sldId id="262" r:id="rId2"/>
    <p:sldId id="405" r:id="rId3"/>
    <p:sldId id="406" r:id="rId4"/>
    <p:sldId id="407" r:id="rId5"/>
    <p:sldId id="418" r:id="rId6"/>
    <p:sldId id="313" r:id="rId7"/>
    <p:sldId id="314" r:id="rId8"/>
    <p:sldId id="451" r:id="rId9"/>
    <p:sldId id="452" r:id="rId10"/>
    <p:sldId id="419" r:id="rId11"/>
    <p:sldId id="315" r:id="rId12"/>
    <p:sldId id="316" r:id="rId13"/>
    <p:sldId id="420" r:id="rId14"/>
    <p:sldId id="445" r:id="rId15"/>
    <p:sldId id="421" r:id="rId16"/>
    <p:sldId id="422" r:id="rId17"/>
    <p:sldId id="461" r:id="rId18"/>
    <p:sldId id="423" r:id="rId19"/>
    <p:sldId id="424" r:id="rId20"/>
    <p:sldId id="425" r:id="rId21"/>
    <p:sldId id="429" r:id="rId22"/>
    <p:sldId id="428" r:id="rId23"/>
    <p:sldId id="430" r:id="rId24"/>
    <p:sldId id="431" r:id="rId25"/>
    <p:sldId id="447" r:id="rId26"/>
    <p:sldId id="436" r:id="rId27"/>
    <p:sldId id="438" r:id="rId28"/>
    <p:sldId id="437" r:id="rId29"/>
    <p:sldId id="439" r:id="rId30"/>
    <p:sldId id="372" r:id="rId31"/>
    <p:sldId id="416" r:id="rId32"/>
    <p:sldId id="374" r:id="rId33"/>
    <p:sldId id="377" r:id="rId34"/>
    <p:sldId id="378" r:id="rId35"/>
    <p:sldId id="383" r:id="rId36"/>
    <p:sldId id="413" r:id="rId37"/>
    <p:sldId id="440" r:id="rId38"/>
    <p:sldId id="441" r:id="rId39"/>
    <p:sldId id="442" r:id="rId40"/>
    <p:sldId id="443" r:id="rId41"/>
    <p:sldId id="448" r:id="rId42"/>
    <p:sldId id="450" r:id="rId43"/>
    <p:sldId id="444" r:id="rId44"/>
    <p:sldId id="432" r:id="rId45"/>
    <p:sldId id="433" r:id="rId46"/>
    <p:sldId id="434" r:id="rId47"/>
    <p:sldId id="453" r:id="rId48"/>
    <p:sldId id="454" r:id="rId49"/>
    <p:sldId id="455" r:id="rId50"/>
    <p:sldId id="456" r:id="rId51"/>
    <p:sldId id="457" r:id="rId52"/>
    <p:sldId id="458" r:id="rId53"/>
    <p:sldId id="459" r:id="rId54"/>
    <p:sldId id="460" r:id="rId5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20th Century Font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20th Century Font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20th Century Font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20th Century Font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3399"/>
    <a:srgbClr val="339933"/>
    <a:srgbClr val="33CC33"/>
    <a:srgbClr val="FFFF00"/>
    <a:srgbClr val="FFCCFF"/>
    <a:srgbClr val="0000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0" autoAdjust="0"/>
    <p:restoredTop sz="67725" autoAdjust="0"/>
  </p:normalViewPr>
  <p:slideViewPr>
    <p:cSldViewPr>
      <p:cViewPr varScale="1">
        <p:scale>
          <a:sx n="73" d="100"/>
          <a:sy n="73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658C0EE-5220-4296-AC36-57F2CBBB0DDD}" type="datetimeFigureOut">
              <a:rPr lang="en-US"/>
              <a:pPr>
                <a:defRPr/>
              </a:pPr>
              <a:t>4/6/2012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C8C802-4E4F-452C-87D5-74922A17D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20th Century Font" pitchFamily="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20th Century Font" pitchFamily="2" charset="0"/>
                <a:cs typeface="+mn-cs"/>
              </a:defRPr>
            </a:lvl1pPr>
          </a:lstStyle>
          <a:p>
            <a:pPr>
              <a:defRPr/>
            </a:pPr>
            <a:fld id="{994CEAFC-1DF4-47DB-AA5D-8AAF95A397A1}" type="datetimeFigureOut">
              <a:rPr lang="en-US"/>
              <a:pPr>
                <a:defRPr/>
              </a:pPr>
              <a:t>4/6/2012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20th Century Font" pitchFamily="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20th Century Font" pitchFamily="2" charset="0"/>
                <a:cs typeface="+mn-cs"/>
              </a:defRPr>
            </a:lvl1pPr>
          </a:lstStyle>
          <a:p>
            <a:pPr>
              <a:defRPr/>
            </a:pPr>
            <a:fld id="{5EAB5BC0-EC08-4046-B964-F67731A71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71E6153-2E37-474A-B8C8-F2DC652B76A9}" type="slidenum">
              <a:rPr lang="en-US" smtClean="0">
                <a:latin typeface="20th Century Font"/>
              </a:rPr>
              <a:pPr>
                <a:defRPr/>
              </a:pPr>
              <a:t>1</a:t>
            </a:fld>
            <a:endParaRPr lang="en-US" dirty="0" smtClean="0">
              <a:latin typeface="20th Century Fon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297F37-6E03-4FA0-AECE-52F0BC8AF7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F5CE1-3525-4AB0-8B1E-B62ACAB48B9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solidFill>
                  <a:srgbClr val="000000"/>
                </a:solidFill>
              </a:rPr>
              <a:t>,</a:t>
            </a:r>
            <a:endParaRPr lang="ar-SA" b="1" smtClean="0">
              <a:solidFill>
                <a:srgbClr val="000000"/>
              </a:solidFill>
            </a:endParaRPr>
          </a:p>
          <a:p>
            <a:endParaRPr lang="ar-SA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78159-CAC2-43D3-971B-13527472C2EB}" type="slidenum">
              <a:rPr lang="ar-SA" smtClean="0"/>
              <a:pPr>
                <a:defRPr/>
              </a:pPr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28AF9D-4E1F-4520-998A-737714D7F1F5}" type="slidenum">
              <a:rPr lang="en-GB"/>
              <a:pPr>
                <a:defRPr/>
              </a:pPr>
              <a:t>46</a:t>
            </a:fld>
            <a:endParaRPr lang="en-GB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063B1-6896-45C4-8BC7-F5C30BB62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FF55-21C3-4488-81A8-894418F67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2AD81-D32D-46DD-BC01-52A747CEA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811A0-57F6-4CBC-9657-95B1BB74A052}" type="datetimeFigureOut">
              <a:rPr lang="en-US"/>
              <a:pPr>
                <a:defRPr/>
              </a:pPr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3794-7B91-47D6-BFD6-F8F57994C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B1A72-1CC8-44A1-A47C-FD7235962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25799-4002-437C-9FA2-AC8FE3D12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AB4D1-5785-4FA9-894D-301BDB56B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110F-37EE-46B3-B8BC-832626C97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ACC6-6437-485D-9271-D1CB04887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2593B-5010-4BD0-9B57-19AE94975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49B7-ADAB-4D50-929A-B1C27F784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235A8-FF40-420A-8E51-921AB2970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A549FC-2574-47FA-916B-EB172031D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Treatment of  Hypertension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> </a:t>
            </a:r>
            <a:r>
              <a:rPr lang="en-US" b="1" smtClean="0"/>
              <a:t>C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lassification of 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Antihypertensive</a:t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smtClean="0">
                <a:latin typeface="Arial" pitchFamily="34" charset="0"/>
                <a:cs typeface="Arial" pitchFamily="34" charset="0"/>
              </a:rPr>
            </a:br>
            <a:r>
              <a:rPr lang="en-US" b="1" smtClean="0">
                <a:latin typeface="Arial" pitchFamily="34" charset="0"/>
                <a:cs typeface="Arial" pitchFamily="34" charset="0"/>
              </a:rPr>
              <a:t>Drugs</a:t>
            </a:r>
            <a:r>
              <a:rPr lang="en-US" sz="32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200" b="1" smtClean="0">
                <a:latin typeface="Courier New" pitchFamily="49" charset="0"/>
                <a:cs typeface="Courier New" pitchFamily="49" charset="0"/>
              </a:rPr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9600"/>
            <a:ext cx="7467600" cy="3276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1400" b="1" smtClean="0">
                <a:cs typeface="Arial" pitchFamily="34" charset="0"/>
              </a:rPr>
              <a:t> </a:t>
            </a: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defRPr/>
            </a:pPr>
            <a:r>
              <a:rPr lang="en-US" sz="1400" b="1" smtClean="0">
                <a:cs typeface="Arial" pitchFamily="34" charset="0"/>
              </a:rPr>
              <a:t> </a:t>
            </a: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defRPr/>
            </a:pPr>
            <a:r>
              <a:rPr lang="en-US" sz="1400" b="1" smtClean="0">
                <a:cs typeface="Arial" pitchFamily="34" charset="0"/>
              </a:rPr>
              <a:t> </a:t>
            </a: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defRPr/>
            </a:pPr>
            <a:r>
              <a:rPr lang="en-US" sz="1400" b="1" smtClean="0">
                <a:cs typeface="Arial" pitchFamily="34" charset="0"/>
              </a:rPr>
              <a:t> </a:t>
            </a:r>
            <a:endParaRPr lang="en-US" sz="1400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666699"/>
                </a:solidFill>
                <a:latin typeface="Bernard MT Condensed" pitchFamily="18" charset="0"/>
              </a:rPr>
              <a:t>Antihypertensive Agents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b="1" smtClean="0"/>
              <a:t>I-     Diuretics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II-    Drugs acting on the renin-angiotensin- 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        aldosterone system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III-   Calcium channel blockers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IV-   Vasodilators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/>
              <a:t>V-    Drugs acting on sympathetic system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  <a:cs typeface="Arial" pitchFamily="34" charset="0"/>
              </a:rPr>
              <a:t> </a:t>
            </a:r>
            <a:r>
              <a:rPr lang="en-US" sz="3600" b="1" smtClean="0">
                <a:solidFill>
                  <a:srgbClr val="FF0000"/>
                </a:solidFill>
                <a:latin typeface="Courier New" pitchFamily="49" charset="0"/>
              </a:rPr>
              <a:t/>
            </a:r>
            <a:br>
              <a:rPr lang="en-US" sz="3600" b="1" smtClean="0">
                <a:solidFill>
                  <a:srgbClr val="FF0000"/>
                </a:solidFill>
                <a:latin typeface="Courier New" pitchFamily="49" charset="0"/>
              </a:rPr>
            </a:br>
            <a:endParaRPr lang="en-US" sz="3600" b="1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1000"/>
            <a:ext cx="10363200" cy="7162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 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I-   Diuretics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 </a:t>
            </a:r>
            <a:r>
              <a:rPr lang="en-US" sz="3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e.g. hydrochlorothiazide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furosemide</a:t>
            </a:r>
            <a:endParaRPr lang="en-US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►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cause sodium and water loss   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decrease volume of blood    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decrease cardiac output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lower blood pressure.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 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►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diuretics may be adequate in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mild to moderate hypertension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 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5292725" y="39338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ar-SA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5868988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ar-SA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493236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ar-SA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28600" y="304800"/>
            <a:ext cx="8763000" cy="138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C00000"/>
                </a:solidFill>
                <a:latin typeface="Arial" pitchFamily="34" charset="0"/>
              </a:rPr>
              <a:t>II-  Drugs acting on the renin-  </a:t>
            </a:r>
          </a:p>
          <a:p>
            <a:r>
              <a:rPr lang="en-US" sz="3600" b="1">
                <a:solidFill>
                  <a:srgbClr val="C00000"/>
                </a:solidFill>
                <a:latin typeface="Arial" pitchFamily="34" charset="0"/>
              </a:rPr>
              <a:t>     angiotensin - aldosterone system</a:t>
            </a: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r>
              <a:rPr lang="en-US" sz="2800" b="1">
                <a:solidFill>
                  <a:srgbClr val="003399"/>
                </a:solidFill>
              </a:rPr>
              <a:t>1-  </a:t>
            </a:r>
            <a:r>
              <a:rPr lang="cs-CZ" sz="2800" b="1">
                <a:solidFill>
                  <a:srgbClr val="003399"/>
                </a:solidFill>
              </a:rPr>
              <a:t>Angiotensin-converting enzyme </a:t>
            </a:r>
            <a:r>
              <a:rPr lang="en-US" sz="2800" b="1">
                <a:solidFill>
                  <a:srgbClr val="003399"/>
                </a:solidFill>
              </a:rPr>
              <a:t>    </a:t>
            </a:r>
          </a:p>
          <a:p>
            <a:r>
              <a:rPr lang="en-US" sz="2800" b="1">
                <a:solidFill>
                  <a:srgbClr val="003399"/>
                </a:solidFill>
              </a:rPr>
              <a:t>      </a:t>
            </a:r>
            <a:r>
              <a:rPr lang="cs-CZ" sz="2800" b="1">
                <a:solidFill>
                  <a:srgbClr val="003399"/>
                </a:solidFill>
              </a:rPr>
              <a:t>inhibitors (ACEI)</a:t>
            </a:r>
            <a:endParaRPr lang="en-US" sz="2800" b="1">
              <a:solidFill>
                <a:srgbClr val="003399"/>
              </a:solidFill>
            </a:endParaRPr>
          </a:p>
          <a:p>
            <a:endParaRPr lang="en-US" sz="3200" b="1">
              <a:solidFill>
                <a:srgbClr val="003399"/>
              </a:solidFill>
            </a:endParaRPr>
          </a:p>
          <a:p>
            <a:r>
              <a:rPr lang="en-US" sz="3200" b="1"/>
              <a:t>       </a:t>
            </a:r>
            <a:r>
              <a:rPr lang="en-US" sz="3200" b="1">
                <a:solidFill>
                  <a:srgbClr val="FF0000"/>
                </a:solidFill>
              </a:rPr>
              <a:t>captopril </a:t>
            </a:r>
            <a:r>
              <a:rPr lang="en-US" sz="3200" b="1"/>
              <a:t>          -     </a:t>
            </a:r>
            <a:r>
              <a:rPr lang="en-US" sz="3200" b="1">
                <a:solidFill>
                  <a:srgbClr val="FF0000"/>
                </a:solidFill>
              </a:rPr>
              <a:t>enalapril  </a:t>
            </a:r>
            <a:r>
              <a:rPr lang="en-US" sz="3200" b="1"/>
              <a:t>      </a:t>
            </a:r>
          </a:p>
          <a:p>
            <a:r>
              <a:rPr lang="en-US" sz="3200" b="1"/>
              <a:t>       lisinopril           -     quinapril</a:t>
            </a:r>
          </a:p>
          <a:p>
            <a:r>
              <a:rPr lang="en-US" sz="3200" b="1"/>
              <a:t>       </a:t>
            </a:r>
            <a:r>
              <a:rPr lang="en-US" sz="3200" b="1">
                <a:solidFill>
                  <a:srgbClr val="FF0000"/>
                </a:solidFill>
              </a:rPr>
              <a:t>ramipril   </a:t>
            </a:r>
            <a:r>
              <a:rPr lang="en-US" sz="3200" b="1"/>
              <a:t>          -     benazepril </a:t>
            </a:r>
          </a:p>
          <a:p>
            <a:r>
              <a:rPr lang="en-US" sz="3200" b="1"/>
              <a:t>       fosinopril</a:t>
            </a:r>
            <a:r>
              <a:rPr lang="en-US" sz="3200"/>
              <a:t> </a:t>
            </a:r>
          </a:p>
          <a:p>
            <a:endParaRPr lang="en-US" sz="3200" b="1">
              <a:solidFill>
                <a:srgbClr val="003399"/>
              </a:solidFill>
            </a:endParaRPr>
          </a:p>
          <a:p>
            <a:endParaRPr lang="en-US" sz="3200" b="1">
              <a:solidFill>
                <a:srgbClr val="003399"/>
              </a:solidFill>
            </a:endParaRPr>
          </a:p>
          <a:p>
            <a:endParaRPr lang="en-US" sz="3200" b="1">
              <a:solidFill>
                <a:srgbClr val="003399"/>
              </a:solidFill>
            </a:endParaRPr>
          </a:p>
          <a:p>
            <a:endParaRPr lang="cs-CZ" sz="3200" b="1">
              <a:solidFill>
                <a:srgbClr val="003399"/>
              </a:solidFill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  <a:p>
            <a:endParaRPr lang="en-US" sz="3200" b="1">
              <a:solidFill>
                <a:schemeClr val="accent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93713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495800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95800" y="22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904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</a:t>
            </a:r>
            <a:r>
              <a:rPr lang="en-US" sz="2400"/>
              <a:t>RENIN-ANGIOTENSIN-ALDOSTERONNE SYSTEM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19200" y="152400"/>
            <a:ext cx="6348413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  </a:t>
            </a:r>
            <a:r>
              <a:rPr kumimoji="1"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Angiotensin</a:t>
            </a:r>
            <a:r>
              <a:rPr kumimoji="1"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 converting enzyme inhibitors</a:t>
            </a:r>
          </a:p>
          <a:p>
            <a:pPr algn="ctr"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MECHANISM OF ACTION</a:t>
            </a:r>
            <a:endParaRPr kumimoji="1"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76250" y="1752600"/>
            <a:ext cx="4071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VASOCONSTRICTION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76963" y="1752600"/>
            <a:ext cx="31194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VASODILATATION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930775" y="2794000"/>
            <a:ext cx="15414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3403600"/>
            <a:ext cx="15414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151563" y="6134100"/>
            <a:ext cx="24463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311400" y="3657600"/>
            <a:ext cx="22637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Angiotensinogen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822450" y="4394200"/>
            <a:ext cx="16875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Angiotensin I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687763" y="4051300"/>
            <a:ext cx="8842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RENIN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386638" y="4624388"/>
            <a:ext cx="0" cy="1497012"/>
          </a:xfrm>
          <a:prstGeom prst="line">
            <a:avLst/>
          </a:prstGeom>
          <a:noFill/>
          <a:ln w="50800">
            <a:solidFill>
              <a:srgbClr val="FF555D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419850" y="5029200"/>
            <a:ext cx="2411413" cy="533400"/>
          </a:xfrm>
          <a:prstGeom prst="rect">
            <a:avLst/>
          </a:prstGeom>
          <a:solidFill>
            <a:srgbClr val="2A6B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IN" b="1" dirty="0">
                <a:solidFill>
                  <a:srgbClr val="FFFF00"/>
                </a:solidFill>
              </a:rPr>
              <a:t>  INACTIVATION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593975" y="4052888"/>
            <a:ext cx="0" cy="3921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605088" y="4827588"/>
            <a:ext cx="0" cy="11668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2690813" y="4203700"/>
            <a:ext cx="977900" cy="0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3327400" y="4940300"/>
            <a:ext cx="1198563" cy="700088"/>
          </a:xfrm>
          <a:custGeom>
            <a:avLst/>
            <a:gdLst/>
            <a:ahLst/>
            <a:cxnLst>
              <a:cxn ang="0">
                <a:pos x="784" y="128"/>
              </a:cxn>
              <a:cxn ang="0">
                <a:pos x="784" y="312"/>
              </a:cxn>
              <a:cxn ang="0">
                <a:pos x="320" y="312"/>
              </a:cxn>
              <a:cxn ang="0">
                <a:pos x="320" y="440"/>
              </a:cxn>
              <a:cxn ang="0">
                <a:pos x="0" y="224"/>
              </a:cxn>
              <a:cxn ang="0">
                <a:pos x="320" y="0"/>
              </a:cxn>
              <a:cxn ang="0">
                <a:pos x="320" y="128"/>
              </a:cxn>
              <a:cxn ang="0">
                <a:pos x="784" y="128"/>
              </a:cxn>
            </a:cxnLst>
            <a:rect l="0" t="0" r="r" b="b"/>
            <a:pathLst>
              <a:path w="785" h="441">
                <a:moveTo>
                  <a:pt x="784" y="128"/>
                </a:moveTo>
                <a:lnTo>
                  <a:pt x="784" y="312"/>
                </a:lnTo>
                <a:lnTo>
                  <a:pt x="320" y="312"/>
                </a:lnTo>
                <a:lnTo>
                  <a:pt x="320" y="440"/>
                </a:lnTo>
                <a:lnTo>
                  <a:pt x="0" y="224"/>
                </a:lnTo>
                <a:lnTo>
                  <a:pt x="320" y="0"/>
                </a:lnTo>
                <a:lnTo>
                  <a:pt x="320" y="128"/>
                </a:lnTo>
                <a:lnTo>
                  <a:pt x="784" y="128"/>
                </a:lnTo>
              </a:path>
            </a:pathLst>
          </a:custGeom>
          <a:solidFill>
            <a:srgbClr val="FF0000"/>
          </a:soli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3998913" y="4800600"/>
            <a:ext cx="1689100" cy="9906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5111750" y="4940300"/>
            <a:ext cx="1211263" cy="700088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0" y="312"/>
              </a:cxn>
              <a:cxn ang="0">
                <a:pos x="464" y="312"/>
              </a:cxn>
              <a:cxn ang="0">
                <a:pos x="464" y="440"/>
              </a:cxn>
              <a:cxn ang="0">
                <a:pos x="792" y="224"/>
              </a:cxn>
              <a:cxn ang="0">
                <a:pos x="464" y="0"/>
              </a:cxn>
              <a:cxn ang="0">
                <a:pos x="464" y="128"/>
              </a:cxn>
              <a:cxn ang="0">
                <a:pos x="0" y="128"/>
              </a:cxn>
            </a:cxnLst>
            <a:rect l="0" t="0" r="r" b="b"/>
            <a:pathLst>
              <a:path w="793" h="441">
                <a:moveTo>
                  <a:pt x="0" y="128"/>
                </a:moveTo>
                <a:lnTo>
                  <a:pt x="0" y="312"/>
                </a:lnTo>
                <a:lnTo>
                  <a:pt x="464" y="312"/>
                </a:lnTo>
                <a:lnTo>
                  <a:pt x="464" y="440"/>
                </a:lnTo>
                <a:lnTo>
                  <a:pt x="792" y="224"/>
                </a:lnTo>
                <a:lnTo>
                  <a:pt x="464" y="0"/>
                </a:lnTo>
                <a:lnTo>
                  <a:pt x="464" y="128"/>
                </a:lnTo>
                <a:lnTo>
                  <a:pt x="0" y="128"/>
                </a:lnTo>
              </a:path>
            </a:pathLst>
          </a:custGeom>
          <a:solidFill>
            <a:srgbClr val="FF0000"/>
          </a:soli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3998913" y="4787900"/>
            <a:ext cx="1701800" cy="10160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3987800" y="5029200"/>
            <a:ext cx="17478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000" b="1">
                <a:solidFill>
                  <a:srgbClr val="FFFF00"/>
                </a:solidFill>
                <a:latin typeface="Arial" charset="0"/>
                <a:ea typeface="新細明體" charset="-120"/>
              </a:rPr>
              <a:t>Inhibitor</a:t>
            </a: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584575" y="5295900"/>
            <a:ext cx="14605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1027113" y="2286000"/>
            <a:ext cx="29225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ALDOSTERONE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1905000" y="3200400"/>
            <a:ext cx="21034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1508125" y="2692400"/>
            <a:ext cx="26066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VASOPRESSIN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6176963" y="2286000"/>
            <a:ext cx="2581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7459663" y="2743200"/>
            <a:ext cx="6175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V="1">
            <a:off x="758825" y="2224088"/>
            <a:ext cx="0" cy="38465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V="1">
            <a:off x="784225" y="2668588"/>
            <a:ext cx="438150" cy="33385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784225" y="3074988"/>
            <a:ext cx="914400" cy="29829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488950" y="6057900"/>
            <a:ext cx="3341688" cy="482600"/>
          </a:xfrm>
          <a:prstGeom prst="rect">
            <a:avLst/>
          </a:prstGeom>
          <a:solidFill>
            <a:srgbClr val="001A55"/>
          </a:solidFill>
          <a:ln w="25400">
            <a:solidFill>
              <a:srgbClr val="FFBB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514350" y="6045200"/>
            <a:ext cx="327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000" b="1">
                <a:solidFill>
                  <a:srgbClr val="FFFFFF"/>
                </a:solidFill>
                <a:latin typeface="Arial" charset="0"/>
                <a:ea typeface="新細明體" charset="-120"/>
              </a:rPr>
              <a:t>ANGIOTENSIN II</a:t>
            </a: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H="1" flipV="1">
            <a:off x="8110538" y="2630488"/>
            <a:ext cx="720725" cy="15224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6030913" y="4127500"/>
            <a:ext cx="3021012" cy="482600"/>
          </a:xfrm>
          <a:prstGeom prst="rect">
            <a:avLst/>
          </a:prstGeom>
          <a:solidFill>
            <a:srgbClr val="001A55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6211888" y="4114800"/>
            <a:ext cx="28622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000" b="1">
                <a:solidFill>
                  <a:srgbClr val="FFFFFF"/>
                </a:solidFill>
                <a:latin typeface="Arial" charset="0"/>
                <a:ea typeface="新細明體" charset="-120"/>
              </a:rPr>
              <a:t>BRADYKININ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849438" y="5003800"/>
            <a:ext cx="1452562" cy="533400"/>
          </a:xfrm>
          <a:prstGeom prst="rect">
            <a:avLst/>
          </a:prstGeom>
          <a:solidFill>
            <a:srgbClr val="2A6B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1651000" y="5003800"/>
            <a:ext cx="20288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 algn="ctr">
              <a:lnSpc>
                <a:spcPts val="43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600" b="1">
                <a:solidFill>
                  <a:srgbClr val="FFFF00"/>
                </a:solidFill>
                <a:latin typeface="Arial" charset="0"/>
                <a:ea typeface="新細明體" charset="-120"/>
              </a:rPr>
              <a:t>A.C.E.</a:t>
            </a:r>
          </a:p>
        </p:txBody>
      </p:sp>
      <p:grpSp>
        <p:nvGrpSpPr>
          <p:cNvPr id="17445" name="Group 44"/>
          <p:cNvGrpSpPr>
            <a:grpSpLocks/>
          </p:cNvGrpSpPr>
          <p:nvPr/>
        </p:nvGrpSpPr>
        <p:grpSpPr bwMode="auto">
          <a:xfrm>
            <a:off x="0" y="1143000"/>
            <a:ext cx="9893300" cy="127000"/>
            <a:chOff x="0" y="831"/>
            <a:chExt cx="6472" cy="80"/>
          </a:xfrm>
        </p:grpSpPr>
        <p:sp>
          <p:nvSpPr>
            <p:cNvPr id="8237" name="Rectangle 45"/>
            <p:cNvSpPr>
              <a:spLocks noChangeArrowheads="1"/>
            </p:cNvSpPr>
            <p:nvPr/>
          </p:nvSpPr>
          <p:spPr bwMode="auto">
            <a:xfrm>
              <a:off x="3729" y="831"/>
              <a:ext cx="2743" cy="8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8238" name="Rectangle 46"/>
            <p:cNvSpPr>
              <a:spLocks noChangeArrowheads="1"/>
            </p:cNvSpPr>
            <p:nvPr/>
          </p:nvSpPr>
          <p:spPr bwMode="auto">
            <a:xfrm>
              <a:off x="0" y="831"/>
              <a:ext cx="1404" cy="8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8239" name="Rectangle 47"/>
            <p:cNvSpPr>
              <a:spLocks noChangeArrowheads="1"/>
            </p:cNvSpPr>
            <p:nvPr/>
          </p:nvSpPr>
          <p:spPr bwMode="auto">
            <a:xfrm>
              <a:off x="1384" y="831"/>
              <a:ext cx="2404" cy="79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tint val="57647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5888"/>
            <a:ext cx="9144000" cy="67421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ACE inhibitors 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sz="36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►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antihypertensive effect of ACE inhibitors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results primarily from blocking synthesis of   		Ang11 resulting in :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Vasodilatation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( reduction of peripheral 			resistance )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little change in C.O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Prevent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aldosterone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release from adrenal cortex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Prevent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inactivation of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bradykinin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 pitchFamily="34" charset="0"/>
              </a:rPr>
              <a:t> </a:t>
            </a:r>
            <a:endParaRPr lang="en-US" sz="28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1400" b="1" dirty="0" smtClean="0">
                <a:cs typeface="Arial" pitchFamily="34" charset="0"/>
              </a:rPr>
              <a:t> 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Notice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ACE inhibitors are particularly effective when    hypertension results from excessive  renin production</a:t>
            </a:r>
          </a:p>
          <a:p>
            <a:pPr eaLnBrk="1" hangingPunct="1">
              <a:lnSpc>
                <a:spcPct val="90000"/>
              </a:lnSpc>
            </a:pPr>
            <a:endParaRPr lang="en-US" b="1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smtClean="0">
                <a:latin typeface="Arial" pitchFamily="34" charset="0"/>
                <a:cs typeface="Arial" pitchFamily="34" charset="0"/>
              </a:rPr>
              <a:t>		 ( 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Renovascular hypertension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ACE inhibitors (Cont</a:t>
            </a:r>
            <a:r>
              <a:rPr lang="en-US" b="1" smtClean="0">
                <a:solidFill>
                  <a:srgbClr val="0000FF"/>
                </a:solidFill>
                <a:cs typeface="Arial" pitchFamily="34" charset="0"/>
              </a:rPr>
              <a:t>’</a:t>
            </a:r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d):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mtClean="0">
                <a:solidFill>
                  <a:srgbClr val="FF0000"/>
                </a:solidFill>
                <a:latin typeface="Bernard MT Condensed" pitchFamily="18" charset="0"/>
              </a:rPr>
              <a:t>Pharmacokinetics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00B050"/>
                </a:solidFill>
              </a:rPr>
              <a:t>Captopril</a:t>
            </a:r>
            <a:r>
              <a:rPr lang="en-US" sz="2800" b="1" smtClean="0">
                <a:solidFill>
                  <a:srgbClr val="666699"/>
                </a:solidFill>
              </a:rPr>
              <a:t>, </a:t>
            </a:r>
            <a:r>
              <a:rPr lang="en-US" sz="2800" b="1" smtClean="0">
                <a:solidFill>
                  <a:srgbClr val="339933"/>
                </a:solidFill>
              </a:rPr>
              <a:t>enalapril </a:t>
            </a:r>
            <a:r>
              <a:rPr lang="en-US" sz="2800" b="1" smtClean="0">
                <a:solidFill>
                  <a:srgbClr val="666699"/>
                </a:solidFill>
              </a:rPr>
              <a:t>and </a:t>
            </a:r>
            <a:r>
              <a:rPr lang="en-US" sz="2800" b="1" smtClean="0">
                <a:solidFill>
                  <a:srgbClr val="339933"/>
                </a:solidFill>
              </a:rPr>
              <a:t>ramipril 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666699"/>
                </a:solidFill>
              </a:rPr>
              <a:t>All are </a:t>
            </a:r>
            <a:r>
              <a:rPr lang="en-US" sz="2800" b="1" smtClean="0">
                <a:solidFill>
                  <a:srgbClr val="FF0000"/>
                </a:solidFill>
              </a:rPr>
              <a:t>rapidly absorbed from GIT </a:t>
            </a:r>
            <a:r>
              <a:rPr lang="en-US" sz="2800" b="1" smtClean="0">
                <a:solidFill>
                  <a:srgbClr val="666699"/>
                </a:solidFill>
              </a:rPr>
              <a:t>after oral administration.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Food reduce </a:t>
            </a:r>
            <a:r>
              <a:rPr lang="en-US" sz="2800" b="1" smtClean="0">
                <a:solidFill>
                  <a:srgbClr val="666699"/>
                </a:solidFill>
              </a:rPr>
              <a:t>their bioavailability.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339933"/>
                </a:solidFill>
              </a:rPr>
              <a:t>Enalapril , ramipril  </a:t>
            </a:r>
            <a:r>
              <a:rPr lang="en-US" sz="2800" b="1" smtClean="0">
                <a:solidFill>
                  <a:srgbClr val="666699"/>
                </a:solidFill>
              </a:rPr>
              <a:t>are prodrugs, converted to the active metabolite in the liver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666699"/>
                </a:solidFill>
              </a:rPr>
              <a:t>Have a long half-life &amp; given once daily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339933"/>
                </a:solidFill>
              </a:rPr>
              <a:t>Enalaprilat</a:t>
            </a:r>
            <a:r>
              <a:rPr lang="en-US" sz="2800" b="1" smtClean="0">
                <a:solidFill>
                  <a:srgbClr val="666699"/>
                </a:solidFill>
              </a:rPr>
              <a:t> is the active metabolite of enalapril given by i.v. route in hypertensive emergency.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800" b="1" smtClean="0">
              <a:solidFill>
                <a:srgbClr val="666699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ACE inhibitors (Cont</a:t>
            </a:r>
            <a:r>
              <a:rPr lang="en-US" b="1" smtClean="0">
                <a:solidFill>
                  <a:srgbClr val="0000FF"/>
                </a:solidFill>
                <a:cs typeface="Arial" pitchFamily="34" charset="0"/>
              </a:rPr>
              <a:t>’</a:t>
            </a:r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d):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mtClean="0">
                <a:solidFill>
                  <a:srgbClr val="FF0000"/>
                </a:solidFill>
                <a:latin typeface="Bernard MT Condensed" pitchFamily="18" charset="0"/>
              </a:rPr>
              <a:t>Therapeutic uses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b="1" smtClean="0"/>
              <a:t>  Treatment  of  essential hypertension &amp;   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b="1" smtClean="0"/>
              <a:t>       hypertension in patients with :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	 - chronic renal disease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     - Ischemic heart disease.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     - diabetes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b="1" smtClean="0"/>
              <a:t>     Treatment of heart failure .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800600" y="1981200"/>
            <a:ext cx="3886200" cy="2286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/>
          <a:lstStyle/>
          <a:p>
            <a:pPr algn="ctr" eaLnBrk="1" hangingPunct="1">
              <a:buFont typeface="Wingdings 3" pitchFamily="18" charset="2"/>
              <a:buNone/>
              <a:defRPr/>
            </a:pPr>
            <a:endParaRPr lang="en-US" b="1" dirty="0" smtClean="0">
              <a:solidFill>
                <a:srgbClr val="C00000"/>
              </a:solidFill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cs typeface="Arial" charset="0"/>
              </a:rPr>
              <a:t>Prof. 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en-US" b="1" dirty="0" err="1" smtClean="0">
                <a:solidFill>
                  <a:srgbClr val="C00000"/>
                </a:solidFill>
                <a:cs typeface="Arial" charset="0"/>
              </a:rPr>
              <a:t>Azza</a:t>
            </a:r>
            <a:r>
              <a:rPr lang="en-US" b="1" dirty="0" smtClean="0">
                <a:solidFill>
                  <a:srgbClr val="C00000"/>
                </a:solidFill>
                <a:cs typeface="Arial" charset="0"/>
              </a:rPr>
              <a:t> Hafiz 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cs typeface="Arial" charset="0"/>
              </a:rPr>
              <a:t>El-</a:t>
            </a:r>
            <a:r>
              <a:rPr lang="en-US" b="1" dirty="0" err="1" smtClean="0">
                <a:solidFill>
                  <a:srgbClr val="C00000"/>
                </a:solidFill>
                <a:cs typeface="Arial" charset="0"/>
              </a:rPr>
              <a:t>Medany</a:t>
            </a:r>
            <a:endParaRPr lang="ar-SA" b="1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ar-SA" sz="2800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2057400"/>
            <a:ext cx="3810000" cy="21336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Prof.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Abdulrahman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Al-</a:t>
            </a:r>
            <a:r>
              <a:rPr lang="en-US" b="1" dirty="0" err="1" smtClean="0">
                <a:solidFill>
                  <a:srgbClr val="C00000"/>
                </a:solidFill>
              </a:rPr>
              <a:t>Motrefi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035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5888"/>
            <a:ext cx="9144000" cy="6742112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Adverse  Effects of ACEI</a:t>
            </a:r>
          </a:p>
          <a:p>
            <a:pPr algn="l" eaLnBrk="1" hangingPunct="1"/>
            <a:endParaRPr lang="en-US" b="1" smtClean="0">
              <a:solidFill>
                <a:srgbClr val="FF0000"/>
              </a:solidFill>
              <a:latin typeface="Courier New" pitchFamily="49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Acute renal failure</a:t>
            </a:r>
            <a:r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especially in patients</a:t>
            </a:r>
          </a:p>
          <a:p>
            <a:pPr algn="l" eaLnBrk="1" hangingPunct="1"/>
            <a:r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with renal artery stenosis </a:t>
            </a:r>
            <a:endParaRPr lang="en-US" b="1" smtClean="0">
              <a:solidFill>
                <a:schemeClr val="tx1"/>
              </a:solidFill>
              <a:latin typeface="Courier New" pitchFamily="49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chemeClr val="tx1"/>
                </a:solidFill>
              </a:rPr>
              <a:t>  </a:t>
            </a:r>
            <a:r>
              <a:rPr lang="en-US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Hyperkalemia</a:t>
            </a:r>
            <a:r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especially in patients with </a:t>
            </a:r>
          </a:p>
          <a:p>
            <a:pPr algn="l" eaLnBrk="1" hangingPunct="1"/>
            <a:r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renal insufficiency or diabetes </a:t>
            </a:r>
          </a:p>
          <a:p>
            <a:pPr algn="l"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Severe hypotension </a:t>
            </a:r>
            <a:r>
              <a:rPr lang="en-US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hypovolemic patients (due to diuretics, salt restriction or gastrointestinal fluid loss)</a:t>
            </a:r>
          </a:p>
          <a:p>
            <a:pPr algn="l" eaLnBrk="1" hangingPunct="1"/>
            <a:endParaRPr lang="en-US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en-US" b="1" smtClean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5888"/>
            <a:ext cx="9144000" cy="674211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Adverse Effects of ACEI   (Cont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’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d):</a:t>
            </a:r>
          </a:p>
          <a:p>
            <a:pPr algn="l" eaLnBrk="1" hangingPunct="1">
              <a:defRPr/>
            </a:pPr>
            <a:endParaRPr lang="en-US" sz="2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algn="l" eaLnBrk="1" hangingPunct="1"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Dry cough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sometimes with wheezing</a:t>
            </a:r>
          </a:p>
          <a:p>
            <a:pPr algn="l" eaLnBrk="1" hangingPunct="1">
              <a:defRPr/>
            </a:pP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Angioneurotic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edema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 swelling in the   		nose , throat, tongue, larynx)</a:t>
            </a:r>
          </a:p>
          <a:p>
            <a:pPr algn="l" eaLnBrk="1" hangingPunct="1">
              <a:defRPr/>
            </a:pP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(may be caused by inhibition of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bradykinin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metabolism which accumulate in bronchial mucosa)</a:t>
            </a:r>
          </a:p>
          <a:p>
            <a:pPr algn="l" eaLnBrk="1" hangingPunct="1">
              <a:defRPr/>
            </a:pPr>
            <a:endParaRPr lang="en-US" b="1" dirty="0" smtClean="0">
              <a:latin typeface="Courier New" pitchFamily="49" charset="0"/>
            </a:endParaRPr>
          </a:p>
          <a:p>
            <a:pPr algn="l" eaLnBrk="1" hangingPunct="1"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  </a:t>
            </a:r>
            <a:endParaRPr lang="en-US" b="1" dirty="0" smtClean="0">
              <a:latin typeface="Courier New" pitchFamily="49" charset="0"/>
            </a:endParaRPr>
          </a:p>
          <a:p>
            <a:pPr algn="l" eaLnBrk="1" hangingPunct="1">
              <a:defRPr/>
            </a:pPr>
            <a:r>
              <a:rPr lang="en-US" b="1" dirty="0" smtClean="0">
                <a:cs typeface="Arial" pitchFamily="34" charset="0"/>
              </a:rPr>
              <a:t> 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15888"/>
            <a:ext cx="9144000" cy="674211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Adverse Effects of ACEI    (Cont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’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d):</a:t>
            </a:r>
          </a:p>
          <a:p>
            <a:pPr algn="l" eaLnBrk="1" hangingPunct="1">
              <a:defRPr/>
            </a:pPr>
            <a:endParaRPr lang="en-US" sz="2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Dysgeusia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 reversible loss or altered taste )</a:t>
            </a:r>
            <a:endParaRPr lang="en-US" sz="28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 pitchFamily="34" charset="0"/>
              </a:rPr>
              <a:t> </a:t>
            </a:r>
            <a:endParaRPr lang="en-US" sz="28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Skin rash, fever</a:t>
            </a:r>
            <a:endParaRPr lang="en-US" sz="2800" b="1" dirty="0" smtClean="0">
              <a:solidFill>
                <a:srgbClr val="00B050"/>
              </a:solidFill>
              <a:latin typeface="Courier New" pitchFamily="49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 pitchFamily="34" charset="0"/>
              </a:rPr>
              <a:t> </a:t>
            </a:r>
            <a:endParaRPr lang="en-US" sz="28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Proteinuria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neutropenia</a:t>
            </a:r>
            <a:endParaRPr lang="en-US" sz="2800" b="1" dirty="0" smtClean="0">
              <a:solidFill>
                <a:srgbClr val="00B050"/>
              </a:solidFill>
              <a:latin typeface="Courier New" pitchFamily="49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 pitchFamily="34" charset="0"/>
              </a:rPr>
              <a:t> </a:t>
            </a:r>
            <a:endParaRPr lang="en-US" sz="28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These effects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(1-3)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due to a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sulfhydryl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group</a:t>
            </a: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 molecule of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captopril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These effects do not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Traditional Arabic" pitchFamily="2" charset="-78"/>
              </a:rPr>
              <a:t>happen with </a:t>
            </a:r>
            <a:r>
              <a:rPr lang="en-US" sz="2800" b="1" dirty="0" err="1" smtClean="0">
                <a:solidFill>
                  <a:srgbClr val="339933"/>
                </a:solidFill>
                <a:latin typeface="Arial" pitchFamily="34" charset="0"/>
                <a:cs typeface="Traditional Arabic" pitchFamily="2" charset="-78"/>
              </a:rPr>
              <a:t>enalapril</a:t>
            </a:r>
            <a:r>
              <a:rPr lang="en-US" sz="2800" b="1" dirty="0" smtClean="0">
                <a:solidFill>
                  <a:srgbClr val="339933"/>
                </a:solidFill>
                <a:latin typeface="Arial" pitchFamily="34" charset="0"/>
                <a:cs typeface="Traditional Arabic" pitchFamily="2" charset="-78"/>
              </a:rPr>
              <a:t>, </a:t>
            </a:r>
            <a:r>
              <a:rPr lang="en-US" sz="2800" b="1" dirty="0" err="1" smtClean="0">
                <a:solidFill>
                  <a:srgbClr val="339933"/>
                </a:solidFill>
                <a:latin typeface="Arial" pitchFamily="34" charset="0"/>
                <a:cs typeface="Traditional Arabic" pitchFamily="2" charset="-78"/>
              </a:rPr>
              <a:t>ramipril</a:t>
            </a:r>
            <a:r>
              <a:rPr lang="en-US" sz="2800" b="1" dirty="0" smtClean="0">
                <a:solidFill>
                  <a:srgbClr val="339933"/>
                </a:solidFill>
                <a:latin typeface="Arial" pitchFamily="34" charset="0"/>
                <a:cs typeface="Traditional Arabic" pitchFamily="2" charset="-78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Traditional Arabic" pitchFamily="2" charset="-78"/>
              </a:rPr>
              <a:t>which do not </a:t>
            </a: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Traditional Arabic" pitchFamily="2" charset="-78"/>
              </a:rPr>
              <a:t>contain this molecule in structure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(Cont</a:t>
            </a:r>
            <a:r>
              <a:rPr lang="en-US" b="1" smtClean="0">
                <a:solidFill>
                  <a:srgbClr val="0000FF"/>
                </a:solidFill>
                <a:cs typeface="Arial" pitchFamily="34" charset="0"/>
              </a:rPr>
              <a:t>’</a:t>
            </a:r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d):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mtClean="0">
                <a:solidFill>
                  <a:srgbClr val="FF0000"/>
                </a:solidFill>
                <a:latin typeface="Bernard MT Condensed" pitchFamily="18" charset="0"/>
              </a:rPr>
              <a:t>Contraindications  of ACEI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>
              <a:solidFill>
                <a:srgbClr val="666699"/>
              </a:solidFill>
            </a:endParaRPr>
          </a:p>
          <a:p>
            <a:pPr eaLnBrk="1" hangingPunct="1"/>
            <a:r>
              <a:rPr lang="en-US" b="1" smtClean="0"/>
              <a:t>During the second and third trimesters of pregnancy due to the risk of : fetal hypotension ,anuria ,renal failure &amp;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     malformations .</a:t>
            </a:r>
          </a:p>
          <a:p>
            <a:pPr eaLnBrk="1" hangingPunct="1"/>
            <a:r>
              <a:rPr lang="en-US" b="1" smtClean="0"/>
              <a:t>Renal artery stenosis.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 eaLnBrk="1" hangingPunct="1"/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ACE inhibitors (Cont</a:t>
            </a:r>
            <a:r>
              <a:rPr lang="en-US" b="1" smtClean="0">
                <a:solidFill>
                  <a:srgbClr val="0000FF"/>
                </a:solidFill>
                <a:cs typeface="Arial" pitchFamily="34" charset="0"/>
              </a:rPr>
              <a:t>’</a:t>
            </a:r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d):</a:t>
            </a:r>
            <a:br>
              <a:rPr lang="en-US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mtClean="0">
                <a:solidFill>
                  <a:srgbClr val="FF0000"/>
                </a:solidFill>
                <a:latin typeface="Bernard MT Condensed" pitchFamily="18" charset="0"/>
              </a:rPr>
              <a:t>Drug interactions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endParaRPr lang="en-US" b="1" smtClean="0">
              <a:solidFill>
                <a:srgbClr val="666699"/>
              </a:solidFill>
            </a:endParaRPr>
          </a:p>
          <a:p>
            <a:pPr eaLnBrk="1" hangingPunct="1"/>
            <a:r>
              <a:rPr lang="en-US" b="1" smtClean="0"/>
              <a:t>With potassium-sparing diuretics 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NSAIDs impair their hypotensive effects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         by blocking bradykinin-mediated                     	vasodilatation.</a:t>
            </a:r>
            <a:r>
              <a:rPr lang="en-US" smtClean="0"/>
              <a:t>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762000" y="762000"/>
            <a:ext cx="7859713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3399"/>
                </a:solidFill>
              </a:rPr>
              <a:t>  </a:t>
            </a:r>
            <a:r>
              <a:rPr lang="cs-CZ" sz="4000" b="1">
                <a:solidFill>
                  <a:srgbClr val="003399"/>
                </a:solidFill>
              </a:rPr>
              <a:t>Angiotensin</a:t>
            </a:r>
            <a:r>
              <a:rPr lang="en-US" sz="4000" b="1">
                <a:solidFill>
                  <a:srgbClr val="003399"/>
                </a:solidFill>
              </a:rPr>
              <a:t> receptor blockers</a:t>
            </a:r>
          </a:p>
          <a:p>
            <a:endParaRPr lang="en-US" sz="3200" b="1">
              <a:solidFill>
                <a:srgbClr val="003399"/>
              </a:solidFill>
            </a:endParaRPr>
          </a:p>
          <a:p>
            <a:endParaRPr lang="en-US" sz="3200" b="1">
              <a:solidFill>
                <a:srgbClr val="003399"/>
              </a:solidFill>
            </a:endParaRPr>
          </a:p>
          <a:p>
            <a:r>
              <a:rPr lang="en-US" sz="2800" b="1">
                <a:solidFill>
                  <a:srgbClr val="FF0000"/>
                </a:solidFill>
              </a:rPr>
              <a:t>         losartan              </a:t>
            </a:r>
            <a:r>
              <a:rPr lang="en-US" sz="2800" b="1"/>
              <a:t>-     </a:t>
            </a:r>
            <a:r>
              <a:rPr lang="en-US" sz="2800" b="1">
                <a:solidFill>
                  <a:srgbClr val="FF0000"/>
                </a:solidFill>
              </a:rPr>
              <a:t>valsartan</a:t>
            </a:r>
          </a:p>
          <a:p>
            <a:r>
              <a:rPr lang="en-US" sz="2800" b="1"/>
              <a:t>         </a:t>
            </a:r>
            <a:r>
              <a:rPr lang="en-US" sz="2800" b="1">
                <a:solidFill>
                  <a:srgbClr val="FF0000"/>
                </a:solidFill>
              </a:rPr>
              <a:t>irbesartan        </a:t>
            </a:r>
            <a:r>
              <a:rPr lang="en-US" sz="2800" b="1"/>
              <a:t>   -     candesatran</a:t>
            </a:r>
          </a:p>
          <a:p>
            <a:r>
              <a:rPr lang="en-US" sz="2800" b="1"/>
              <a:t>         telmisartan         -     eprosartan</a:t>
            </a:r>
          </a:p>
          <a:p>
            <a:r>
              <a:rPr lang="en-US" sz="2800" b="1"/>
              <a:t>         zolasartan           -     tasosartan</a:t>
            </a:r>
          </a:p>
          <a:p>
            <a:endParaRPr lang="en-US" sz="3200" b="1"/>
          </a:p>
          <a:p>
            <a:endParaRPr lang="en-US" sz="3200" b="1">
              <a:solidFill>
                <a:srgbClr val="003399"/>
              </a:solidFill>
            </a:endParaRPr>
          </a:p>
          <a:p>
            <a:endParaRPr lang="en-US" sz="3200" b="1">
              <a:solidFill>
                <a:srgbClr val="003399"/>
              </a:solidFill>
            </a:endParaRPr>
          </a:p>
          <a:p>
            <a:endParaRPr lang="cs-CZ" sz="3200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FF"/>
                </a:solidFill>
                <a:latin typeface="Arial" pitchFamily="34" charset="0"/>
                <a:cs typeface="Traditional Arabic" pitchFamily="18" charset="-78"/>
              </a:rPr>
              <a:t>  ANGIOTENSIN RECEPTOR BLOCKERS:</a:t>
            </a:r>
          </a:p>
          <a:p>
            <a:pPr algn="l" rtl="1" eaLnBrk="1" hangingPunct="1">
              <a:lnSpc>
                <a:spcPct val="90000"/>
              </a:lnSpc>
            </a:pPr>
            <a:endParaRPr lang="en-US" b="1" smtClean="0">
              <a:solidFill>
                <a:srgbClr val="0000FF"/>
              </a:solidFill>
              <a:latin typeface="Arial" pitchFamily="34" charset="0"/>
              <a:cs typeface="Traditional Arabic" pitchFamily="18" charset="-78"/>
            </a:endParaRPr>
          </a:p>
          <a:p>
            <a:pPr algn="l" rt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sz="2400" b="1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Cause </a:t>
            </a:r>
            <a:r>
              <a:rPr lang="en-US" b="1" smtClean="0">
                <a:solidFill>
                  <a:srgbClr val="FF0000"/>
                </a:solidFill>
              </a:rPr>
              <a:t>selective block </a:t>
            </a:r>
            <a:r>
              <a:rPr lang="en-US" b="1" smtClean="0">
                <a:solidFill>
                  <a:schemeClr val="tx1"/>
                </a:solidFill>
              </a:rPr>
              <a:t>of </a:t>
            </a:r>
            <a:r>
              <a:rPr lang="en-US" b="1" smtClean="0">
                <a:solidFill>
                  <a:srgbClr val="FF0000"/>
                </a:solidFill>
              </a:rPr>
              <a:t>AT</a:t>
            </a:r>
            <a:r>
              <a:rPr lang="en-US" b="1" baseline="-25000" smtClean="0">
                <a:solidFill>
                  <a:srgbClr val="FF0000"/>
                </a:solidFill>
              </a:rPr>
              <a:t>1 </a:t>
            </a:r>
            <a:r>
              <a:rPr lang="en-US" b="1" smtClean="0">
                <a:solidFill>
                  <a:schemeClr val="tx1"/>
                </a:solidFill>
              </a:rPr>
              <a:t>receptors</a:t>
            </a:r>
          </a:p>
          <a:p>
            <a:pPr algn="l" rtl="1" eaLnBrk="1" hangingPunct="1">
              <a:lnSpc>
                <a:spcPct val="90000"/>
              </a:lnSpc>
            </a:pPr>
            <a:r>
              <a:rPr lang="ar-SA" b="1" smtClean="0">
                <a:solidFill>
                  <a:schemeClr val="tx1"/>
                </a:solidFill>
              </a:rPr>
              <a:t>  </a:t>
            </a:r>
            <a:endParaRPr lang="en-US" b="1" smtClean="0">
              <a:solidFill>
                <a:schemeClr val="tx1"/>
              </a:solidFill>
              <a:latin typeface="Arial" pitchFamily="34" charset="0"/>
              <a:cs typeface="Traditional Arabic" pitchFamily="18" charset="-78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b="1" smtClean="0">
                <a:solidFill>
                  <a:schemeClr val="tx1"/>
                </a:solidFill>
              </a:rPr>
              <a:t>  - </a:t>
            </a:r>
            <a:r>
              <a:rPr lang="en-US" b="1" smtClean="0">
                <a:solidFill>
                  <a:srgbClr val="FF0000"/>
                </a:solidFill>
              </a:rPr>
              <a:t>No</a:t>
            </a:r>
            <a:r>
              <a:rPr lang="en-US" b="1" smtClean="0">
                <a:solidFill>
                  <a:schemeClr val="tx1"/>
                </a:solidFill>
              </a:rPr>
              <a:t> effect on bradykinin ( more selective)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1"/>
                </a:solidFill>
              </a:rPr>
              <a:t>     - have the advantage of </a:t>
            </a:r>
            <a:r>
              <a:rPr lang="en-US" b="1" smtClean="0">
                <a:solidFill>
                  <a:srgbClr val="FF0000"/>
                </a:solidFill>
              </a:rPr>
              <a:t>not</a:t>
            </a:r>
            <a:r>
              <a:rPr lang="en-US" b="1" smtClean="0">
                <a:solidFill>
                  <a:schemeClr val="tx1"/>
                </a:solidFill>
              </a:rPr>
              <a:t> causing the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1"/>
                </a:solidFill>
              </a:rPr>
              <a:t>       adverse effects of ACE inhibitors such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1"/>
                </a:solidFill>
              </a:rPr>
              <a:t>       as </a:t>
            </a:r>
            <a:r>
              <a:rPr lang="en-US" b="1" smtClean="0">
                <a:solidFill>
                  <a:srgbClr val="FF0000"/>
                </a:solidFill>
              </a:rPr>
              <a:t>cough </a:t>
            </a:r>
            <a:r>
              <a:rPr lang="en-US" b="1" smtClean="0">
                <a:solidFill>
                  <a:schemeClr val="tx1"/>
                </a:solidFill>
              </a:rPr>
              <a:t>&amp; </a:t>
            </a:r>
            <a:r>
              <a:rPr lang="en-US" b="1" smtClean="0">
                <a:solidFill>
                  <a:srgbClr val="FF0000"/>
                </a:solidFill>
              </a:rPr>
              <a:t>angioedema</a:t>
            </a:r>
            <a:r>
              <a:rPr lang="ar-SA" b="1" smtClean="0">
                <a:solidFill>
                  <a:srgbClr val="FF0000"/>
                </a:solidFill>
                <a:latin typeface="Arial" pitchFamily="34" charset="0"/>
                <a:cs typeface="Traditional Arabic" pitchFamily="18" charset="-78"/>
              </a:rPr>
              <a:t> </a:t>
            </a:r>
            <a:endParaRPr lang="en-US" b="1" smtClean="0">
              <a:solidFill>
                <a:srgbClr val="FF0000"/>
              </a:solidFill>
              <a:latin typeface="Arial" pitchFamily="34" charset="0"/>
              <a:cs typeface="Traditional Arabic" pitchFamily="18" charset="-78"/>
            </a:endParaRPr>
          </a:p>
          <a:p>
            <a:pPr algn="l" eaLnBrk="1" hangingPunct="1">
              <a:lnSpc>
                <a:spcPct val="90000"/>
              </a:lnSpc>
            </a:pPr>
            <a:endParaRPr lang="en-US" b="1" smtClean="0">
              <a:solidFill>
                <a:schemeClr val="tx1"/>
              </a:solidFill>
              <a:latin typeface="Arial" pitchFamily="34" charset="0"/>
              <a:cs typeface="Traditional Arabic" pitchFamily="18" charset="-78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b="1" smtClean="0">
                <a:solidFill>
                  <a:schemeClr val="tx1"/>
                </a:solidFill>
              </a:rPr>
              <a:t>  Produce more complete inhibition of angiotensin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1"/>
                </a:solidFill>
              </a:rPr>
              <a:t>     as there are other enzymes ( not only ACE) that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1"/>
                </a:solidFill>
              </a:rPr>
              <a:t>     can generate angiotensin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10600" cy="13716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rgbClr val="0000FF"/>
                </a:solidFill>
                <a:latin typeface="Arial" pitchFamily="34" charset="0"/>
                <a:cs typeface="Traditional Arabic" pitchFamily="18" charset="-78"/>
              </a:rPr>
              <a:t>2-  ANGIOTENSIN RECEPTOR BLOCKERS:</a:t>
            </a:r>
            <a:br>
              <a:rPr lang="en-US" sz="2800" b="1" smtClean="0">
                <a:solidFill>
                  <a:srgbClr val="0000FF"/>
                </a:solidFill>
                <a:latin typeface="Arial" pitchFamily="34" charset="0"/>
                <a:cs typeface="Traditional Arabic" pitchFamily="18" charset="-78"/>
              </a:rPr>
            </a:br>
            <a:r>
              <a:rPr lang="en-US" sz="2800" b="1" smtClean="0">
                <a:solidFill>
                  <a:srgbClr val="0000FF"/>
                </a:solidFill>
                <a:latin typeface="Arial" pitchFamily="34" charset="0"/>
                <a:cs typeface="Traditional Arabic" pitchFamily="18" charset="-78"/>
              </a:rPr>
              <a:t/>
            </a:r>
            <a:br>
              <a:rPr lang="en-US" sz="2800" b="1" smtClean="0">
                <a:solidFill>
                  <a:srgbClr val="0000FF"/>
                </a:solidFill>
                <a:latin typeface="Arial" pitchFamily="34" charset="0"/>
                <a:cs typeface="Traditional Arabic" pitchFamily="18" charset="-78"/>
              </a:rPr>
            </a:br>
            <a:r>
              <a:rPr lang="en-US" sz="3600" smtClean="0">
                <a:solidFill>
                  <a:srgbClr val="FF0000"/>
                </a:solidFill>
                <a:latin typeface="Bernard MT Condensed" pitchFamily="18" charset="0"/>
              </a:rPr>
              <a:t>Adverse effects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/>
            <a:endParaRPr lang="en-US" b="1" smtClean="0">
              <a:solidFill>
                <a:srgbClr val="FF0000"/>
              </a:solidFill>
            </a:endParaRP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As</a:t>
            </a:r>
            <a:r>
              <a:rPr lang="en-US" b="1" smtClean="0">
                <a:solidFill>
                  <a:srgbClr val="666699"/>
                </a:solidFill>
              </a:rPr>
              <a:t> ACEI </a:t>
            </a:r>
            <a:r>
              <a:rPr lang="en-US" b="1" u="sng" smtClean="0">
                <a:solidFill>
                  <a:srgbClr val="FF0000"/>
                </a:solidFill>
              </a:rPr>
              <a:t>except</a:t>
            </a:r>
            <a:r>
              <a:rPr lang="en-US" b="1" smtClean="0">
                <a:solidFill>
                  <a:srgbClr val="666699"/>
                </a:solidFill>
              </a:rPr>
              <a:t> for cough ,wheezing , and 					angioedema.</a:t>
            </a:r>
          </a:p>
          <a:p>
            <a:pPr eaLnBrk="1" hangingPunct="1"/>
            <a:endParaRPr lang="en-US" b="1" smtClean="0">
              <a:solidFill>
                <a:srgbClr val="666699"/>
              </a:solidFill>
            </a:endParaRPr>
          </a:p>
          <a:p>
            <a:pPr eaLnBrk="1" hangingPunct="1"/>
            <a:endParaRPr lang="en-US" b="1" smtClean="0">
              <a:solidFill>
                <a:srgbClr val="666699"/>
              </a:solidFill>
            </a:endParaRP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Same</a:t>
            </a:r>
            <a:r>
              <a:rPr lang="en-US" b="1" smtClean="0">
                <a:solidFill>
                  <a:srgbClr val="666699"/>
                </a:solidFill>
              </a:rPr>
              <a:t> contraindications </a:t>
            </a:r>
            <a:r>
              <a:rPr lang="en-US" b="1" smtClean="0">
                <a:solidFill>
                  <a:srgbClr val="FF0000"/>
                </a:solidFill>
              </a:rPr>
              <a:t>as</a:t>
            </a:r>
            <a:r>
              <a:rPr lang="en-US" b="1" smtClean="0">
                <a:solidFill>
                  <a:srgbClr val="666699"/>
                </a:solidFill>
              </a:rPr>
              <a:t> ACEI.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812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rgbClr val="0000FF"/>
                </a:solidFill>
                <a:latin typeface="Arial" pitchFamily="34" charset="0"/>
                <a:cs typeface="Traditional Arabic" pitchFamily="18" charset="-78"/>
              </a:rPr>
              <a:t/>
            </a:r>
            <a:br>
              <a:rPr lang="en-US" sz="2800" b="1" smtClean="0">
                <a:solidFill>
                  <a:srgbClr val="0000FF"/>
                </a:solidFill>
                <a:latin typeface="Arial" pitchFamily="34" charset="0"/>
                <a:cs typeface="Traditional Arabic" pitchFamily="18" charset="-78"/>
              </a:rPr>
            </a:br>
            <a:r>
              <a:rPr lang="en-US" sz="2800" b="1" smtClean="0">
                <a:solidFill>
                  <a:srgbClr val="0000FF"/>
                </a:solidFill>
                <a:latin typeface="Arial" pitchFamily="34" charset="0"/>
                <a:cs typeface="Traditional Arabic" pitchFamily="18" charset="-78"/>
              </a:rPr>
              <a:t>  ANGIOTENSIN RECEPTOR BLOCKERS: </a:t>
            </a:r>
            <a:r>
              <a:rPr lang="en-US" smtClean="0">
                <a:solidFill>
                  <a:srgbClr val="FF0000"/>
                </a:solidFill>
                <a:latin typeface="Bernard MT Condensed" pitchFamily="18" charset="0"/>
              </a:rPr>
              <a:t/>
            </a:r>
            <a:br>
              <a:rPr lang="en-US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en-US" smtClean="0">
                <a:solidFill>
                  <a:srgbClr val="FF0000"/>
                </a:solidFill>
                <a:latin typeface="Bernard MT Condensed" pitchFamily="18" charset="0"/>
              </a:rPr>
              <a:t/>
            </a:r>
            <a:br>
              <a:rPr lang="en-US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en-US" smtClean="0">
                <a:solidFill>
                  <a:srgbClr val="FF0000"/>
                </a:solidFill>
                <a:latin typeface="Bernard MT Condensed" pitchFamily="18" charset="0"/>
              </a:rPr>
              <a:t>Losartan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endParaRPr lang="en-US" b="1" smtClean="0">
              <a:solidFill>
                <a:srgbClr val="666699"/>
              </a:solidFill>
            </a:endParaRPr>
          </a:p>
          <a:p>
            <a:pPr eaLnBrk="1" hangingPunct="1"/>
            <a:r>
              <a:rPr lang="en-US" b="1" smtClean="0">
                <a:solidFill>
                  <a:srgbClr val="666699"/>
                </a:solidFill>
              </a:rPr>
              <a:t>Orally effective</a:t>
            </a:r>
          </a:p>
          <a:p>
            <a:pPr eaLnBrk="1" hangingPunct="1"/>
            <a:r>
              <a:rPr lang="en-US" b="1" smtClean="0">
                <a:solidFill>
                  <a:srgbClr val="666699"/>
                </a:solidFill>
              </a:rPr>
              <a:t>Has a potent active metabolite.</a:t>
            </a:r>
          </a:p>
          <a:p>
            <a:pPr eaLnBrk="1" hangingPunct="1"/>
            <a:r>
              <a:rPr lang="en-US" b="1" smtClean="0">
                <a:solidFill>
                  <a:srgbClr val="666699"/>
                </a:solidFill>
              </a:rPr>
              <a:t>Long half-life, taken once daily.</a:t>
            </a:r>
          </a:p>
          <a:p>
            <a:pPr eaLnBrk="1" hangingPunct="1"/>
            <a:r>
              <a:rPr lang="en-US" b="1" smtClean="0">
                <a:solidFill>
                  <a:srgbClr val="666699"/>
                </a:solidFill>
              </a:rPr>
              <a:t>Can not cross BBB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rgbClr val="0000FF"/>
                </a:solidFill>
                <a:latin typeface="Arial" pitchFamily="34" charset="0"/>
                <a:cs typeface="Traditional Arabic" pitchFamily="18" charset="-78"/>
              </a:rPr>
              <a:t>  ANGIOTENSIN RECEPTOR BLOCKERS: </a:t>
            </a:r>
            <a:r>
              <a:rPr lang="en-US" smtClean="0">
                <a:solidFill>
                  <a:srgbClr val="FF0000"/>
                </a:solidFill>
                <a:latin typeface="Bernard MT Condensed" pitchFamily="18" charset="0"/>
              </a:rPr>
              <a:t/>
            </a:r>
            <a:br>
              <a:rPr lang="en-US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en-US" smtClean="0">
                <a:solidFill>
                  <a:srgbClr val="FF0000"/>
                </a:solidFill>
                <a:latin typeface="Bernard MT Condensed" pitchFamily="18" charset="0"/>
              </a:rPr>
              <a:t/>
            </a:r>
            <a:br>
              <a:rPr lang="en-US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en-US" smtClean="0">
                <a:solidFill>
                  <a:srgbClr val="FF0000"/>
                </a:solidFill>
                <a:latin typeface="Bernard MT Condensed" pitchFamily="18" charset="0"/>
              </a:rPr>
              <a:t>Valsartan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pPr lvl="1" eaLnBrk="1" hangingPunct="1">
              <a:buFont typeface="Arial" pitchFamily="34" charset="0"/>
              <a:buNone/>
            </a:pPr>
            <a:endParaRPr lang="en-US" b="1" smtClean="0">
              <a:solidFill>
                <a:srgbClr val="666699"/>
              </a:solidFill>
            </a:endParaRPr>
          </a:p>
          <a:p>
            <a:pPr lvl="1" eaLnBrk="1" hangingPunct="1">
              <a:buFont typeface="Arial" pitchFamily="34" charset="0"/>
              <a:buNone/>
            </a:pPr>
            <a:r>
              <a:rPr lang="en-US" b="1" smtClean="0">
                <a:solidFill>
                  <a:srgbClr val="666699"/>
                </a:solidFill>
              </a:rPr>
              <a:t>-  Has </a:t>
            </a:r>
            <a:r>
              <a:rPr lang="en-US" b="1" smtClean="0">
                <a:solidFill>
                  <a:srgbClr val="FF0000"/>
                </a:solidFill>
              </a:rPr>
              <a:t>no</a:t>
            </a:r>
            <a:r>
              <a:rPr lang="en-US" b="1" smtClean="0">
                <a:solidFill>
                  <a:srgbClr val="666699"/>
                </a:solidFill>
              </a:rPr>
              <a:t> active metabolites.</a:t>
            </a:r>
          </a:p>
          <a:p>
            <a:pPr lvl="1" eaLnBrk="1" hangingPunct="1"/>
            <a:endParaRPr lang="en-US" b="1" smtClean="0">
              <a:solidFill>
                <a:srgbClr val="666699"/>
              </a:solidFill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b="1" smtClean="0">
                <a:solidFill>
                  <a:schemeClr val="accent1"/>
                </a:solidFill>
              </a:rPr>
              <a:t>- </a:t>
            </a:r>
            <a:r>
              <a:rPr lang="en-US" b="1" smtClean="0">
                <a:solidFill>
                  <a:srgbClr val="FF0000"/>
                </a:solidFill>
              </a:rPr>
              <a:t> As</a:t>
            </a:r>
            <a:r>
              <a:rPr lang="en-US" b="1" smtClean="0">
                <a:solidFill>
                  <a:srgbClr val="666699"/>
                </a:solidFill>
              </a:rPr>
              <a:t> losartan in side effects  and contraindications.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b="1" smtClean="0">
                <a:solidFill>
                  <a:srgbClr val="666699"/>
                </a:solidFill>
              </a:rPr>
              <a:t>      </a:t>
            </a:r>
            <a:r>
              <a:rPr lang="en-US" b="1" smtClean="0">
                <a:solidFill>
                  <a:srgbClr val="FF0000"/>
                </a:solidFill>
              </a:rPr>
              <a:t>Both</a:t>
            </a:r>
            <a:r>
              <a:rPr lang="en-US" b="1" smtClean="0">
                <a:solidFill>
                  <a:srgbClr val="666699"/>
                </a:solidFill>
              </a:rPr>
              <a:t> have the </a:t>
            </a:r>
            <a:r>
              <a:rPr lang="en-US" b="1" smtClean="0">
                <a:solidFill>
                  <a:srgbClr val="FF0000"/>
                </a:solidFill>
              </a:rPr>
              <a:t>same</a:t>
            </a:r>
            <a:r>
              <a:rPr lang="en-US" b="1" smtClean="0">
                <a:solidFill>
                  <a:srgbClr val="666699"/>
                </a:solidFill>
              </a:rPr>
              <a:t> Clinical uses as </a:t>
            </a:r>
            <a:r>
              <a:rPr lang="en-US" b="1" smtClean="0">
                <a:solidFill>
                  <a:srgbClr val="00B050"/>
                </a:solidFill>
              </a:rPr>
              <a:t>ACEI</a:t>
            </a:r>
            <a:r>
              <a:rPr lang="en-US" b="1" smtClean="0">
                <a:solidFill>
                  <a:srgbClr val="666699"/>
                </a:solidFill>
              </a:rPr>
              <a:t>.</a:t>
            </a:r>
          </a:p>
          <a:p>
            <a:pPr eaLnBrk="1" hangingPunct="1"/>
            <a:endParaRPr lang="en-US" b="1" smtClean="0">
              <a:solidFill>
                <a:srgbClr val="666699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OBJECTIVES</a:t>
            </a:r>
            <a:endParaRPr lang="ar-SA" b="1" smtClean="0">
              <a:solidFill>
                <a:srgbClr val="FF0000"/>
              </a:solidFill>
            </a:endParaRPr>
          </a:p>
        </p:txBody>
      </p:sp>
      <p:sp>
        <p:nvSpPr>
          <p:cNvPr id="512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the end of lectures , the students should :</a:t>
            </a:r>
          </a:p>
          <a:p>
            <a:r>
              <a:rPr lang="en-US" smtClean="0"/>
              <a:t>Identify factors that control blood pressure</a:t>
            </a:r>
          </a:p>
          <a:p>
            <a:r>
              <a:rPr lang="en-US" smtClean="0"/>
              <a:t>Identify the pharmacologic classes of drugs used in treatment of hypertension</a:t>
            </a:r>
          </a:p>
          <a:p>
            <a:r>
              <a:rPr lang="en-US" smtClean="0"/>
              <a:t>Know examples of each class.</a:t>
            </a:r>
            <a:endParaRPr lang="ar-SA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7924800" cy="13716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III- CALCIUM CHANNEL BLOCKERS</a:t>
            </a:r>
            <a:endParaRPr lang="ar-SA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"/>
            <a:ext cx="7772400" cy="58674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2800" b="1" smtClean="0">
                <a:solidFill>
                  <a:srgbClr val="0000FF"/>
                </a:solidFill>
                <a:latin typeface="Arial" pitchFamily="34" charset="0"/>
                <a:cs typeface="Traditional Arabic" pitchFamily="18" charset="-78"/>
              </a:rPr>
              <a:t>  </a:t>
            </a:r>
            <a:r>
              <a:rPr lang="en-US" sz="3600" b="1" smtClean="0">
                <a:solidFill>
                  <a:srgbClr val="0066FF"/>
                </a:solidFill>
                <a:latin typeface="Arial" pitchFamily="34" charset="0"/>
                <a:cs typeface="Traditional Arabic" pitchFamily="18" charset="-78"/>
              </a:rPr>
              <a:t>Classification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600" b="1" smtClean="0">
                <a:solidFill>
                  <a:srgbClr val="0000FF"/>
                </a:solidFill>
                <a:latin typeface="Arial" pitchFamily="34" charset="0"/>
                <a:cs typeface="Traditional Arabic" pitchFamily="18" charset="-78"/>
              </a:rPr>
              <a:t> </a:t>
            </a:r>
            <a:endParaRPr lang="en-US" sz="3600" b="1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666699"/>
                </a:solidFill>
              </a:rPr>
              <a:t>	</a:t>
            </a:r>
            <a:r>
              <a:rPr lang="en-US" b="1" smtClean="0"/>
              <a:t>Dihydropyridine</a:t>
            </a:r>
            <a:r>
              <a:rPr lang="en-US" b="1" smtClean="0">
                <a:solidFill>
                  <a:srgbClr val="666699"/>
                </a:solidFill>
              </a:rPr>
              <a:t>  group (</a:t>
            </a:r>
            <a:r>
              <a:rPr lang="en-US" b="1" smtClean="0">
                <a:solidFill>
                  <a:srgbClr val="FF0000"/>
                </a:solidFill>
              </a:rPr>
              <a:t>nifedipine, amlodipine, nicardipine</a:t>
            </a:r>
            <a:r>
              <a:rPr lang="en-US" b="1" smtClean="0">
                <a:solidFill>
                  <a:srgbClr val="666699"/>
                </a:solidFill>
              </a:rPr>
              <a:t>) act mainly on smooth muscle and used as </a:t>
            </a:r>
            <a:r>
              <a:rPr lang="en-US" b="1" smtClean="0"/>
              <a:t>vasodilators</a:t>
            </a:r>
          </a:p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FF0000"/>
                </a:solidFill>
              </a:rPr>
              <a:t>    Verapamil </a:t>
            </a:r>
            <a:r>
              <a:rPr lang="en-US" b="1" smtClean="0">
                <a:solidFill>
                  <a:srgbClr val="666699"/>
                </a:solidFill>
              </a:rPr>
              <a:t>act  </a:t>
            </a:r>
            <a:r>
              <a:rPr lang="en-US" b="1" smtClean="0">
                <a:solidFill>
                  <a:srgbClr val="00B050"/>
                </a:solidFill>
              </a:rPr>
              <a:t>more</a:t>
            </a:r>
            <a:r>
              <a:rPr lang="en-US" b="1" smtClean="0">
                <a:solidFill>
                  <a:srgbClr val="666699"/>
                </a:solidFill>
              </a:rPr>
              <a:t> on the myocardium and used as </a:t>
            </a:r>
            <a:r>
              <a:rPr lang="en-US" b="1" smtClean="0"/>
              <a:t>antiarrhythmic</a:t>
            </a:r>
            <a:r>
              <a:rPr lang="en-US" b="1" smtClean="0">
                <a:solidFill>
                  <a:srgbClr val="666699"/>
                </a:solidFill>
              </a:rPr>
              <a:t> drug</a:t>
            </a:r>
          </a:p>
          <a:p>
            <a:pPr eaLnBrk="1" hangingPunct="1">
              <a:buFont typeface="Arial" pitchFamily="34" charset="0"/>
              <a:buNone/>
            </a:pPr>
            <a:endParaRPr lang="en-US" b="1" smtClean="0">
              <a:solidFill>
                <a:srgbClr val="666699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rgbClr val="666699"/>
                </a:solidFill>
              </a:rPr>
              <a:t>     </a:t>
            </a:r>
            <a:r>
              <a:rPr lang="en-US" b="1" smtClean="0">
                <a:solidFill>
                  <a:srgbClr val="FF0000"/>
                </a:solidFill>
              </a:rPr>
              <a:t>Diltiazem</a:t>
            </a:r>
            <a:r>
              <a:rPr lang="en-US" b="1" smtClean="0">
                <a:solidFill>
                  <a:srgbClr val="666699"/>
                </a:solidFill>
              </a:rPr>
              <a:t> has intermediate effect.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666699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0"/>
            <a:ext cx="9144000" cy="6858000"/>
          </a:xfrm>
        </p:spPr>
        <p:txBody>
          <a:bodyPr/>
          <a:lstStyle/>
          <a:p>
            <a:pPr algn="l" rtl="1" eaLnBrk="1" hangingPunct="1">
              <a:defRPr/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Traditional Arabic" pitchFamily="2" charset="-78"/>
              </a:rPr>
              <a:t>CALCIUM CHANNEL BLOCKERS</a:t>
            </a:r>
            <a:r>
              <a:rPr lang="en-US" sz="4000" b="1" dirty="0" smtClean="0">
                <a:solidFill>
                  <a:srgbClr val="0000FF"/>
                </a:solidFill>
                <a:latin typeface="Arial" pitchFamily="34" charset="0"/>
                <a:cs typeface="Traditional Arabic" pitchFamily="2" charset="-78"/>
              </a:rPr>
              <a:t>:</a:t>
            </a:r>
          </a:p>
          <a:p>
            <a:pPr algn="l" rtl="1" eaLnBrk="1" hangingPunct="1">
              <a:defRPr/>
            </a:pPr>
            <a:endParaRPr lang="en-US" b="1" dirty="0" smtClean="0"/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Verapamil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diltiazem</a:t>
            </a:r>
            <a:r>
              <a:rPr lang="en-US" b="1" dirty="0" smtClean="0">
                <a:solidFill>
                  <a:srgbClr val="FF0000"/>
                </a:solidFill>
              </a:rPr>
              <a:t>,  </a:t>
            </a:r>
            <a:r>
              <a:rPr lang="en-US" b="1" dirty="0" err="1" smtClean="0">
                <a:solidFill>
                  <a:srgbClr val="FF0000"/>
                </a:solidFill>
              </a:rPr>
              <a:t>nifedipine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amlodipine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nicardipine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eaLnBrk="1" hangingPunct="1"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chemeClr val="tx1"/>
                </a:solidFill>
              </a:rPr>
              <a:t>Block the influx of calcium through L- type  calcium channels resulting in: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  1- Peripheral vasodilatation 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  2- Decrease cardiac contractility </a:t>
            </a:r>
          </a:p>
          <a:p>
            <a:pPr algn="l" eaLnBrk="1" hangingPunct="1"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 Both effects lower blood pressure</a:t>
            </a:r>
          </a:p>
          <a:p>
            <a:pPr algn="l" eaLnBrk="1" hangingPunct="1"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0"/>
            <a:ext cx="9144000" cy="6858000"/>
          </a:xfrm>
        </p:spPr>
        <p:txBody>
          <a:bodyPr/>
          <a:lstStyle/>
          <a:p>
            <a:pPr algn="l" rtl="1" eaLnBrk="1" hangingPunct="1"/>
            <a:endParaRPr lang="en-US" sz="3600" b="1" smtClean="0">
              <a:solidFill>
                <a:srgbClr val="FF0000"/>
              </a:solidFill>
            </a:endParaRPr>
          </a:p>
          <a:p>
            <a:pPr algn="l" eaLnBrk="1" hangingPunct="1"/>
            <a:r>
              <a:rPr lang="en-US" sz="3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Pharmacokinetics</a:t>
            </a:r>
          </a:p>
          <a:p>
            <a:pPr algn="l" eaLnBrk="1" hangingPunct="1"/>
            <a:r>
              <a:rPr lang="en-US" sz="2400" b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 </a:t>
            </a:r>
            <a:r>
              <a:rPr lang="en-US" b="1" smtClean="0">
                <a:solidFill>
                  <a:schemeClr val="tx1"/>
                </a:solidFill>
              </a:rPr>
              <a:t> given orally and intravenous injection</a:t>
            </a:r>
          </a:p>
          <a:p>
            <a:pPr algn="l" eaLnBrk="1" hangingPunct="1"/>
            <a:endParaRPr lang="en-US" b="1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2400" b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b="1" smtClean="0">
                <a:solidFill>
                  <a:schemeClr val="tx1"/>
                </a:solidFill>
              </a:rPr>
              <a:t> well absorbed from G.I.T</a:t>
            </a:r>
          </a:p>
          <a:p>
            <a:pPr algn="l" eaLnBrk="1" hangingPunct="1"/>
            <a:endParaRPr lang="en-US" b="1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2400" b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b="1" smtClean="0">
                <a:solidFill>
                  <a:schemeClr val="tx1"/>
                </a:solidFill>
              </a:rPr>
              <a:t> verapamil and nifedipine are highly bound to     </a:t>
            </a:r>
          </a:p>
          <a:p>
            <a:pPr algn="l" eaLnBrk="1" hangingPunct="1"/>
            <a:r>
              <a:rPr lang="en-US" b="1" smtClean="0">
                <a:solidFill>
                  <a:schemeClr val="tx1"/>
                </a:solidFill>
              </a:rPr>
              <a:t>    plasma protiens ( more than 90%)</a:t>
            </a:r>
          </a:p>
          <a:p>
            <a:pPr algn="l" eaLnBrk="1" hangingPunct="1"/>
            <a:r>
              <a:rPr lang="en-US" b="1" smtClean="0">
                <a:solidFill>
                  <a:schemeClr val="tx1"/>
                </a:solidFill>
              </a:rPr>
              <a:t>    while diltiazem is less ( 70-80%)</a:t>
            </a:r>
          </a:p>
          <a:p>
            <a:pPr algn="l" eaLnBrk="1" hangingPunct="1"/>
            <a:endParaRPr 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1" eaLnBrk="1" hangingPunct="1">
              <a:defRPr/>
            </a:pPr>
            <a:endParaRPr lang="en-US" sz="1400" dirty="0" smtClean="0">
              <a:latin typeface="Arial" pitchFamily="34" charset="0"/>
              <a:cs typeface="Traditional Arabic" pitchFamily="2" charset="-78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l" rtl="1"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Pharmacokinetics   ( cont  ):</a:t>
            </a:r>
          </a:p>
          <a:p>
            <a:pPr algn="l" rtl="1" eaLnBrk="1" hangingPunct="1">
              <a:defRPr/>
            </a:pPr>
            <a:endParaRPr lang="en-US" sz="1400" dirty="0" smtClean="0">
              <a:solidFill>
                <a:srgbClr val="0000FF"/>
              </a:solidFill>
              <a:latin typeface="Arial" pitchFamily="34" charset="0"/>
              <a:cs typeface="Traditional Arabic" pitchFamily="2" charset="-78"/>
            </a:endParaRPr>
          </a:p>
          <a:p>
            <a:pPr algn="l" eaLnBrk="1" hangingPunct="1">
              <a:defRPr/>
            </a:pPr>
            <a:r>
              <a:rPr lang="ar-SA" sz="1400" dirty="0" smtClean="0">
                <a:solidFill>
                  <a:srgbClr val="0000FF"/>
                </a:solidFill>
                <a:latin typeface="Arial" pitchFamily="34" charset="0"/>
                <a:cs typeface="Traditional Arabic" pitchFamily="2" charset="-78"/>
              </a:rPr>
              <a:t> </a:t>
            </a:r>
            <a:endParaRPr lang="en-US" b="1" dirty="0" smtClean="0">
              <a:solidFill>
                <a:srgbClr val="0000FF"/>
              </a:solidFill>
            </a:endParaRP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b="1" dirty="0" smtClean="0">
                <a:solidFill>
                  <a:schemeClr val="tx1"/>
                </a:solidFill>
              </a:rPr>
              <a:t> onset of action  --- within 1-3 min  --- after </a:t>
            </a:r>
            <a:r>
              <a:rPr lang="en-US" b="1" dirty="0" err="1" smtClean="0">
                <a:solidFill>
                  <a:schemeClr val="tx1"/>
                </a:solidFill>
              </a:rPr>
              <a:t>i.v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                             30 min – 2 h  --- after oral dose</a:t>
            </a:r>
          </a:p>
          <a:p>
            <a:pPr algn="l" eaLnBrk="1" hangingPunct="1"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verapamil</a:t>
            </a:r>
            <a:r>
              <a:rPr lang="en-US" b="1" dirty="0" smtClean="0">
                <a:solidFill>
                  <a:schemeClr val="tx1"/>
                </a:solidFill>
              </a:rPr>
              <a:t> &amp; </a:t>
            </a:r>
            <a:r>
              <a:rPr lang="en-US" b="1" dirty="0" err="1" smtClean="0">
                <a:solidFill>
                  <a:schemeClr val="tx1"/>
                </a:solidFill>
              </a:rPr>
              <a:t>diltiazem</a:t>
            </a:r>
            <a:r>
              <a:rPr lang="en-US" b="1" dirty="0" smtClean="0">
                <a:solidFill>
                  <a:schemeClr val="tx1"/>
                </a:solidFill>
              </a:rPr>
              <a:t> have active metabolites,       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b="1" dirty="0" err="1" smtClean="0">
                <a:solidFill>
                  <a:schemeClr val="tx1"/>
                </a:solidFill>
              </a:rPr>
              <a:t>nifedipine</a:t>
            </a:r>
            <a:r>
              <a:rPr lang="en-US" b="1" dirty="0" smtClean="0">
                <a:solidFill>
                  <a:schemeClr val="tx1"/>
                </a:solidFill>
              </a:rPr>
              <a:t> does not</a:t>
            </a:r>
          </a:p>
          <a:p>
            <a:pPr algn="l" eaLnBrk="1" hangingPunct="1"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b="1" dirty="0" smtClean="0">
                <a:solidFill>
                  <a:schemeClr val="tx1"/>
                </a:solidFill>
              </a:rPr>
              <a:t> sustained-release preparations can permit 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once-daily dosing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800" smtClean="0">
                <a:solidFill>
                  <a:srgbClr val="FF0000"/>
                </a:solidFill>
                <a:latin typeface="Bernard MT Condensed" pitchFamily="18" charset="0"/>
              </a:rPr>
              <a:t/>
            </a:r>
            <a:br>
              <a:rPr lang="en-US" sz="4800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en-US" sz="4800" smtClean="0">
                <a:solidFill>
                  <a:srgbClr val="FF0000"/>
                </a:solidFill>
                <a:latin typeface="Bernard MT Condensed" pitchFamily="18" charset="0"/>
              </a:rPr>
              <a:t/>
            </a:r>
            <a:br>
              <a:rPr lang="en-US" sz="4800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en-US" sz="4800" smtClean="0">
                <a:solidFill>
                  <a:srgbClr val="FF0000"/>
                </a:solidFill>
                <a:latin typeface="Bernard MT Condensed" pitchFamily="18" charset="0"/>
              </a:rPr>
              <a:t>Therapeutic Uses</a:t>
            </a:r>
            <a:r>
              <a:rPr lang="en-US" sz="48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endParaRPr lang="en-US" sz="36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b="1" smtClean="0"/>
              <a:t>Treatment of chronic hypertension with oral preparation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Nicardipine  can be given by I.V. route &amp; used in hypertensive emergency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ADVERSE    EFFECTS</a:t>
            </a:r>
            <a:r>
              <a:rPr lang="en-US" b="1" smtClean="0">
                <a:solidFill>
                  <a:srgbClr val="FF0000"/>
                </a:solidFill>
              </a:rPr>
              <a:t/>
            </a:r>
            <a:br>
              <a:rPr lang="en-US" b="1" smtClean="0">
                <a:solidFill>
                  <a:srgbClr val="FF0000"/>
                </a:solidFill>
              </a:rPr>
            </a:br>
            <a:r>
              <a:rPr lang="en-US" b="1" smtClean="0">
                <a:solidFill>
                  <a:srgbClr val="FF0000"/>
                </a:solidFill>
              </a:rPr>
              <a:t>            </a:t>
            </a:r>
          </a:p>
        </p:txBody>
      </p:sp>
      <p:graphicFrame>
        <p:nvGraphicFramePr>
          <p:cNvPr id="147459" name="Group 3"/>
          <p:cNvGraphicFramePr>
            <a:graphicFrameLocks noGrp="1"/>
          </p:cNvGraphicFramePr>
          <p:nvPr>
            <p:ph idx="1"/>
          </p:nvPr>
        </p:nvGraphicFramePr>
        <p:xfrm>
          <a:off x="533400" y="1627188"/>
          <a:ext cx="8229600" cy="4392612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09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Verapamil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Diltiazem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Nifedipine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Headache , Flushing , Hypotension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Headache, Flushing, Hypotension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Headache , Flushing, Hypotension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Peripheral edema   (ankle edema)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Peripheral edema   (ankle edema)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Peripheral edema   (ankle edema)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Cardiac depression, A-V block 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bradycardia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Cardiac depression , A-V block 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bradycardia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Tachycardia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73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Constipation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7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VI-   VASODILATORS</a:t>
            </a:r>
            <a:endParaRPr lang="ar-SA" sz="6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34963" y="914400"/>
          <a:ext cx="8656637" cy="56642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920240"/>
                <a:gridCol w="1554480"/>
                <a:gridCol w="2133600"/>
                <a:gridCol w="1676400"/>
                <a:gridCol w="1371600"/>
              </a:tblGrid>
              <a:tr h="599865">
                <a:tc gridSpan="5">
                  <a:txBody>
                    <a:bodyPr/>
                    <a:lstStyle/>
                    <a:p>
                      <a:pPr algn="ctr" rtl="0"/>
                      <a:r>
                        <a:rPr lang="en-US" sz="4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Vasodilators</a:t>
                      </a:r>
                      <a:endParaRPr lang="ar-SA" sz="4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165829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Sodium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nitroprussid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e</a:t>
                      </a:r>
                      <a:endParaRPr lang="ar-SA" sz="20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Diazoxide</a:t>
                      </a:r>
                      <a:endParaRPr lang="ar-SA" sz="20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Minoxidil</a:t>
                      </a:r>
                      <a:endParaRPr lang="ar-SA" sz="20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Hydralazin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e</a:t>
                      </a:r>
                      <a:endParaRPr lang="ar-SA" sz="20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ar-SA" dirty="0"/>
                    </a:p>
                  </a:txBody>
                  <a:tcPr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939285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Arterio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venodilator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Arteriodilator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Arteriodilator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Arteriodilator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Site of action</a:t>
                      </a:r>
                      <a:endParaRPr lang="ar-SA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18247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Release of nitric oxide ( NO)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Opening of potassium channels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Opening 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 potassium channels in smooth muscle membranes by </a:t>
                      </a:r>
                      <a:r>
                        <a:rPr lang="en-US" dirty="0" err="1" smtClean="0"/>
                        <a:t>minoxidil</a:t>
                      </a:r>
                      <a:r>
                        <a:rPr lang="en-US" dirty="0" smtClean="0"/>
                        <a:t> sulfate </a:t>
                      </a:r>
                    </a:p>
                    <a:p>
                      <a:pPr algn="l" rtl="0"/>
                      <a:r>
                        <a:rPr lang="en-US" dirty="0" smtClean="0"/>
                        <a:t>( active metabolite 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Direct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Mechanism of action</a:t>
                      </a:r>
                      <a:endParaRPr lang="ar-SA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39285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Intravenous infusion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Rapid intravenous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Oral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Oral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Route of admin.</a:t>
                      </a:r>
                      <a:endParaRPr lang="ar-SA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066800"/>
          <a:ext cx="8686800" cy="5329238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514623"/>
                <a:gridCol w="177018"/>
                <a:gridCol w="2198859"/>
                <a:gridCol w="1687341"/>
                <a:gridCol w="124265"/>
                <a:gridCol w="1536895"/>
                <a:gridCol w="1447800"/>
              </a:tblGrid>
              <a:tr h="82948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Sodium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nitropruside</a:t>
                      </a:r>
                      <a:endParaRPr lang="ar-SA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0"/>
                      <a:endParaRPr lang="ar-S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Diazoxide</a:t>
                      </a:r>
                      <a:endParaRPr lang="ar-SA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Minoxidil</a:t>
                      </a:r>
                      <a:endParaRPr lang="ar-SA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0"/>
                      <a:endParaRPr lang="ar-S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Hdralazine</a:t>
                      </a:r>
                      <a:endParaRPr lang="ar-SA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0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Continue</a:t>
                      </a:r>
                    </a:p>
                    <a:p>
                      <a:pPr algn="l" rtl="0"/>
                      <a:r>
                        <a:rPr lang="en-US" dirty="0" smtClean="0"/>
                        <a:t>Vasodilators</a:t>
                      </a:r>
                      <a:endParaRPr lang="ar-SA" dirty="0"/>
                    </a:p>
                  </a:txBody>
                  <a:tcPr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518560"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1.Hpertensive emergency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1.Hypertensive emergency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1.Moderate –severe hypertension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1.Moderate -severe hypertension.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Therapeutic uses</a:t>
                      </a:r>
                      <a:endParaRPr lang="ar-SA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7559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In combination with diuretic &amp; </a:t>
                      </a:r>
                      <a:r>
                        <a:rPr lang="el-GR" sz="2000" b="1" dirty="0" smtClean="0"/>
                        <a:t>β</a:t>
                      </a:r>
                      <a:r>
                        <a:rPr lang="en-US" sz="2000" b="1" dirty="0" smtClean="0"/>
                        <a:t>-blockers</a:t>
                      </a:r>
                    </a:p>
                    <a:p>
                      <a:pPr algn="ctr" rtl="0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133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2.Severe heart failure</a:t>
                      </a:r>
                      <a:endParaRPr lang="ar-SA" dirty="0" smtClean="0"/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2.Treatment of hypoglycemia due to </a:t>
                      </a:r>
                      <a:r>
                        <a:rPr lang="en-US" dirty="0" err="1" smtClean="0"/>
                        <a:t>insulinoma</a:t>
                      </a:r>
                      <a:endParaRPr lang="ar-SA" dirty="0" smtClean="0"/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  baldness</a:t>
                      </a:r>
                      <a:endParaRPr lang="ar-SA" dirty="0" smtClean="0"/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2.Hypertensive pregnant woman</a:t>
                      </a:r>
                      <a:endParaRPr lang="ar-SA" dirty="0" smtClean="0"/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OBJECTIVES ( continue)</a:t>
            </a:r>
            <a:endParaRPr lang="ar-SA" b="1" smtClean="0">
              <a:solidFill>
                <a:srgbClr val="FF0000"/>
              </a:solidFill>
            </a:endParaRPr>
          </a:p>
        </p:txBody>
      </p:sp>
      <p:sp>
        <p:nvSpPr>
          <p:cNvPr id="614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Describe the mechanism of action , therapeutic uses &amp; common adverse effects of  each class of drugs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 </a:t>
            </a:r>
            <a:endParaRPr lang="ar-SA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381000"/>
          <a:ext cx="8783638" cy="6200775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859280"/>
                <a:gridCol w="1595120"/>
                <a:gridCol w="142240"/>
                <a:gridCol w="1544320"/>
                <a:gridCol w="177800"/>
                <a:gridCol w="1727200"/>
                <a:gridCol w="1737360"/>
              </a:tblGrid>
              <a:tr h="4287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Sodium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nitropruside</a:t>
                      </a:r>
                      <a:endParaRPr lang="ar-SA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Diazoxide</a:t>
                      </a:r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Minoxidil</a:t>
                      </a:r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Hdralazine</a:t>
                      </a:r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Continue</a:t>
                      </a:r>
                    </a:p>
                    <a:p>
                      <a:pPr algn="l" rtl="0"/>
                      <a:r>
                        <a:rPr lang="en-US" dirty="0" smtClean="0"/>
                        <a:t>Vasodilators</a:t>
                      </a:r>
                      <a:endParaRPr lang="ar-SA" dirty="0"/>
                    </a:p>
                  </a:txBody>
                  <a:tcPr>
                    <a:gradFill flip="none" rotWithShape="1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3259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Severe hypotension</a:t>
                      </a:r>
                      <a:endParaRPr lang="ar-SA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Hypotension, reflex tachycardia, palpitation, angina, </a:t>
                      </a:r>
                      <a:r>
                        <a:rPr lang="en-US" baseline="0" dirty="0" smtClean="0"/>
                        <a:t>salt and water retention  ( edema)</a:t>
                      </a:r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l" rtl="0"/>
                      <a:endParaRPr lang="en-US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l" rtl="0"/>
                      <a:endParaRPr lang="en-US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Adverse effects</a:t>
                      </a:r>
                      <a:endParaRPr lang="ar-SA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60288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1.Methemoglobinduring infusion</a:t>
                      </a:r>
                    </a:p>
                    <a:p>
                      <a:pPr algn="l" rtl="0"/>
                      <a:r>
                        <a:rPr lang="en-US" dirty="0" smtClean="0"/>
                        <a:t>2. Cyanide toxicity</a:t>
                      </a:r>
                    </a:p>
                    <a:p>
                      <a:pPr algn="l" rtl="0"/>
                      <a:r>
                        <a:rPr lang="en-US" dirty="0" smtClean="0"/>
                        <a:t>3. Thiocyanate toxicity </a:t>
                      </a:r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Inhibit insulin release from </a:t>
                      </a:r>
                      <a:r>
                        <a:rPr lang="el-GR" dirty="0" smtClean="0"/>
                        <a:t>β</a:t>
                      </a:r>
                      <a:r>
                        <a:rPr lang="en-US" dirty="0" smtClean="0"/>
                        <a:t> cells of the pancreas  causing hyperglycemia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Contraindicated in diabetics</a:t>
                      </a:r>
                      <a:endParaRPr lang="ar-SA" dirty="0" smtClean="0"/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Hypertrichosis.</a:t>
                      </a:r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endParaRPr lang="en-US" dirty="0" smtClean="0"/>
                    </a:p>
                    <a:p>
                      <a:pPr algn="l" rtl="0"/>
                      <a:r>
                        <a:rPr lang="en-US" dirty="0" smtClean="0"/>
                        <a:t>Contraindicated in females</a:t>
                      </a:r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 lupus erythematosus like syndrome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Specific adverse effects</a:t>
                      </a:r>
                      <a:endParaRPr lang="ar-SA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1143000" y="685800"/>
            <a:ext cx="6781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1">
                <a:solidFill>
                  <a:srgbClr val="FF0000"/>
                </a:solidFill>
              </a:rPr>
              <a:t>SODIUM NITROPRUSSIDE</a:t>
            </a:r>
          </a:p>
          <a:p>
            <a:pPr rtl="1"/>
            <a:endParaRPr lang="en-US">
              <a:latin typeface="Arial" pitchFamily="34" charset="0"/>
              <a:cs typeface="Traditional Arabic" pitchFamily="18" charset="-78"/>
            </a:endParaRPr>
          </a:p>
          <a:p>
            <a:r>
              <a:rPr lang="ar-SA" sz="2800">
                <a:latin typeface="Arial" pitchFamily="34" charset="0"/>
                <a:cs typeface="Traditional Arabic" pitchFamily="18" charset="-78"/>
              </a:rPr>
              <a:t> </a:t>
            </a:r>
            <a:r>
              <a:rPr lang="en-US" sz="2800" b="1">
                <a:solidFill>
                  <a:srgbClr val="0000FF"/>
                </a:solidFill>
              </a:rPr>
              <a:t>ADVERSE EFFECTS:</a:t>
            </a:r>
          </a:p>
          <a:p>
            <a:endParaRPr lang="en-US" b="1"/>
          </a:p>
          <a:p>
            <a:r>
              <a:rPr lang="en-US" sz="2400" b="1"/>
              <a:t> </a:t>
            </a:r>
            <a:r>
              <a:rPr lang="en-US" sz="2400" b="1">
                <a:solidFill>
                  <a:srgbClr val="7030A0"/>
                </a:solidFill>
              </a:rPr>
              <a:t>Cyanide toxicity</a:t>
            </a:r>
          </a:p>
          <a:p>
            <a:endParaRPr lang="en-US" sz="2400" b="1">
              <a:solidFill>
                <a:srgbClr val="7030A0"/>
              </a:solidFill>
            </a:endParaRPr>
          </a:p>
          <a:p>
            <a:r>
              <a:rPr lang="en-US" sz="2400" b="1"/>
              <a:t>        Due to accumulation of  cyanide</a:t>
            </a:r>
          </a:p>
          <a:p>
            <a:r>
              <a:rPr lang="en-US" sz="2400" b="1"/>
              <a:t>      </a:t>
            </a:r>
          </a:p>
          <a:p>
            <a:r>
              <a:rPr lang="en-US" sz="2400" b="1"/>
              <a:t>    ( metabolic acidosis,  arrhythmias, severe  </a:t>
            </a:r>
          </a:p>
          <a:p>
            <a:r>
              <a:rPr lang="en-US" sz="2400" b="1"/>
              <a:t>    hypotension and death)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533400" y="685800"/>
            <a:ext cx="77724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2400" b="1">
                <a:solidFill>
                  <a:srgbClr val="FF0000"/>
                </a:solidFill>
              </a:rPr>
              <a:t>SODIUM NITROPRUSSIDE</a:t>
            </a:r>
          </a:p>
          <a:p>
            <a:pPr rtl="1"/>
            <a:endParaRPr lang="en-US">
              <a:latin typeface="Arial" pitchFamily="34" charset="0"/>
              <a:cs typeface="Traditional Arabic" pitchFamily="18" charset="-78"/>
            </a:endParaRPr>
          </a:p>
          <a:p>
            <a:r>
              <a:rPr lang="ar-SA" sz="2800">
                <a:latin typeface="Arial" pitchFamily="34" charset="0"/>
                <a:cs typeface="Traditional Arabic" pitchFamily="18" charset="-78"/>
              </a:rPr>
              <a:t> </a:t>
            </a:r>
            <a:r>
              <a:rPr lang="en-US" sz="2800">
                <a:solidFill>
                  <a:srgbClr val="0066FF"/>
                </a:solidFill>
                <a:latin typeface="Arial" pitchFamily="34" charset="0"/>
                <a:cs typeface="Traditional Arabic" pitchFamily="18" charset="-78"/>
              </a:rPr>
              <a:t>Treatment of cyanide toxicity</a:t>
            </a:r>
            <a:endParaRPr lang="en-US" sz="2400" b="1">
              <a:solidFill>
                <a:srgbClr val="0066FF"/>
              </a:solidFill>
            </a:endParaRPr>
          </a:p>
          <a:p>
            <a:endParaRPr lang="en-US" b="1"/>
          </a:p>
          <a:p>
            <a:pPr>
              <a:buFont typeface="Courier New" pitchFamily="49" charset="0"/>
              <a:buChar char="o"/>
            </a:pPr>
            <a:r>
              <a:rPr lang="en-US" sz="24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2400" b="1">
                <a:solidFill>
                  <a:srgbClr val="7030A0"/>
                </a:solidFill>
              </a:rPr>
              <a:t>Sodium thiosulphate </a:t>
            </a:r>
            <a:r>
              <a:rPr lang="en-US" sz="2400" b="1"/>
              <a:t>increases metabolism </a:t>
            </a:r>
          </a:p>
          <a:p>
            <a:r>
              <a:rPr lang="en-US" sz="2400" b="1"/>
              <a:t>    of cyanide to thiocyanate </a:t>
            </a:r>
          </a:p>
          <a:p>
            <a:pPr>
              <a:buFont typeface="Courier New" pitchFamily="49" charset="0"/>
              <a:buChar char="o"/>
            </a:pPr>
            <a:r>
              <a:rPr lang="en-US" sz="2400" b="1"/>
              <a:t>    </a:t>
            </a:r>
            <a:r>
              <a:rPr lang="en-US" sz="2400" b="1">
                <a:solidFill>
                  <a:srgbClr val="7030A0"/>
                </a:solidFill>
              </a:rPr>
              <a:t>hydroxocobolamine</a:t>
            </a:r>
            <a:r>
              <a:rPr lang="en-US" sz="2400" b="1"/>
              <a:t> combines with cyanide </a:t>
            </a:r>
          </a:p>
          <a:p>
            <a:r>
              <a:rPr lang="en-US" sz="2400" b="1"/>
              <a:t>      to form cyanocobolamine (non toxic)</a:t>
            </a:r>
          </a:p>
          <a:p>
            <a:r>
              <a:rPr lang="en-US" sz="2400" b="1"/>
              <a:t>   -</a:t>
            </a:r>
          </a:p>
          <a:p>
            <a:endParaRPr lang="en-US" sz="2400" b="1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4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sz="2400" b="1"/>
              <a:t> </a:t>
            </a:r>
            <a:r>
              <a:rPr lang="en-US" sz="2400" b="1">
                <a:solidFill>
                  <a:srgbClr val="0066FF"/>
                </a:solidFill>
              </a:rPr>
              <a:t>Thiocyanate accumulation </a:t>
            </a:r>
            <a:r>
              <a:rPr lang="en-US" sz="2400" b="1"/>
              <a:t>cause thiocyanate  </a:t>
            </a:r>
          </a:p>
          <a:p>
            <a:r>
              <a:rPr lang="en-US" sz="2400" b="1"/>
              <a:t>    toxicity ( in renal disease ) </a:t>
            </a:r>
          </a:p>
          <a:p>
            <a:r>
              <a:rPr lang="en-US" sz="2400" b="1"/>
              <a:t>    manifested as weakness, psychoses, muscle   </a:t>
            </a:r>
          </a:p>
          <a:p>
            <a:r>
              <a:rPr lang="en-US" sz="2400" b="1"/>
              <a:t>    spasms and convulsions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457200" y="19812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3399"/>
                </a:solidFill>
                <a:latin typeface="Arial" pitchFamily="34" charset="0"/>
              </a:rPr>
              <a:t>V-    Drugs acting on sympathetic  </a:t>
            </a:r>
          </a:p>
          <a:p>
            <a:r>
              <a:rPr lang="en-US" sz="3600" b="1">
                <a:solidFill>
                  <a:srgbClr val="003399"/>
                </a:solidFill>
                <a:latin typeface="Arial" pitchFamily="34" charset="0"/>
              </a:rPr>
              <a:t>        system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666699"/>
                </a:solidFill>
                <a:latin typeface="Bernard MT Condensed" pitchFamily="18" charset="0"/>
              </a:rPr>
              <a:t>Adrenoceptor –Blocking Agents </a:t>
            </a:r>
            <a:br>
              <a:rPr lang="en-US" sz="3600" smtClean="0">
                <a:solidFill>
                  <a:srgbClr val="666699"/>
                </a:solidFill>
                <a:latin typeface="Bernard MT Condensed" pitchFamily="18" charset="0"/>
              </a:rPr>
            </a:br>
            <a:r>
              <a:rPr lang="el-GR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adrenoceptor blockers</a:t>
            </a:r>
            <a:endParaRPr lang="en-US" sz="32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66FF"/>
                </a:solidFill>
              </a:rPr>
              <a:t>Propranolol</a:t>
            </a:r>
            <a:r>
              <a:rPr lang="en-US" b="1" smtClean="0"/>
              <a:t>  , </a:t>
            </a:r>
            <a:r>
              <a:rPr lang="en-US" b="1" smtClean="0">
                <a:solidFill>
                  <a:srgbClr val="0066FF"/>
                </a:solidFill>
              </a:rPr>
              <a:t>Atenolol</a:t>
            </a:r>
            <a:r>
              <a:rPr lang="en-US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Monotherapy in  mild to moderate hypertension.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In severe cases used in combination with other drugs.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May take  two weeks for optimal therapeutic response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66FF"/>
                </a:solidFill>
              </a:rPr>
              <a:t>They lower blood pressure by </a:t>
            </a:r>
            <a:r>
              <a:rPr lang="en-US" b="1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     -   decreasing  cardiac output.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     -   inhibiting the release of renin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solidFill>
                <a:srgbClr val="66669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b="1" smtClean="0">
              <a:solidFill>
                <a:srgbClr val="66669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b="1" smtClean="0">
              <a:solidFill>
                <a:srgbClr val="666699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rtl="1" eaLnBrk="1" hangingPunct="1"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rtl="1" eaLnBrk="1" hangingPunct="1"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rtl="1" eaLnBrk="1" hangingPunct="1">
              <a:defRPr/>
            </a:pPr>
            <a:r>
              <a:rPr lang="el-GR" b="1" dirty="0" smtClean="0">
                <a:solidFill>
                  <a:srgbClr val="0066FF"/>
                </a:solidFill>
              </a:rPr>
              <a:t>α</a:t>
            </a:r>
            <a:r>
              <a:rPr lang="en-US" b="1" dirty="0" smtClean="0">
                <a:solidFill>
                  <a:srgbClr val="0066FF"/>
                </a:solidFill>
              </a:rPr>
              <a:t>-ADRENOCEPTOR BLOCKERS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b="1" dirty="0" smtClean="0"/>
              <a:t>    </a:t>
            </a:r>
          </a:p>
          <a:p>
            <a:pPr rtl="1" eaLnBrk="1" hangingPunct="1">
              <a:defRPr/>
            </a:pPr>
            <a:r>
              <a:rPr lang="en-US" b="1" dirty="0" smtClean="0"/>
              <a:t>  </a:t>
            </a:r>
            <a:r>
              <a:rPr lang="en-US" sz="3600" b="1" dirty="0" err="1" smtClean="0">
                <a:solidFill>
                  <a:srgbClr val="FF0000"/>
                </a:solidFill>
              </a:rPr>
              <a:t>prazosin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l" eaLnBrk="1" hangingPunct="1">
              <a:defRPr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-   block </a:t>
            </a:r>
            <a:r>
              <a:rPr lang="el-GR" b="1" dirty="0" smtClean="0">
                <a:solidFill>
                  <a:schemeClr val="tx1"/>
                </a:solidFill>
              </a:rPr>
              <a:t>α</a:t>
            </a:r>
            <a:r>
              <a:rPr lang="en-US" b="1" dirty="0" smtClean="0">
                <a:solidFill>
                  <a:schemeClr val="tx1"/>
                </a:solidFill>
              </a:rPr>
              <a:t>- receptors in arterioles and </a:t>
            </a:r>
            <a:r>
              <a:rPr lang="en-US" b="1" dirty="0" err="1" smtClean="0">
                <a:solidFill>
                  <a:schemeClr val="tx1"/>
                </a:solidFill>
              </a:rPr>
              <a:t>venules</a:t>
            </a:r>
            <a:endParaRPr lang="en-US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 - reduce blood pressure by decreasing both 		</a:t>
            </a:r>
            <a:r>
              <a:rPr lang="en-US" b="1" dirty="0" err="1" smtClean="0">
                <a:solidFill>
                  <a:schemeClr val="tx1"/>
                </a:solidFill>
              </a:rPr>
              <a:t>afterload</a:t>
            </a:r>
            <a:r>
              <a:rPr lang="en-US" b="1" dirty="0" smtClean="0">
                <a:solidFill>
                  <a:schemeClr val="tx1"/>
                </a:solidFill>
              </a:rPr>
              <a:t> &amp; preload </a:t>
            </a:r>
          </a:p>
          <a:p>
            <a:pPr algn="l" eaLnBrk="1" hangingPunct="1">
              <a:defRPr/>
            </a:pPr>
            <a:endParaRPr lang="en-US" b="1" dirty="0" smtClean="0"/>
          </a:p>
          <a:p>
            <a:pPr algn="l" eaLnBrk="1" hangingPunct="1">
              <a:defRPr/>
            </a:pPr>
            <a:endParaRPr lang="en-US" b="1" dirty="0" smtClean="0">
              <a:solidFill>
                <a:schemeClr val="accent1"/>
              </a:solidFill>
            </a:endParaRPr>
          </a:p>
          <a:p>
            <a:pPr algn="l" eaLnBrk="1" hangingPunct="1">
              <a:defRPr/>
            </a:pPr>
            <a:endParaRPr lang="en-US" dirty="0" smtClean="0"/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1000" y="-479425"/>
            <a:ext cx="8351838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>
              <a:defRPr/>
            </a:pPr>
            <a:endParaRPr lang="en-US" sz="2000" b="1" i="1" dirty="0">
              <a:solidFill>
                <a:srgbClr val="FF0066"/>
              </a:solidFill>
              <a:latin typeface="Comic Sans MS" pitchFamily="66" charset="0"/>
            </a:endParaRPr>
          </a:p>
          <a:p>
            <a:pPr marL="342900" indent="-342900" algn="ctr">
              <a:defRPr/>
            </a:pPr>
            <a:endParaRPr lang="en-US" sz="3200" b="1" dirty="0">
              <a:solidFill>
                <a:srgbClr val="FF0000"/>
              </a:solidFill>
            </a:endParaRPr>
          </a:p>
          <a:p>
            <a:pPr marL="342900" indent="-342900"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Centrally Acting Adrenergic Drugs</a:t>
            </a:r>
          </a:p>
          <a:p>
            <a:pPr>
              <a:defRPr/>
            </a:pPr>
            <a:r>
              <a:rPr lang="en-US" sz="2800" b="1" i="1" dirty="0">
                <a:solidFill>
                  <a:srgbClr val="0000FF"/>
                </a:solidFill>
              </a:rPr>
              <a:t> </a:t>
            </a:r>
          </a:p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</a:rPr>
              <a:t>METHYLDOPA</a:t>
            </a:r>
          </a:p>
          <a:p>
            <a:pPr>
              <a:defRPr/>
            </a:pPr>
            <a:endParaRPr lang="en-US" sz="3600" b="1" dirty="0"/>
          </a:p>
          <a:p>
            <a:pPr>
              <a:defRPr/>
            </a:pPr>
            <a:r>
              <a:rPr lang="en-US" sz="2400" b="1" dirty="0"/>
              <a:t> </a:t>
            </a:r>
            <a:r>
              <a:rPr lang="en-US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sz="2800" b="1" dirty="0"/>
              <a:t>  </a:t>
            </a:r>
            <a:r>
              <a:rPr lang="en-US" sz="2800" b="1" dirty="0">
                <a:solidFill>
                  <a:srgbClr val="7030A0"/>
                </a:solidFill>
              </a:rPr>
              <a:t>Stimulating central </a:t>
            </a:r>
            <a:r>
              <a:rPr lang="el-GR" sz="2800" b="1" dirty="0">
                <a:solidFill>
                  <a:srgbClr val="7030A0"/>
                </a:solidFill>
                <a:latin typeface="Times New Roman"/>
                <a:cs typeface="Times New Roman"/>
              </a:rPr>
              <a:t>α</a:t>
            </a:r>
            <a:r>
              <a:rPr lang="en-US" sz="2800" b="1" baseline="-25000" dirty="0">
                <a:solidFill>
                  <a:srgbClr val="7030A0"/>
                </a:solidFill>
                <a:latin typeface="Times New Roman"/>
                <a:cs typeface="Times New Roman"/>
              </a:rPr>
              <a:t>2</a:t>
            </a:r>
            <a:r>
              <a:rPr lang="en-US" sz="2800" b="1" dirty="0">
                <a:solidFill>
                  <a:srgbClr val="7030A0"/>
                </a:solidFill>
                <a:latin typeface="Times New Roman"/>
                <a:cs typeface="Times New Roman"/>
              </a:rPr>
              <a:t> receptors </a:t>
            </a:r>
            <a:r>
              <a:rPr lang="en-US" sz="2800" b="1" dirty="0">
                <a:latin typeface="Times New Roman"/>
                <a:cs typeface="Times New Roman"/>
              </a:rPr>
              <a:t>causing </a:t>
            </a:r>
            <a:r>
              <a:rPr lang="en-US" sz="2800" b="1" dirty="0"/>
              <a:t>reduce in sympathetic </a:t>
            </a:r>
            <a:r>
              <a:rPr lang="en-US" sz="2800" b="1" dirty="0"/>
              <a:t>outflow from </a:t>
            </a:r>
            <a:r>
              <a:rPr lang="en-US" sz="2800" b="1" dirty="0" err="1"/>
              <a:t>vasopressor</a:t>
            </a:r>
            <a:r>
              <a:rPr lang="en-US" sz="2800" b="1" dirty="0"/>
              <a:t> center in brain stem </a:t>
            </a:r>
          </a:p>
          <a:p>
            <a:pPr>
              <a:defRPr/>
            </a:pPr>
            <a:r>
              <a:rPr lang="en-US" sz="2800" b="1" dirty="0"/>
              <a:t> </a:t>
            </a:r>
          </a:p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sz="2800" b="1" dirty="0"/>
              <a:t>  reduce peripheral </a:t>
            </a:r>
            <a:r>
              <a:rPr lang="en-US" sz="2800" b="1" dirty="0"/>
              <a:t>resistance ( </a:t>
            </a:r>
            <a:r>
              <a:rPr lang="en-US" sz="2800" b="1" dirty="0" err="1"/>
              <a:t>vasodilation</a:t>
            </a:r>
            <a:r>
              <a:rPr lang="en-US" sz="2800" b="1" dirty="0"/>
              <a:t>)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2800" b="1" dirty="0"/>
              <a:t>Decrease cardiac output </a:t>
            </a:r>
            <a:endParaRPr lang="en-US" sz="2800" b="1" dirty="0"/>
          </a:p>
          <a:p>
            <a:pPr>
              <a:defRPr/>
            </a:pPr>
            <a:r>
              <a:rPr lang="en-US" sz="2800" b="1" dirty="0"/>
              <a:t> </a:t>
            </a:r>
          </a:p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Safely used in  hypertensive pregnant women</a:t>
            </a:r>
            <a:endParaRPr lang="ar-EG" sz="2800" b="1" dirty="0">
              <a:solidFill>
                <a:srgbClr val="FF0000"/>
              </a:solidFill>
            </a:endParaRPr>
          </a:p>
          <a:p>
            <a:pPr marL="342900" indent="-342900" algn="just">
              <a:defRPr/>
            </a:pPr>
            <a:endParaRPr lang="en-US" sz="2000" b="1" dirty="0"/>
          </a:p>
          <a:p>
            <a:pPr marL="342900" indent="-342900" algn="just">
              <a:defRPr/>
            </a:pPr>
            <a:endParaRPr lang="en-US" sz="2800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0"/>
            <a:ext cx="9144000" cy="6858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METHYLDOPA</a:t>
            </a:r>
          </a:p>
          <a:p>
            <a:pPr algn="l" eaLnBrk="1" hangingPunct="1"/>
            <a:endParaRPr lang="en-US" b="1" smtClean="0">
              <a:solidFill>
                <a:srgbClr val="0000FF"/>
              </a:solidFill>
            </a:endParaRPr>
          </a:p>
          <a:p>
            <a:pPr algn="l" eaLnBrk="1" hangingPunct="1"/>
            <a:r>
              <a:rPr lang="en-US" b="1" smtClean="0">
                <a:solidFill>
                  <a:srgbClr val="0000FF"/>
                </a:solidFill>
              </a:rPr>
              <a:t>ADVERSE EFFECTS :</a:t>
            </a:r>
          </a:p>
          <a:p>
            <a:pPr algn="l" eaLnBrk="1" hangingPunct="1"/>
            <a:r>
              <a:rPr lang="en-US" b="1" smtClean="0">
                <a:solidFill>
                  <a:schemeClr val="tx1"/>
                </a:solidFill>
              </a:rPr>
              <a:t>1- sedation, tremors</a:t>
            </a:r>
          </a:p>
          <a:p>
            <a:pPr algn="l" eaLnBrk="1" hangingPunct="1"/>
            <a:endParaRPr lang="en-US" b="1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b="1" smtClean="0">
                <a:solidFill>
                  <a:schemeClr val="tx1"/>
                </a:solidFill>
              </a:rPr>
              <a:t>2- nightmares, mental depression,   </a:t>
            </a:r>
          </a:p>
          <a:p>
            <a:pPr algn="l" eaLnBrk="1" hangingPunct="1"/>
            <a:endParaRPr lang="en-US" b="1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b="1" smtClean="0">
                <a:solidFill>
                  <a:schemeClr val="tx1"/>
                </a:solidFill>
              </a:rPr>
              <a:t>3- lactation due to increase in prolactin secretion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9144000" cy="7173913"/>
          </a:xfrm>
        </p:spPr>
        <p:txBody>
          <a:bodyPr/>
          <a:lstStyle/>
          <a:p>
            <a:pPr rtl="1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FF0000"/>
                </a:solidFill>
              </a:rPr>
              <a:t>CENTRALLY ACTING SYMPATHOLYTIC DRUGS (CONT’D):</a:t>
            </a:r>
            <a:r>
              <a:rPr lang="en-US" b="1" dirty="0" smtClean="0"/>
              <a:t> </a:t>
            </a:r>
          </a:p>
          <a:p>
            <a:pPr rtl="1" eaLnBrk="1" hangingPunct="1">
              <a:lnSpc>
                <a:spcPct val="80000"/>
              </a:lnSpc>
              <a:defRPr/>
            </a:pPr>
            <a:endParaRPr lang="en-US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b="1" dirty="0" smtClean="0">
                <a:solidFill>
                  <a:srgbClr val="0000FF"/>
                </a:solidFill>
              </a:rPr>
              <a:t>CLONIDINE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similar to methyldopa, it acts to reduce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sympathetic outflow from </a:t>
            </a:r>
            <a:r>
              <a:rPr lang="en-US" b="1" dirty="0" err="1" smtClean="0">
                <a:solidFill>
                  <a:schemeClr val="tx1"/>
                </a:solidFill>
              </a:rPr>
              <a:t>vasopressor</a:t>
            </a:r>
            <a:r>
              <a:rPr lang="en-US" b="1" dirty="0" smtClean="0">
                <a:solidFill>
                  <a:schemeClr val="tx1"/>
                </a:solidFill>
              </a:rPr>
              <a:t> centre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in brain stem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❏</a:t>
            </a:r>
            <a:r>
              <a:rPr lang="en-US" sz="3600" b="1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lowers blood pressure by reducing  cardiac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output  ( due to decreased heart rate and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relaxation of capacitance vessels with a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reduction in peripheral resistance )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b="1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b="1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b="1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/>
              <a:t> </a:t>
            </a:r>
            <a:endParaRPr lang="en-US" b="1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</a:rPr>
              <a:t>CLONIDINE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rgbClr val="FF33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3300"/>
                </a:solidFill>
              </a:rPr>
              <a:t>ADVERSE EFFECTS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1- dry mouth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2- sedation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3- mental depression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PRECAUTIONS: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800" b="1" dirty="0" smtClean="0"/>
          </a:p>
          <a:p>
            <a:pPr algn="l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2800" b="1" dirty="0" smtClean="0"/>
              <a:t>  </a:t>
            </a:r>
            <a:r>
              <a:rPr lang="en-US" sz="2800" b="1" dirty="0" err="1" smtClean="0">
                <a:solidFill>
                  <a:schemeClr val="tx1"/>
                </a:solidFill>
              </a:rPr>
              <a:t>Tricyclic</a:t>
            </a:r>
            <a:r>
              <a:rPr lang="en-US" sz="2800" b="1" dirty="0" smtClean="0">
                <a:solidFill>
                  <a:schemeClr val="tx1"/>
                </a:solidFill>
              </a:rPr>
              <a:t> antidepressants may block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   the antihypertensive effect of </a:t>
            </a:r>
            <a:r>
              <a:rPr lang="en-US" sz="2800" b="1" dirty="0" err="1" smtClean="0">
                <a:solidFill>
                  <a:schemeClr val="tx1"/>
                </a:solidFill>
              </a:rPr>
              <a:t>clonidine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sz="2000" b="1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2000" b="1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2000" b="1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49225"/>
            <a:ext cx="8839200" cy="67087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Arial" pitchFamily="34" charset="0"/>
              </a:rPr>
              <a:t>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Hypertension </a:t>
            </a:r>
          </a:p>
          <a:p>
            <a:pPr eaLnBrk="1" hangingPunct="1">
              <a:defRPr/>
            </a:pPr>
            <a:endParaRPr lang="en-US" sz="4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►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Hypertension is the most common </a:t>
            </a: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cardiovascular disease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( 24% in USA)</a:t>
            </a:r>
          </a:p>
          <a:p>
            <a:pPr algn="l" eaLnBrk="1" hangingPunct="1">
              <a:defRPr/>
            </a:pPr>
            <a:endParaRPr lang="en-US" sz="28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►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Cause damage to blood vessels in</a:t>
            </a: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kidney, heart &amp; brain  </a:t>
            </a:r>
          </a:p>
          <a:p>
            <a:pPr algn="l" eaLnBrk="1" hangingPunct="1">
              <a:defRPr/>
            </a:pPr>
            <a:endParaRPr lang="en-US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►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increase incidence of renal failure,   </a:t>
            </a: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coronary disease, stroke and heart  </a:t>
            </a: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failure  </a:t>
            </a:r>
            <a:endParaRPr lang="en-US" sz="2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defRPr/>
            </a:pPr>
            <a:r>
              <a:rPr lang="en-US" sz="2800" b="1" dirty="0" smtClean="0">
                <a:cs typeface="Arial" pitchFamily="34" charset="0"/>
              </a:rPr>
              <a:t> 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FF"/>
                </a:solidFill>
              </a:rPr>
              <a:t>CLONIDINE 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PRECAUTIONS:</a:t>
            </a:r>
          </a:p>
          <a:p>
            <a:pPr algn="l" eaLnBrk="1" hangingPunct="1">
              <a:defRPr/>
            </a:pPr>
            <a:endParaRPr lang="en-US" b="1" dirty="0" smtClean="0"/>
          </a:p>
          <a:p>
            <a:pPr algn="l" eaLnBrk="1" hangingPunct="1">
              <a:buFontTx/>
              <a:buChar char="-"/>
              <a:defRPr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sudden withdrawal may cause hypertensive 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crisis</a:t>
            </a:r>
            <a:r>
              <a:rPr lang="en-US" b="1" dirty="0" smtClean="0">
                <a:solidFill>
                  <a:schemeClr val="tx1"/>
                </a:solidFill>
              </a:rPr>
              <a:t> due to increased sympathetic activity. </a:t>
            </a:r>
          </a:p>
          <a:p>
            <a:pPr algn="l" eaLnBrk="1" hangingPunct="1">
              <a:buFontTx/>
              <a:buChar char="-"/>
              <a:defRPr/>
            </a:pPr>
            <a:r>
              <a:rPr lang="en-US" b="1" dirty="0" smtClean="0">
                <a:solidFill>
                  <a:schemeClr val="tx1"/>
                </a:solidFill>
              </a:rPr>
              <a:t> stop gradually with initiation of other  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antihypertensive therapy</a:t>
            </a:r>
          </a:p>
          <a:p>
            <a:pPr algn="l" eaLnBrk="1" hangingPunct="1"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buFontTx/>
              <a:buChar char="-"/>
              <a:defRPr/>
            </a:pP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</a:rPr>
              <a:t>Mangement</a:t>
            </a:r>
            <a:r>
              <a:rPr lang="en-US" b="1" dirty="0" smtClean="0">
                <a:solidFill>
                  <a:srgbClr val="00B050"/>
                </a:solidFill>
              </a:rPr>
              <a:t> of the hypertensive crisis 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en-US" b="1" dirty="0" err="1" smtClean="0">
                <a:solidFill>
                  <a:schemeClr val="tx1"/>
                </a:solidFill>
              </a:rPr>
              <a:t>Clonidine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i.m</a:t>
            </a:r>
            <a:r>
              <a:rPr lang="en-US" b="1" dirty="0" smtClean="0">
                <a:solidFill>
                  <a:schemeClr val="tx1"/>
                </a:solidFill>
              </a:rPr>
              <a:t>. or  </a:t>
            </a:r>
            <a:r>
              <a:rPr lang="el-GR" b="1" dirty="0" smtClean="0">
                <a:solidFill>
                  <a:schemeClr val="tx1"/>
                </a:solidFill>
              </a:rPr>
              <a:t>α</a:t>
            </a:r>
            <a:r>
              <a:rPr lang="en-US" b="1" dirty="0" smtClean="0">
                <a:solidFill>
                  <a:schemeClr val="tx1"/>
                </a:solidFill>
              </a:rPr>
              <a:t>- &amp; </a:t>
            </a:r>
            <a:r>
              <a:rPr lang="el-GR" b="1" dirty="0" smtClean="0">
                <a:solidFill>
                  <a:schemeClr val="tx1"/>
                </a:solidFill>
              </a:rPr>
              <a:t>β</a:t>
            </a:r>
            <a:r>
              <a:rPr lang="en-US" b="1" dirty="0" smtClean="0">
                <a:solidFill>
                  <a:schemeClr val="tx1"/>
                </a:solidFill>
              </a:rPr>
              <a:t>- beta-blockers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FF00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>
              <a:solidFill>
                <a:srgbClr val="FF00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FF00FF"/>
                </a:solidFill>
              </a:rPr>
              <a:t>NON-DRUG TRETMENT OF HYPERTENSION</a:t>
            </a:r>
          </a:p>
          <a:p>
            <a:pPr algn="l" eaLnBrk="1" hangingPunct="1">
              <a:lnSpc>
                <a:spcPct val="70000"/>
              </a:lnSpc>
              <a:defRPr/>
            </a:pPr>
            <a:endParaRPr lang="en-US" sz="2800" b="1" dirty="0" smtClean="0"/>
          </a:p>
          <a:p>
            <a:pPr algn="l" eaLnBrk="1" hangingPunct="1">
              <a:lnSpc>
                <a:spcPct val="70000"/>
              </a:lnSpc>
              <a:defRPr/>
            </a:pPr>
            <a:r>
              <a:rPr lang="en-US" b="1" dirty="0" smtClean="0"/>
              <a:t>  </a:t>
            </a:r>
            <a:r>
              <a:rPr lang="en-US" b="1" dirty="0" smtClean="0">
                <a:solidFill>
                  <a:schemeClr val="tx1"/>
                </a:solidFill>
              </a:rPr>
              <a:t>1- reduce weight</a:t>
            </a:r>
          </a:p>
          <a:p>
            <a:pPr algn="l" eaLnBrk="1" hangingPunct="1">
              <a:lnSpc>
                <a:spcPct val="70000"/>
              </a:lnSpc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7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  2- stop smoking, caffeine, alcohol</a:t>
            </a:r>
          </a:p>
          <a:p>
            <a:pPr algn="l" eaLnBrk="1" hangingPunct="1">
              <a:lnSpc>
                <a:spcPct val="70000"/>
              </a:lnSpc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7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  3- exercise</a:t>
            </a:r>
          </a:p>
          <a:p>
            <a:pPr algn="l" eaLnBrk="1" hangingPunct="1">
              <a:lnSpc>
                <a:spcPct val="70000"/>
              </a:lnSpc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7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  4- discontinue drugs that increase BP</a:t>
            </a:r>
          </a:p>
          <a:p>
            <a:pPr algn="l" eaLnBrk="1" hangingPunct="1">
              <a:lnSpc>
                <a:spcPct val="7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  - oral contraceptives</a:t>
            </a:r>
          </a:p>
          <a:p>
            <a:pPr algn="l" eaLnBrk="1" hangingPunct="1">
              <a:lnSpc>
                <a:spcPct val="7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  - steroids</a:t>
            </a:r>
          </a:p>
          <a:p>
            <a:pPr algn="l" eaLnBrk="1" hangingPunct="1">
              <a:lnSpc>
                <a:spcPct val="7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  - non-steroidal anti-inflammatory</a:t>
            </a:r>
          </a:p>
          <a:p>
            <a:pPr algn="l" eaLnBrk="1" hangingPunct="1">
              <a:lnSpc>
                <a:spcPct val="70000"/>
              </a:lnSpc>
              <a:defRPr/>
            </a:pPr>
            <a:endParaRPr lang="en-US" sz="2800" b="1" dirty="0" smtClean="0"/>
          </a:p>
          <a:p>
            <a:pPr algn="l" eaLnBrk="1" hangingPunct="1">
              <a:lnSpc>
                <a:spcPct val="70000"/>
              </a:lnSpc>
              <a:defRPr/>
            </a:pPr>
            <a:endParaRPr lang="en-US" sz="2800" b="1" dirty="0" smtClean="0"/>
          </a:p>
          <a:p>
            <a:pPr algn="l" eaLnBrk="1" hangingPunct="1">
              <a:lnSpc>
                <a:spcPct val="70000"/>
              </a:lnSpc>
              <a:defRPr/>
            </a:pPr>
            <a:endParaRPr lang="en-US" sz="2800" b="1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0"/>
            <a:ext cx="7772400" cy="115888"/>
          </a:xfrm>
        </p:spPr>
        <p:txBody>
          <a:bodyPr/>
          <a:lstStyle/>
          <a:p>
            <a:pPr eaLnBrk="1" hangingPunct="1"/>
            <a:endParaRPr lang="ar-SA" sz="40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-228600"/>
            <a:ext cx="9144000" cy="604837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en-US" b="1" smtClean="0"/>
          </a:p>
          <a:p>
            <a:pPr eaLnBrk="1" hangingPunct="1">
              <a:lnSpc>
                <a:spcPct val="70000"/>
              </a:lnSpc>
            </a:pPr>
            <a:endParaRPr lang="en-US" b="1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smtClean="0">
                <a:solidFill>
                  <a:srgbClr val="FF00FF"/>
                </a:solidFill>
              </a:rPr>
              <a:t>NON-DRUG TRETMENT OF HYPERTENSION</a:t>
            </a:r>
            <a:r>
              <a:rPr lang="en-US" b="1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US" b="1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smtClean="0"/>
              <a:t>   - antihistamines / decongestants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/>
              <a:t>   - sympathomimetics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/>
              <a:t>   - tricyclic anti-depressants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/>
              <a:t>   - MAO inhibitors</a:t>
            </a:r>
          </a:p>
          <a:p>
            <a:pPr eaLnBrk="1" hangingPunct="1">
              <a:lnSpc>
                <a:spcPct val="70000"/>
              </a:lnSpc>
            </a:pPr>
            <a:endParaRPr lang="en-US" b="1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/>
              <a:t>5- nutritional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/>
              <a:t>     - Na+ restriction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/>
              <a:t>     - K+ supplement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/>
              <a:t>     - polyunsaturated fat</a:t>
            </a:r>
            <a:endParaRPr lang="ar-SA" b="1" smtClean="0"/>
          </a:p>
          <a:p>
            <a:pPr eaLnBrk="1" hangingPunct="1">
              <a:lnSpc>
                <a:spcPct val="70000"/>
              </a:lnSpc>
            </a:pPr>
            <a:endParaRPr lang="ar-SA" b="1" smtClean="0"/>
          </a:p>
          <a:p>
            <a:pPr eaLnBrk="1" hangingPunct="1">
              <a:lnSpc>
                <a:spcPct val="70000"/>
              </a:lnSpc>
            </a:pPr>
            <a:endParaRPr lang="en-US" b="1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b="1" smtClean="0"/>
              <a:t> </a:t>
            </a:r>
            <a:br>
              <a:rPr lang="en-US" sz="3200" b="1" smtClean="0"/>
            </a:br>
            <a:endParaRPr lang="en-US" sz="3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0"/>
            <a:ext cx="9144000" cy="6858000"/>
          </a:xfrm>
        </p:spPr>
        <p:txBody>
          <a:bodyPr/>
          <a:lstStyle/>
          <a:p>
            <a:pPr algn="l" rtl="1" eaLnBrk="1" hangingPunct="1">
              <a:lnSpc>
                <a:spcPct val="90000"/>
              </a:lnSpc>
              <a:defRPr/>
            </a:pPr>
            <a:endParaRPr lang="en-US" sz="2800" dirty="0" smtClean="0">
              <a:latin typeface="Arial" charset="0"/>
              <a:cs typeface="Traditional Arabic" pitchFamily="2" charset="-7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</a:rPr>
              <a:t>Demographic Variations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8000"/>
                </a:solidFill>
              </a:rPr>
              <a:t>- Blacks &amp; elderly </a:t>
            </a:r>
            <a:r>
              <a:rPr lang="en-US" sz="2800" b="1" dirty="0" smtClean="0">
                <a:solidFill>
                  <a:srgbClr val="FF0000"/>
                </a:solidFill>
              </a:rPr>
              <a:t>respond better to</a:t>
            </a:r>
            <a:r>
              <a:rPr lang="en-US" sz="2800" b="1" dirty="0" smtClean="0">
                <a:solidFill>
                  <a:srgbClr val="008000"/>
                </a:solidFill>
              </a:rPr>
              <a:t>: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   </a:t>
            </a:r>
            <a:r>
              <a:rPr lang="en-US" sz="2800" b="1" dirty="0" smtClean="0">
                <a:solidFill>
                  <a:schemeClr val="tx1"/>
                </a:solidFill>
              </a:rPr>
              <a:t>- Ca++ blockers    - Centrally-acting agents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   - Alpha-blockers     - Diuretics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   Less respond  to: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   - Beta-blockers     - ACE inhibitors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sz="2800" b="1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8000"/>
                </a:solidFill>
              </a:rPr>
              <a:t>- Young Patients </a:t>
            </a:r>
            <a:r>
              <a:rPr lang="en-US" sz="2800" b="1" dirty="0" smtClean="0">
                <a:solidFill>
                  <a:srgbClr val="FF0000"/>
                </a:solidFill>
              </a:rPr>
              <a:t>respond poorly </a:t>
            </a:r>
            <a:r>
              <a:rPr lang="en-US" sz="2800" b="1" dirty="0" smtClean="0">
                <a:solidFill>
                  <a:srgbClr val="008000"/>
                </a:solidFill>
              </a:rPr>
              <a:t>to: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   - Diuretics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</a:rPr>
              <a:t>Good </a:t>
            </a:r>
            <a:r>
              <a:rPr lang="en-US" sz="2800" b="1" dirty="0" err="1" smtClean="0">
                <a:solidFill>
                  <a:srgbClr val="FF0000"/>
                </a:solidFill>
              </a:rPr>
              <a:t>responsd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to: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   - ACE inhibitors   - Alpha &amp; Beta-blockers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   - Ca++ blockers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</a:t>
            </a:r>
            <a:endParaRPr lang="en-GB" smtClean="0"/>
          </a:p>
        </p:txBody>
      </p:sp>
      <p:pic>
        <p:nvPicPr>
          <p:cNvPr id="57347" name="Picture 10" descr="came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557338"/>
            <a:ext cx="6899275" cy="4598987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81200" y="-25400"/>
            <a:ext cx="552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FACTORS IN BLOOD PRESSURE CONTROL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Hypertension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90600"/>
            <a:ext cx="8839200" cy="4648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700" b="1" dirty="0" smtClean="0">
                <a:cs typeface="Arial" pitchFamily="34" charset="0"/>
              </a:rPr>
              <a:t> 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Blood pressure is determined by :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b="1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</a:rPr>
              <a:t>1- Blood volume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rgbClr val="0000FF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</a:rPr>
              <a:t>2- Cardiac output ( rate &amp; contractility )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rgbClr val="0000FF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</a:rPr>
              <a:t>3- Peripheral resistance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b="1" dirty="0" smtClean="0"/>
              <a:t> 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1800" b="1" dirty="0" smtClean="0"/>
              <a:t> 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</a:rPr>
              <a:t>Rationale for pharmacologic treatment of hypertension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Patients with </a:t>
            </a:r>
            <a:r>
              <a:rPr lang="en-US" b="1" smtClean="0">
                <a:solidFill>
                  <a:srgbClr val="000099"/>
                </a:solidFill>
              </a:rPr>
              <a:t>primary hypertension </a:t>
            </a:r>
            <a:r>
              <a:rPr lang="en-US" b="1" smtClean="0"/>
              <a:t>are generally treated with drugs that :</a:t>
            </a:r>
          </a:p>
          <a:p>
            <a:pPr>
              <a:buFont typeface="Wingdings" pitchFamily="2" charset="2"/>
              <a:buChar char="v"/>
            </a:pPr>
            <a:r>
              <a:rPr lang="en-US" b="1" smtClean="0"/>
              <a:t>Reduce blood volume</a:t>
            </a:r>
          </a:p>
          <a:p>
            <a:pPr>
              <a:buFont typeface="Wingdings" pitchFamily="2" charset="2"/>
              <a:buChar char="v"/>
            </a:pPr>
            <a:endParaRPr lang="en-US" b="1" smtClean="0"/>
          </a:p>
          <a:p>
            <a:pPr>
              <a:buFont typeface="Wingdings" pitchFamily="2" charset="2"/>
              <a:buChar char="v"/>
            </a:pPr>
            <a:r>
              <a:rPr lang="en-US" b="1" smtClean="0"/>
              <a:t>Reduce systemic vascular resistance </a:t>
            </a:r>
          </a:p>
          <a:p>
            <a:pPr>
              <a:buFont typeface="Wingdings" pitchFamily="2" charset="2"/>
              <a:buChar char="v"/>
            </a:pPr>
            <a:endParaRPr lang="en-US" b="1" smtClean="0"/>
          </a:p>
          <a:p>
            <a:pPr>
              <a:buFont typeface="Wingdings" pitchFamily="2" charset="2"/>
              <a:buChar char="v"/>
            </a:pPr>
            <a:r>
              <a:rPr lang="en-US" b="1" smtClean="0"/>
              <a:t>Reduce cardiac output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533400" y="1295400"/>
            <a:ext cx="10591800" cy="1066800"/>
          </a:xfrm>
        </p:spPr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</a:rPr>
              <a:t>Rationale for pharmacologic treatment of hypertension</a:t>
            </a:r>
            <a:r>
              <a:rPr lang="en-US" b="1" smtClean="0">
                <a:solidFill>
                  <a:srgbClr val="FF0000"/>
                </a:solidFill>
              </a:rPr>
              <a:t/>
            </a:r>
            <a:br>
              <a:rPr lang="en-US" b="1" smtClean="0">
                <a:solidFill>
                  <a:srgbClr val="FF0000"/>
                </a:solidFill>
              </a:rPr>
            </a:br>
            <a:r>
              <a:rPr lang="en-US" b="1" smtClean="0">
                <a:solidFill>
                  <a:srgbClr val="FF0000"/>
                </a:solidFill>
              </a:rPr>
              <a:t/>
            </a:r>
            <a:br>
              <a:rPr lang="en-US" b="1" smtClean="0">
                <a:solidFill>
                  <a:srgbClr val="FF0000"/>
                </a:solidFill>
              </a:rPr>
            </a:b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continue …..</a:t>
            </a:r>
          </a:p>
          <a:p>
            <a:pPr>
              <a:buFont typeface="Arial" pitchFamily="34" charset="0"/>
              <a:buNone/>
            </a:pPr>
            <a:endParaRPr lang="en-US" b="1" smtClean="0"/>
          </a:p>
          <a:p>
            <a:r>
              <a:rPr lang="en-US" b="1" smtClean="0"/>
              <a:t>Patients with </a:t>
            </a:r>
            <a:r>
              <a:rPr lang="en-US" b="1" smtClean="0">
                <a:solidFill>
                  <a:srgbClr val="000099"/>
                </a:solidFill>
              </a:rPr>
              <a:t>secondary hypertension </a:t>
            </a:r>
            <a:r>
              <a:rPr lang="en-US" b="1" smtClean="0"/>
              <a:t>are best treated by controlling or removing the underlying disease or pathology  , although they still require antihypertensive drugs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</TotalTime>
  <Words>1459</Words>
  <Application>Microsoft Office PowerPoint</Application>
  <PresentationFormat>عرض على الشاشة (3:4)‏</PresentationFormat>
  <Paragraphs>535</Paragraphs>
  <Slides>54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14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54</vt:i4>
      </vt:variant>
    </vt:vector>
  </HeadingPairs>
  <TitlesOfParts>
    <vt:vector size="69" baseType="lpstr">
      <vt:lpstr>20th Century Font</vt:lpstr>
      <vt:lpstr>Arial</vt:lpstr>
      <vt:lpstr>Calibri</vt:lpstr>
      <vt:lpstr>Wingdings 3</vt:lpstr>
      <vt:lpstr>Times New Roman</vt:lpstr>
      <vt:lpstr>Tahoma</vt:lpstr>
      <vt:lpstr>Courier New</vt:lpstr>
      <vt:lpstr>Wingdings</vt:lpstr>
      <vt:lpstr>Bernard MT Condensed</vt:lpstr>
      <vt:lpstr>PMingLiU</vt:lpstr>
      <vt:lpstr>Traditional Arabic</vt:lpstr>
      <vt:lpstr>Arial Unicode MS</vt:lpstr>
      <vt:lpstr>Arial Black</vt:lpstr>
      <vt:lpstr>Comic Sans MS</vt:lpstr>
      <vt:lpstr>Office Theme</vt:lpstr>
      <vt:lpstr>Treatment of  Hypertension</vt:lpstr>
      <vt:lpstr>الشريحة 2</vt:lpstr>
      <vt:lpstr>OBJECTIVES</vt:lpstr>
      <vt:lpstr>OBJECTIVES ( continue)</vt:lpstr>
      <vt:lpstr>الشريحة 5</vt:lpstr>
      <vt:lpstr>الشريحة 6</vt:lpstr>
      <vt:lpstr> Hypertension</vt:lpstr>
      <vt:lpstr>Rationale for pharmacologic treatment of hypertension</vt:lpstr>
      <vt:lpstr>Rationale for pharmacologic treatment of hypertension  </vt:lpstr>
      <vt:lpstr>            Classification of   Antihypertensive  Drugs </vt:lpstr>
      <vt:lpstr>Antihypertensive Agents</vt:lpstr>
      <vt:lpstr>  </vt:lpstr>
      <vt:lpstr>الشريحة 13</vt:lpstr>
      <vt:lpstr>الشريحة 14</vt:lpstr>
      <vt:lpstr>الشريحة 15</vt:lpstr>
      <vt:lpstr>  </vt:lpstr>
      <vt:lpstr>Notice</vt:lpstr>
      <vt:lpstr>ACE inhibitors (Cont’d): Pharmacokinetics</vt:lpstr>
      <vt:lpstr> ACE inhibitors (Cont’d): Therapeutic uses</vt:lpstr>
      <vt:lpstr>  </vt:lpstr>
      <vt:lpstr>  </vt:lpstr>
      <vt:lpstr>  </vt:lpstr>
      <vt:lpstr>  (Cont’d): Contraindications  of ACEI</vt:lpstr>
      <vt:lpstr>   ACE inhibitors (Cont’d): Drug interactions</vt:lpstr>
      <vt:lpstr>الشريحة 25</vt:lpstr>
      <vt:lpstr>  </vt:lpstr>
      <vt:lpstr>2-  ANGIOTENSIN RECEPTOR BLOCKERS:  Adverse effects</vt:lpstr>
      <vt:lpstr>   ANGIOTENSIN RECEPTOR BLOCKERS:   Losartan</vt:lpstr>
      <vt:lpstr>  ANGIOTENSIN RECEPTOR BLOCKERS:   Valsartan</vt:lpstr>
      <vt:lpstr>III- CALCIUM CHANNEL BLOCKERS</vt:lpstr>
      <vt:lpstr>الشريحة 31</vt:lpstr>
      <vt:lpstr>  </vt:lpstr>
      <vt:lpstr>  </vt:lpstr>
      <vt:lpstr>  </vt:lpstr>
      <vt:lpstr>  Therapeutic Uses  </vt:lpstr>
      <vt:lpstr>  ADVERSE    EFFECTS             </vt:lpstr>
      <vt:lpstr>VI-   VASODILATORS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  <vt:lpstr>Adrenoceptor –Blocking Agents  β- adrenoceptor blockers</vt:lpstr>
      <vt:lpstr>  </vt:lpstr>
      <vt:lpstr>الشريحة 46</vt:lpstr>
      <vt:lpstr>  </vt:lpstr>
      <vt:lpstr>  </vt:lpstr>
      <vt:lpstr>  </vt:lpstr>
      <vt:lpstr>  </vt:lpstr>
      <vt:lpstr>  </vt:lpstr>
      <vt:lpstr>الشريحة 52</vt:lpstr>
      <vt:lpstr>  </vt:lpstr>
      <vt:lpstr>THANK YOU</vt:lpstr>
    </vt:vector>
  </TitlesOfParts>
  <Company>MacMurray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Pressure</dc:title>
  <dc:creator>Christine Staake</dc:creator>
  <cp:lastModifiedBy>Admin</cp:lastModifiedBy>
  <cp:revision>232</cp:revision>
  <dcterms:created xsi:type="dcterms:W3CDTF">2009-01-31T17:48:01Z</dcterms:created>
  <dcterms:modified xsi:type="dcterms:W3CDTF">2012-04-06T12:08:33Z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TC103368011033</vt:lpwstr>
  </property>
</Properties>
</file>