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55" r:id="rId2"/>
    <p:sldId id="363" r:id="rId3"/>
    <p:sldId id="265" r:id="rId4"/>
    <p:sldId id="382" r:id="rId5"/>
    <p:sldId id="387" r:id="rId6"/>
    <p:sldId id="383" r:id="rId7"/>
    <p:sldId id="389" r:id="rId8"/>
    <p:sldId id="388" r:id="rId9"/>
    <p:sldId id="364" r:id="rId10"/>
    <p:sldId id="385" r:id="rId11"/>
    <p:sldId id="359" r:id="rId12"/>
    <p:sldId id="369" r:id="rId13"/>
    <p:sldId id="360" r:id="rId14"/>
    <p:sldId id="370" r:id="rId15"/>
    <p:sldId id="362" r:id="rId16"/>
    <p:sldId id="367" r:id="rId17"/>
    <p:sldId id="371" r:id="rId18"/>
    <p:sldId id="366" r:id="rId19"/>
    <p:sldId id="373" r:id="rId20"/>
    <p:sldId id="374" r:id="rId21"/>
    <p:sldId id="375" r:id="rId22"/>
    <p:sldId id="376" r:id="rId23"/>
    <p:sldId id="381" r:id="rId24"/>
    <p:sldId id="37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FFFF"/>
    <a:srgbClr val="FED2C6"/>
    <a:srgbClr val="FFCCCC"/>
    <a:srgbClr val="CCFFFF"/>
    <a:srgbClr val="CCCCFF"/>
    <a:srgbClr val="FFFFE7"/>
    <a:srgbClr val="FFFF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3" autoAdjust="0"/>
    <p:restoredTop sz="9466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03/03/2012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3/3/2012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3/3/2012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3/3/2012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3/3/2012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3/3/2012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3/3/2012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3/3/2012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3/3/2012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3/3/2012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3/3/2012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3/3/2012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3/3/2012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3/3/2012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isoprolo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57161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err="1" smtClean="0">
                <a:solidFill>
                  <a:srgbClr val="CCFF33"/>
                </a:solidFill>
                <a:latin typeface="Comic Sans MS" pitchFamily="66" charset="0"/>
              </a:rPr>
              <a:t>Adrenolytics</a:t>
            </a:r>
            <a:endParaRPr lang="en-US" sz="4400" b="1" spc="70" dirty="0" smtClean="0">
              <a:solidFill>
                <a:srgbClr val="CCFF33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28599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Sympatholytics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571612"/>
            <a:ext cx="87868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err="1" smtClean="0">
                <a:solidFill>
                  <a:srgbClr val="CCFF33"/>
                </a:solidFill>
                <a:latin typeface="Comic Sans MS" pitchFamily="66" charset="0"/>
              </a:rPr>
              <a:t>Adrenolytics</a:t>
            </a:r>
            <a:r>
              <a:rPr lang="en-US" sz="4400" b="1" spc="70" dirty="0" smtClean="0">
                <a:solidFill>
                  <a:srgbClr val="CCFF33"/>
                </a:solidFill>
                <a:latin typeface="Comic Sans MS" pitchFamily="66" charset="0"/>
              </a:rPr>
              <a:t>; </a:t>
            </a:r>
          </a:p>
          <a:p>
            <a:r>
              <a:rPr lang="en-US" sz="4400" b="1" spc="70" dirty="0" smtClean="0">
                <a:solidFill>
                  <a:srgbClr val="CCFF33"/>
                </a:solidFill>
                <a:latin typeface="Symbol" pitchFamily="18" charset="2"/>
              </a:rPr>
              <a:t>b</a:t>
            </a:r>
            <a:r>
              <a:rPr lang="en-US" sz="4400" b="1" spc="70" dirty="0" smtClean="0">
                <a:solidFill>
                  <a:srgbClr val="CCFF33"/>
                </a:solidFill>
                <a:latin typeface="Comic Sans MS" pitchFamily="66" charset="0"/>
              </a:rPr>
              <a:t> Adrenergic Blockers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-32" y="5949280"/>
            <a:ext cx="9144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spc="-40" dirty="0" smtClean="0">
                <a:latin typeface="Arial Narrow" pitchFamily="34" charset="0"/>
              </a:rPr>
              <a:t>According to presence of  membrane stabilizing effects i.e. </a:t>
            </a:r>
            <a:r>
              <a:rPr lang="en-US" sz="2400" b="1" spc="-40" dirty="0" smtClean="0">
                <a:solidFill>
                  <a:srgbClr val="4E00C0"/>
                </a:solidFill>
                <a:latin typeface="Arial Narrow" pitchFamily="34" charset="0"/>
              </a:rPr>
              <a:t>Block Na Channels</a:t>
            </a:r>
          </a:p>
          <a:p>
            <a:pPr algn="r">
              <a:lnSpc>
                <a:spcPts val="2500"/>
              </a:lnSpc>
            </a:pPr>
            <a:r>
              <a:rPr lang="en-US" sz="2400" b="1" spc="-40" dirty="0" err="1" smtClean="0">
                <a:solidFill>
                  <a:srgbClr val="4E00C0"/>
                </a:solidFill>
                <a:latin typeface="Arial Narrow" pitchFamily="34" charset="0"/>
              </a:rPr>
              <a:t>Quinidine</a:t>
            </a:r>
            <a:r>
              <a:rPr lang="en-US" sz="2400" b="1" spc="-40" dirty="0" smtClean="0">
                <a:solidFill>
                  <a:srgbClr val="4E00C0"/>
                </a:solidFill>
                <a:latin typeface="Arial Narrow" pitchFamily="34" charset="0"/>
              </a:rPr>
              <a:t>-like action</a:t>
            </a:r>
            <a:endParaRPr lang="en-US" sz="2400" dirty="0">
              <a:solidFill>
                <a:srgbClr val="4E00C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321703" y="214290"/>
            <a:ext cx="450059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b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00100" y="1650122"/>
            <a:ext cx="7072362" cy="285752"/>
            <a:chOff x="4953000" y="2667000"/>
            <a:chExt cx="3657600" cy="3048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953000" y="2667000"/>
              <a:ext cx="3657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rot="5400000">
              <a:off x="4826007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 rot="5400000">
              <a:off x="8430599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6660232" y="260648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Block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2.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43768" y="2007477"/>
            <a:ext cx="1571636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Selective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596" y="1928786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Non-Selective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486386" y="2267182"/>
            <a:ext cx="8235058" cy="465714"/>
            <a:chOff x="486386" y="5573338"/>
            <a:chExt cx="8235058" cy="465714"/>
          </a:xfrm>
        </p:grpSpPr>
        <p:sp>
          <p:nvSpPr>
            <p:cNvPr id="37" name="Rectangle 36"/>
            <p:cNvSpPr/>
            <p:nvPr/>
          </p:nvSpPr>
          <p:spPr>
            <a:xfrm>
              <a:off x="486386" y="5573338"/>
              <a:ext cx="14830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Block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 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1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&amp; 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2</a:t>
              </a:r>
              <a:endParaRPr lang="en-US" sz="2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43768" y="5638942"/>
              <a:ext cx="15776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Block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 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1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&gt;&gt; 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2</a:t>
              </a:r>
              <a:endParaRPr lang="en-US" sz="20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00100" y="4231348"/>
            <a:ext cx="7072362" cy="285752"/>
            <a:chOff x="4953000" y="2667000"/>
            <a:chExt cx="3657600" cy="30480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953000" y="2667000"/>
              <a:ext cx="3657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 bwMode="auto">
            <a:xfrm rot="5400000">
              <a:off x="4826007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auto">
            <a:xfrm rot="5400000">
              <a:off x="8430599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57158" y="2587853"/>
            <a:ext cx="407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Propranolol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Sotalol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Timolol</a:t>
            </a:r>
            <a:r>
              <a:rPr lang="en-US" sz="2000" b="1" dirty="0" smtClean="0">
                <a:latin typeface="Arial Narrow" pitchFamily="34" charset="0"/>
              </a:rPr>
              <a:t> (Eye)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8024" y="2587853"/>
            <a:ext cx="428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Atenolol</a:t>
            </a:r>
            <a:r>
              <a:rPr lang="en-US" sz="2000" b="1" dirty="0" smtClean="0">
                <a:latin typeface="Arial Narrow" pitchFamily="34" charset="0"/>
              </a:rPr>
              <a:t>,	 </a:t>
            </a:r>
            <a:r>
              <a:rPr lang="en-US" sz="2000" b="1" dirty="0" err="1" smtClean="0">
                <a:latin typeface="Arial Narrow" pitchFamily="34" charset="0"/>
              </a:rPr>
              <a:t>Bisoprolol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Metoprolol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Esmolol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034" y="4491652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Without ISA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29454" y="4563090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With ISA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39714" y="4883783"/>
            <a:ext cx="1592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6600"/>
                </a:solidFill>
                <a:latin typeface="Arial Narrow" pitchFamily="34" charset="0"/>
              </a:rPr>
              <a:t>Acebutalol</a:t>
            </a:r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endParaRPr lang="en-US" sz="20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7158" y="4853289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Propranolol</a:t>
            </a:r>
            <a:r>
              <a:rPr lang="en-US" sz="2000" b="1" dirty="0" smtClean="0">
                <a:latin typeface="Arial Narrow" pitchFamily="34" charset="0"/>
              </a:rPr>
              <a:t>,  </a:t>
            </a:r>
            <a:r>
              <a:rPr lang="en-US" sz="2000" b="1" dirty="0" err="1" smtClean="0">
                <a:latin typeface="Arial Narrow" pitchFamily="34" charset="0"/>
              </a:rPr>
              <a:t>Atenolol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Sotalol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Bisoprolol</a:t>
            </a:r>
            <a:r>
              <a:rPr lang="en-US" sz="2000" b="1" dirty="0" smtClean="0">
                <a:latin typeface="Arial Narrow" pitchFamily="34" charset="0"/>
              </a:rPr>
              <a:t>,  </a:t>
            </a:r>
            <a:r>
              <a:rPr lang="en-US" sz="2000" b="1" dirty="0" err="1" smtClean="0">
                <a:latin typeface="Arial Narrow" pitchFamily="34" charset="0"/>
              </a:rPr>
              <a:t>Timolol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Metoprolol</a:t>
            </a:r>
            <a:r>
              <a:rPr lang="en-US" sz="2000" b="1" dirty="0" smtClean="0">
                <a:latin typeface="Arial Narrow" pitchFamily="34" charset="0"/>
              </a:rPr>
              <a:t>;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0" y="3427412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95536" y="289478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Labetalol</a:t>
            </a:r>
            <a:r>
              <a:rPr lang="en-US" b="1" dirty="0" smtClean="0">
                <a:solidFill>
                  <a:srgbClr val="00B0F0"/>
                </a:solidFill>
              </a:rPr>
              <a:t>, </a:t>
            </a:r>
            <a:r>
              <a:rPr lang="en-US" b="1" dirty="0" err="1" smtClean="0">
                <a:solidFill>
                  <a:srgbClr val="00B0F0"/>
                </a:solidFill>
              </a:rPr>
              <a:t>Carvedilol</a:t>
            </a:r>
            <a:r>
              <a:rPr lang="en-US" b="1" dirty="0" smtClean="0">
                <a:solidFill>
                  <a:srgbClr val="00B0F0"/>
                </a:solidFill>
              </a:rPr>
              <a:t> (Mixed)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919860" y="518448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6600"/>
                </a:solidFill>
              </a:rPr>
              <a:t>Labetalol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555776" y="5157192"/>
            <a:ext cx="1300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6600"/>
                </a:solidFill>
              </a:rPr>
              <a:t>Carvedilol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28596" y="1195612"/>
            <a:ext cx="8358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According to extent of blocked of each type they are either</a:t>
            </a:r>
            <a:endParaRPr lang="en-US" sz="2400" dirty="0"/>
          </a:p>
        </p:txBody>
      </p:sp>
      <p:sp>
        <p:nvSpPr>
          <p:cNvPr id="78" name="Rectangle 77"/>
          <p:cNvSpPr/>
          <p:nvPr/>
        </p:nvSpPr>
        <p:spPr>
          <a:xfrm>
            <a:off x="-34958" y="765865"/>
            <a:ext cx="9215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4E00C0"/>
                </a:solidFill>
              </a:rPr>
              <a:t>Pharmacodynamic</a:t>
            </a:r>
            <a:r>
              <a:rPr lang="en-US" sz="2200" b="1" dirty="0" smtClean="0">
                <a:solidFill>
                  <a:srgbClr val="4E00C0"/>
                </a:solidFill>
              </a:rPr>
              <a:t>  Classification </a:t>
            </a:r>
            <a:endParaRPr lang="en-US" sz="2200" b="1" dirty="0">
              <a:solidFill>
                <a:srgbClr val="4E0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7308" y="6242044"/>
            <a:ext cx="6228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Propranolol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Arial Narrow" pitchFamily="34" charset="0"/>
              </a:rPr>
              <a:t>Acebutalol</a:t>
            </a:r>
            <a:endParaRPr lang="en-US" sz="20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-32" y="5640850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669932" y="626460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6600"/>
                </a:solidFill>
              </a:rPr>
              <a:t>Labetalol</a:t>
            </a:r>
            <a:r>
              <a:rPr lang="en-US" b="1" dirty="0" smtClean="0">
                <a:solidFill>
                  <a:srgbClr val="006600"/>
                </a:solidFill>
              </a:rPr>
              <a:t>  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0" y="3140968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2</a:t>
            </a:r>
            <a:endParaRPr lang="en-US" sz="2400" b="1" dirty="0"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3516968"/>
            <a:ext cx="9144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spc="-80" dirty="0" smtClean="0">
                <a:latin typeface="Arial Narrow" pitchFamily="34" charset="0"/>
              </a:rPr>
              <a:t>According to presence of agonistic/antagonistic action; </a:t>
            </a:r>
          </a:p>
          <a:p>
            <a:pPr algn="ctr">
              <a:lnSpc>
                <a:spcPts val="2500"/>
              </a:lnSpc>
            </a:pPr>
            <a:r>
              <a:rPr lang="en-US" sz="2400" b="1" spc="-80" dirty="0" smtClean="0">
                <a:latin typeface="Arial Narrow" pitchFamily="34" charset="0"/>
              </a:rPr>
              <a:t>Intrinsic </a:t>
            </a:r>
            <a:r>
              <a:rPr lang="en-US" sz="2400" b="1" spc="-80" dirty="0" err="1" smtClean="0">
                <a:latin typeface="Arial Narrow" pitchFamily="34" charset="0"/>
              </a:rPr>
              <a:t>Sympathomimetic</a:t>
            </a:r>
            <a:r>
              <a:rPr lang="en-US" sz="2400" b="1" spc="-80" dirty="0" smtClean="0">
                <a:latin typeface="Arial Narrow" pitchFamily="34" charset="0"/>
              </a:rPr>
              <a:t> Activity </a:t>
            </a:r>
            <a:r>
              <a:rPr lang="en-US" sz="2400" spc="-80" dirty="0" smtClean="0">
                <a:solidFill>
                  <a:srgbClr val="4E00C0"/>
                </a:solidFill>
                <a:latin typeface="Bernard MT Condensed" pitchFamily="18" charset="0"/>
              </a:rPr>
              <a:t>( ISA )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-32" y="5517232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3</a:t>
            </a:r>
            <a:endParaRPr lang="en-US" sz="2400" b="1" dirty="0">
              <a:latin typeface="Bernard MT Condensed" pitchFamily="18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71406" y="1267050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-32" y="1052736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1</a:t>
            </a:r>
            <a:endParaRPr lang="en-US" sz="2400" b="1" dirty="0">
              <a:latin typeface="Bernard MT Condensed" pitchFamily="18" charset="0"/>
            </a:endParaRPr>
          </a:p>
        </p:txBody>
      </p:sp>
      <p:sp>
        <p:nvSpPr>
          <p:cNvPr id="45" name="5-Point Star 44"/>
          <p:cNvSpPr/>
          <p:nvPr/>
        </p:nvSpPr>
        <p:spPr>
          <a:xfrm>
            <a:off x="179512" y="188640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4" grpId="0" animBg="1"/>
      <p:bldP spid="35" grpId="0" animBg="1"/>
      <p:bldP spid="43" grpId="0"/>
      <p:bldP spid="44" grpId="0"/>
      <p:bldP spid="47" grpId="0" animBg="1"/>
      <p:bldP spid="48" grpId="0" animBg="1"/>
      <p:bldP spid="49" grpId="0"/>
      <p:bldP spid="50" grpId="0"/>
      <p:bldP spid="71" grpId="0"/>
      <p:bldP spid="74" grpId="0"/>
      <p:bldP spid="75" grpId="0"/>
      <p:bldP spid="76" grpId="0"/>
      <p:bldP spid="80" grpId="0"/>
      <p:bldP spid="82" grpId="0"/>
      <p:bldP spid="84" grpId="0" animBg="1"/>
      <p:bldP spid="46" grpId="0"/>
      <p:bldP spid="85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1470" y="26481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40" dirty="0" smtClean="0">
                <a:latin typeface="Arial Narrow" pitchFamily="34" charset="0"/>
              </a:rPr>
              <a:t>According to their lipid solubility</a:t>
            </a:r>
            <a:endParaRPr lang="en-US" sz="2400" dirty="0">
              <a:solidFill>
                <a:srgbClr val="4E0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8630" y="2636095"/>
            <a:ext cx="7072362" cy="285752"/>
            <a:chOff x="4953000" y="2667000"/>
            <a:chExt cx="3657600" cy="30480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953000" y="2667000"/>
              <a:ext cx="3657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 rot="5400000">
              <a:off x="4826007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rot="5400000">
              <a:off x="8430599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929422" y="2933914"/>
            <a:ext cx="1714512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spc="70" dirty="0" smtClean="0">
                <a:latin typeface="Bernard MT Condensed" pitchFamily="18" charset="0"/>
              </a:rPr>
              <a:t>Hydrophilic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26" y="2933914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spc="70" dirty="0" err="1" smtClean="0">
                <a:latin typeface="Bernard MT Condensed" pitchFamily="18" charset="0"/>
              </a:rPr>
              <a:t>Lipophylic</a:t>
            </a:r>
            <a:r>
              <a:rPr lang="en-US" sz="2400" spc="70" dirty="0" smtClean="0">
                <a:latin typeface="Bernard MT Condensed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71470" y="2152543"/>
            <a:ext cx="9215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4E00C0"/>
                </a:solidFill>
              </a:rPr>
              <a:t>Pharmacokinetic Classification </a:t>
            </a:r>
            <a:endParaRPr lang="en-US" sz="2200" b="1" dirty="0">
              <a:solidFill>
                <a:srgbClr val="4E00C0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28596" y="3364417"/>
          <a:ext cx="8358189" cy="3662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63"/>
                <a:gridCol w="2786063"/>
                <a:gridCol w="2786063"/>
              </a:tblGrid>
              <a:tr h="570338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Lipophylic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Hydrophilic</a:t>
                      </a:r>
                      <a:endParaRPr lang="en-US" sz="2400" b="0" dirty="0"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</a:tr>
              <a:tr h="35835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Oral  absorption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Complete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Irregular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</a:tr>
              <a:tr h="42499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Liver metabolism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Yes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No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</a:tr>
              <a:tr h="422682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t 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1/2 </a:t>
                      </a:r>
                      <a:endParaRPr lang="en-US" sz="2400" baseline="-250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9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Short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Long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FFFDF"/>
                    </a:solidFill>
                  </a:tcPr>
                </a:tc>
              </a:tr>
              <a:tr h="817215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CNS side effects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High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</a:tr>
              <a:tr h="537630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 smtClean="0">
                          <a:solidFill>
                            <a:srgbClr val="0000FF"/>
                          </a:solidFill>
                          <a:latin typeface="Arial Narrow" pitchFamily="34" charset="0"/>
                          <a:cs typeface="Tahoma" pitchFamily="34" charset="0"/>
                        </a:rPr>
                        <a:t>Propranolol</a:t>
                      </a:r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200" b="1" dirty="0" err="1" smtClean="0">
                          <a:solidFill>
                            <a:srgbClr val="0000FF"/>
                          </a:solidFill>
                          <a:latin typeface="Arial Narrow" pitchFamily="34" charset="0"/>
                          <a:cs typeface="Tahoma" pitchFamily="34" charset="0"/>
                        </a:rPr>
                        <a:t>Metopro</a:t>
                      </a:r>
                      <a:r>
                        <a:rPr lang="en-US" sz="2200" b="1" dirty="0" err="1" smtClean="0">
                          <a:latin typeface="Arial Narrow" pitchFamily="34" charset="0"/>
                          <a:cs typeface="Tahoma" pitchFamily="34" charset="0"/>
                        </a:rPr>
                        <a:t>lol</a:t>
                      </a:r>
                      <a:r>
                        <a:rPr lang="en-US" sz="22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200" b="1" dirty="0" err="1" smtClean="0">
                          <a:latin typeface="Arial Narrow" pitchFamily="34" charset="0"/>
                          <a:cs typeface="Tahoma" pitchFamily="34" charset="0"/>
                        </a:rPr>
                        <a:t>Timolol</a:t>
                      </a:r>
                      <a:r>
                        <a:rPr lang="en-US" sz="2200" b="1" dirty="0" smtClean="0"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Labetalol</a:t>
                      </a:r>
                      <a:r>
                        <a:rPr lang="en-US" sz="22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 &gt; </a:t>
                      </a:r>
                      <a:r>
                        <a:rPr lang="en-US" sz="2200" b="1" dirty="0" err="1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Carvedilol</a:t>
                      </a:r>
                      <a:r>
                        <a:rPr lang="en-US" sz="22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    </a:t>
                      </a: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0" hangingPunct="0">
                        <a:lnSpc>
                          <a:spcPts val="2400"/>
                        </a:lnSpc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</a:pPr>
                      <a:r>
                        <a:rPr lang="en-US" sz="2200" b="1" dirty="0" err="1" smtClean="0">
                          <a:solidFill>
                            <a:srgbClr val="0000FF"/>
                          </a:solidFill>
                          <a:latin typeface="Arial Narrow" pitchFamily="34" charset="0"/>
                          <a:cs typeface="Tahoma" pitchFamily="34" charset="0"/>
                        </a:rPr>
                        <a:t>Atenolol</a:t>
                      </a:r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Nadolol</a:t>
                      </a:r>
                      <a:endParaRPr lang="en-US" sz="2200" b="1" dirty="0" smtClean="0">
                        <a:solidFill>
                          <a:srgbClr val="FF0000"/>
                        </a:solidFill>
                        <a:latin typeface="Arial Narrow" pitchFamily="34" charset="0"/>
                        <a:cs typeface="Tahoma" pitchFamily="34" charset="0"/>
                      </a:endParaRPr>
                    </a:p>
                    <a:p>
                      <a:pPr lvl="0" algn="ctr" eaLnBrk="0" hangingPunct="0">
                        <a:lnSpc>
                          <a:spcPts val="2400"/>
                        </a:lnSpc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</a:pPr>
                      <a:r>
                        <a:rPr lang="en-US" sz="2200" b="1" dirty="0" err="1" smtClean="0">
                          <a:latin typeface="Arial Narrow" pitchFamily="34" charset="0"/>
                          <a:cs typeface="Tahoma" pitchFamily="34" charset="0"/>
                        </a:rPr>
                        <a:t>Sotalol</a:t>
                      </a:r>
                      <a:r>
                        <a:rPr lang="en-US" sz="22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200" b="1" dirty="0" err="1" smtClean="0">
                          <a:latin typeface="Arial Narrow" pitchFamily="34" charset="0"/>
                          <a:cs typeface="Tahoma" pitchFamily="34" charset="0"/>
                        </a:rPr>
                        <a:t>Acebutalol</a:t>
                      </a:r>
                      <a:r>
                        <a:rPr lang="en-US" sz="2200" b="1" dirty="0" smtClean="0"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lvl="0" algn="ctr" eaLnBrk="0" hangingPunct="0">
                        <a:lnSpc>
                          <a:spcPts val="2400"/>
                        </a:lnSpc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</a:pPr>
                      <a:r>
                        <a:rPr lang="en-US" sz="2200" b="1" dirty="0" err="1" smtClean="0">
                          <a:latin typeface="Arial Narrow" pitchFamily="34" charset="0"/>
                          <a:cs typeface="Tahoma" pitchFamily="34" charset="0"/>
                        </a:rPr>
                        <a:t>Bisprolol</a:t>
                      </a:r>
                      <a:r>
                        <a:rPr lang="en-US" sz="22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Esmolol</a:t>
                      </a:r>
                      <a:endParaRPr lang="en-US" sz="22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-32" y="3639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40" dirty="0" smtClean="0">
                <a:latin typeface="Arial Narrow" pitchFamily="34" charset="0"/>
              </a:rPr>
              <a:t>According to presence of  CNS depressant effects i.e. </a:t>
            </a:r>
            <a:r>
              <a:rPr lang="en-US" sz="2400" b="1" spc="-40" dirty="0" smtClean="0">
                <a:solidFill>
                  <a:srgbClr val="4E00C0"/>
                </a:solidFill>
                <a:latin typeface="Arial Narrow" pitchFamily="34" charset="0"/>
              </a:rPr>
              <a:t>Sedative effect</a:t>
            </a:r>
            <a:r>
              <a:rPr lang="en-US" sz="2400" b="1" spc="-40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algn="r"/>
            <a:r>
              <a:rPr lang="en-US" sz="2400" b="1" spc="-40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 Anxiety</a:t>
            </a:r>
            <a:endParaRPr lang="en-US" sz="2400" dirty="0">
              <a:solidFill>
                <a:srgbClr val="4E0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844" y="780469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Propranolol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,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Metoprolol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</a:rPr>
              <a:t>Labetalol</a:t>
            </a:r>
            <a:r>
              <a:rPr lang="en-US" b="1" dirty="0" smtClean="0">
                <a:solidFill>
                  <a:srgbClr val="006600"/>
                </a:solidFill>
              </a:rPr>
              <a:t> &gt; </a:t>
            </a:r>
            <a:r>
              <a:rPr lang="en-US" b="1" dirty="0" err="1" smtClean="0">
                <a:solidFill>
                  <a:srgbClr val="006600"/>
                </a:solidFill>
              </a:rPr>
              <a:t>Carvedilol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340768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5968" y="1628800"/>
            <a:ext cx="450059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b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1406" y="229321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32" y="15007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4</a:t>
            </a:r>
            <a:endParaRPr lang="en-US" sz="2400" b="1" dirty="0">
              <a:latin typeface="Bernard MT Condensed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/>
      <p:bldP spid="29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282" y="1184867"/>
            <a:ext cx="107157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Kinetics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4314" y="394460"/>
            <a:ext cx="885828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Non-Selective Competitive Blocker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of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&amp;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Has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quinidine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-like &amp; sedative actions /No ISA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14282" y="1731923"/>
            <a:ext cx="885828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Lipophilic</a:t>
            </a:r>
            <a:r>
              <a:rPr lang="en-US" sz="2400" b="1" dirty="0" smtClean="0">
                <a:latin typeface="Arial Narrow" pitchFamily="34" charset="0"/>
              </a:rPr>
              <a:t>, completely absorbed,70% destroyed during 1</a:t>
            </a:r>
            <a:r>
              <a:rPr lang="en-US" sz="2400" b="1" u="sng" dirty="0" smtClean="0">
                <a:latin typeface="Arial Narrow" pitchFamily="34" charset="0"/>
              </a:rPr>
              <a:t>st</a:t>
            </a:r>
            <a:r>
              <a:rPr lang="en-US" sz="2400" b="1" dirty="0" smtClean="0">
                <a:latin typeface="Arial Narrow" pitchFamily="34" charset="0"/>
              </a:rPr>
              <a:t> pass hepatic metabolism, 90-95% protein bound,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cross BBB </a:t>
            </a:r>
            <a:r>
              <a:rPr lang="en-US" sz="2400" b="1" dirty="0" smtClean="0">
                <a:latin typeface="Arial Narrow" pitchFamily="34" charset="0"/>
              </a:rPr>
              <a:t>and excreted in urine.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5720" y="5500702"/>
            <a:ext cx="8858280" cy="115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	</a:t>
            </a:r>
          </a:p>
          <a:p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Anti-arrhythmic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effects:excitability,  automaticity &amp;  conductivity due to its sympathetic blocking +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quinidine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-like actions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4282" y="2500306"/>
            <a:ext cx="1285884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Dynamics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59472" y="3500438"/>
            <a:ext cx="3541354" cy="461665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Cell Membrane Stabilization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8596" y="3286124"/>
            <a:ext cx="2246128" cy="412934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-blocking Effect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11646" y="3786190"/>
            <a:ext cx="1489510" cy="461665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CNS Effect</a:t>
            </a:r>
            <a:endParaRPr lang="en-US" sz="2400" dirty="0">
              <a:latin typeface="Arial Narrow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472870" y="2915286"/>
            <a:ext cx="6801399" cy="800260"/>
            <a:chOff x="1500166" y="2915286"/>
            <a:chExt cx="6801399" cy="800260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 rot="5400000">
              <a:off x="1383931" y="3064424"/>
              <a:ext cx="304801" cy="6525"/>
            </a:xfrm>
            <a:prstGeom prst="straightConnector1">
              <a:avLst/>
            </a:prstGeom>
            <a:solidFill>
              <a:srgbClr val="0000FF"/>
            </a:solidFill>
            <a:ln w="38100">
              <a:solidFill>
                <a:srgbClr val="4E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500166" y="2943863"/>
              <a:ext cx="6801399" cy="1588"/>
            </a:xfrm>
            <a:prstGeom prst="line">
              <a:avLst/>
            </a:prstGeom>
            <a:ln w="38100">
              <a:solidFill>
                <a:srgbClr val="4E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464843" y="3178967"/>
              <a:ext cx="500066" cy="1588"/>
            </a:xfrm>
            <a:prstGeom prst="straightConnector1">
              <a:avLst/>
            </a:prstGeom>
            <a:ln w="38100">
              <a:solidFill>
                <a:srgbClr val="4E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7893867" y="3321843"/>
              <a:ext cx="785818" cy="1588"/>
            </a:xfrm>
            <a:prstGeom prst="straightConnector1">
              <a:avLst/>
            </a:prstGeom>
            <a:ln w="38100">
              <a:solidFill>
                <a:srgbClr val="4E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rot="5400000">
            <a:off x="1250927" y="3963991"/>
            <a:ext cx="500066" cy="158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85720" y="4071942"/>
            <a:ext cx="8858280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Heart;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Negative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inotropic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chronotropic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dromotropic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CO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  <a:sym typeface="Wingdings 3"/>
            </a:endParaRPr>
          </a:p>
          <a:p>
            <a:r>
              <a:rPr lang="en-US" sz="2400" b="1" dirty="0" err="1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Antianginal</a:t>
            </a:r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effects:</a:t>
            </a:r>
          </a:p>
          <a:p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	  Force &amp; rate of contraction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work </a:t>
            </a:r>
          </a:p>
          <a:p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	  O</a:t>
            </a:r>
            <a:r>
              <a:rPr lang="en-US" sz="2400" b="1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consumption due to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	</a:t>
            </a:r>
          </a:p>
        </p:txBody>
      </p:sp>
      <p:sp>
        <p:nvSpPr>
          <p:cNvPr id="74" name="Arc 73"/>
          <p:cNvSpPr/>
          <p:nvPr/>
        </p:nvSpPr>
        <p:spPr>
          <a:xfrm>
            <a:off x="6786578" y="4640248"/>
            <a:ext cx="857256" cy="642942"/>
          </a:xfrm>
          <a:prstGeom prst="arc">
            <a:avLst>
              <a:gd name="adj1" fmla="val 16200000"/>
              <a:gd name="adj2" fmla="val 403612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8388424" y="6165304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4208" y="620688"/>
            <a:ext cx="2903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Is the chosen as  prototype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69" grpId="0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5720" y="357166"/>
            <a:ext cx="885828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BV;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Antagonize 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vasodilatory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effect   peripheral resistance (PR) !!!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The resultant vasoconstriction 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blood flow to all organs except brain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cold extremities + intermittent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claudications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(Therefore, it is contraindicated in peripheral diseases like </a:t>
            </a:r>
            <a:r>
              <a:rPr lang="en-US" sz="2400" b="1" i="1" u="sng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Raynaud’s</a:t>
            </a:r>
            <a:r>
              <a:rPr lang="en-US" sz="2400" b="1" i="1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disease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1672600"/>
            <a:ext cx="8858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u="heavy" dirty="0" smtClean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BP; </a:t>
            </a:r>
          </a:p>
          <a:p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Antihypertensive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BP in </a:t>
            </a:r>
            <a:r>
              <a:rPr lang="en-US" sz="2400" b="1" dirty="0" smtClean="0">
                <a:latin typeface="Arial Narrow" pitchFamily="34" charset="0"/>
              </a:rPr>
              <a:t>hypertensive patients after  about 4 weeks due to effects on: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Heart: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CO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Kidney: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latin typeface="Arial Narrow" pitchFamily="34" charset="0"/>
              </a:rPr>
              <a:t>renin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aldosterone</a:t>
            </a:r>
            <a:r>
              <a:rPr lang="en-US" sz="2400" b="1" dirty="0" smtClean="0">
                <a:latin typeface="Arial Narrow" pitchFamily="34" charset="0"/>
              </a:rPr>
              <a:t> secretion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). (Very important)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Presynaptic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: Block them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NE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release from adrenergic nerve terminals.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CNS: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sympathetic outflow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Baro</a:t>
            </a:r>
            <a:r>
              <a:rPr lang="en-US" sz="2400" b="1" dirty="0" smtClean="0">
                <a:latin typeface="Arial Narrow" pitchFamily="34" charset="0"/>
              </a:rPr>
              <a:t>-receptors:  Resetting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5000636"/>
            <a:ext cx="507209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u="heavy" dirty="0" smtClean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Bronchi: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&gt; in susceptible patients </a:t>
            </a:r>
            <a:r>
              <a:rPr lang="en-US" sz="2200" b="1" i="1" dirty="0" smtClean="0">
                <a:latin typeface="Arial Narrow" pitchFamily="34" charset="0"/>
              </a:rPr>
              <a:t>N. B. Selective </a:t>
            </a:r>
            <a:r>
              <a:rPr lang="en-US" sz="2200" b="1" i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200" b="1" i="1" dirty="0" smtClean="0">
                <a:latin typeface="Arial Narrow" pitchFamily="34" charset="0"/>
              </a:rPr>
              <a:t>-blockers are better choice for Asthma </a:t>
            </a:r>
            <a:endParaRPr lang="en-US" sz="2200" b="1" i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7812360" y="5589240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5720" y="357166"/>
            <a:ext cx="885828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Metabolic: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liver;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Glycogenolysis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Hypoglycaemia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pancreas;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glucagon secretion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adipocytes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Lipolysis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Na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retension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; 2</a:t>
            </a:r>
            <a:r>
              <a:rPr lang="en-US" sz="2400" b="1" baseline="30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ndry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to BP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renal perfusion </a:t>
            </a: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Hyperkalema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714620"/>
            <a:ext cx="885828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Block Na channels  direct depressant to myocardium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		        local anesthetic effect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158" y="2143116"/>
            <a:ext cx="3541354" cy="461665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Cell Membrane Stabilization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494" y="3429000"/>
            <a:ext cx="1489510" cy="461665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CNS Effect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3981350"/>
            <a:ext cx="885828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 tremors &amp; anxiety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protect against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social anxiety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combat performance anxiety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performance enhancement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4786322"/>
            <a:ext cx="5509846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of </a:t>
            </a:r>
            <a:r>
              <a:rPr lang="en-US" sz="22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-Blockers see summary 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7158" y="5214950"/>
            <a:ext cx="885828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Hypertension;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Arrhythmias;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Ventricular &gt;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atrial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special during exercise &amp; anesthesia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Angina;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&gt; on effort  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N.B. Its anti-anxiety adds to the 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antianginal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effect</a:t>
            </a:r>
          </a:p>
          <a:p>
            <a:pPr>
              <a:lnSpc>
                <a:spcPts val="2500"/>
              </a:lnSpc>
            </a:pPr>
            <a:r>
              <a:rPr lang="en-US" sz="2200" b="1" i="1" dirty="0" smtClean="0">
                <a:latin typeface="Arial Narrow" pitchFamily="34" charset="0"/>
                <a:sym typeface="Wingdings 3"/>
              </a:rPr>
              <a:t>                                                  It does not cause coronary dilatation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444208" y="764704"/>
            <a:ext cx="2232248" cy="642942"/>
            <a:chOff x="6444208" y="764704"/>
            <a:chExt cx="2232248" cy="642942"/>
          </a:xfrm>
        </p:grpSpPr>
        <p:sp>
          <p:nvSpPr>
            <p:cNvPr id="17" name="Right Brace 16"/>
            <p:cNvSpPr/>
            <p:nvPr/>
          </p:nvSpPr>
          <p:spPr>
            <a:xfrm>
              <a:off x="6444208" y="764704"/>
              <a:ext cx="357190" cy="64294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99019" y="908720"/>
              <a:ext cx="18774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Hypoglycaemia</a:t>
              </a:r>
              <a:endParaRPr lang="en-US" b="1" dirty="0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406" y="669177"/>
            <a:ext cx="8858280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Myocardial infarction;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given early ???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infarct size,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morbidity &amp; mortality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CARDIOPROTECTIVE</a:t>
            </a:r>
            <a:r>
              <a:rPr lang="en-US" sz="2400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solidFill>
                <a:srgbClr val="4E00C0"/>
              </a:solidFill>
              <a:latin typeface="Arial Narrow" pitchFamily="34" charset="0"/>
              <a:sym typeface="Wingdings 3"/>
            </a:endParaRPr>
          </a:p>
          <a:p>
            <a:pPr lvl="1"/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dirty="0" smtClean="0">
                <a:latin typeface="Arial Narrow" pitchFamily="34" charset="0"/>
              </a:rPr>
              <a:t> myocardial O</a:t>
            </a:r>
            <a:r>
              <a:rPr lang="en-US" sz="2400" baseline="-25000" dirty="0" smtClean="0">
                <a:latin typeface="Arial Narrow" pitchFamily="34" charset="0"/>
              </a:rPr>
              <a:t>2</a:t>
            </a:r>
            <a:r>
              <a:rPr lang="en-US" sz="2400" dirty="0" smtClean="0">
                <a:latin typeface="Arial Narrow" pitchFamily="34" charset="0"/>
              </a:rPr>
              <a:t> demand.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dirty="0" smtClean="0">
                <a:latin typeface="Arial Narrow" pitchFamily="34" charset="0"/>
              </a:rPr>
              <a:t>Redistribution of blood flow in the myocardium.</a:t>
            </a:r>
          </a:p>
          <a:p>
            <a:pPr lvl="1">
              <a:buFont typeface="Wingdings 3" pitchFamily="18" charset="2"/>
              <a:buChar char="¤"/>
            </a:pPr>
            <a:r>
              <a:rPr lang="en-US" sz="2400" dirty="0" smtClean="0">
                <a:latin typeface="Arial Narrow" pitchFamily="34" charset="0"/>
              </a:rPr>
              <a:t>free fatty acids.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  Anti-arrhythmic action.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dirty="0" smtClean="0">
                <a:latin typeface="Arial Narrow" pitchFamily="34" charset="0"/>
              </a:rPr>
              <a:t>incidence of sudden death</a:t>
            </a:r>
            <a:r>
              <a:rPr lang="en-US" dirty="0" smtClean="0"/>
              <a:t>.  </a:t>
            </a:r>
            <a:endParaRPr lang="en-US" sz="16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5786446" y="1015917"/>
            <a:ext cx="1000132" cy="1010582"/>
            <a:chOff x="5786446" y="703906"/>
            <a:chExt cx="1000132" cy="1010582"/>
          </a:xfrm>
        </p:grpSpPr>
        <p:sp>
          <p:nvSpPr>
            <p:cNvPr id="4" name="Right Brace 3"/>
            <p:cNvSpPr/>
            <p:nvPr/>
          </p:nvSpPr>
          <p:spPr>
            <a:xfrm>
              <a:off x="6072198" y="1071546"/>
              <a:ext cx="357190" cy="64294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>
              <a:off x="5786446" y="703906"/>
              <a:ext cx="1000132" cy="714380"/>
            </a:xfrm>
            <a:prstGeom prst="arc">
              <a:avLst>
                <a:gd name="adj1" fmla="val 16200000"/>
                <a:gd name="adj2" fmla="val 403612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00430" y="2669441"/>
            <a:ext cx="1098866" cy="394080"/>
            <a:chOff x="3500430" y="2428868"/>
            <a:chExt cx="1098866" cy="500066"/>
          </a:xfrm>
        </p:grpSpPr>
        <p:sp>
          <p:nvSpPr>
            <p:cNvPr id="6" name="Arc 5"/>
            <p:cNvSpPr/>
            <p:nvPr/>
          </p:nvSpPr>
          <p:spPr>
            <a:xfrm>
              <a:off x="3742040" y="2428868"/>
              <a:ext cx="857256" cy="500066"/>
            </a:xfrm>
            <a:prstGeom prst="arc">
              <a:avLst>
                <a:gd name="adj1" fmla="val 16200000"/>
                <a:gd name="adj2" fmla="val 403612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endCxn id="6" idx="0"/>
            </p:cNvCxnSpPr>
            <p:nvPr/>
          </p:nvCxnSpPr>
          <p:spPr>
            <a:xfrm>
              <a:off x="3500430" y="2428868"/>
              <a:ext cx="67023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71406" y="4383953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Hyperthyroidism; 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* Controls symptoms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i="1" dirty="0" smtClean="0">
                <a:latin typeface="Arial Narrow" pitchFamily="34" charset="0"/>
                <a:cs typeface="Tahoma" pitchFamily="34" charset="0"/>
              </a:rPr>
              <a:t>tachycardia, tremors, sweating 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* Protects the heart against the sympathetic over-stimulation.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* Lowers the conversion rate of T</a:t>
            </a:r>
            <a:r>
              <a:rPr lang="en-US" sz="2400" b="1" baseline="-25000" dirty="0" smtClean="0">
                <a:latin typeface="Arial Narrow" pitchFamily="34" charset="0"/>
              </a:rPr>
              <a:t>4</a:t>
            </a:r>
            <a:r>
              <a:rPr lang="en-US" sz="2400" b="1" dirty="0" smtClean="0">
                <a:latin typeface="Arial Narrow" pitchFamily="34" charset="0"/>
              </a:rPr>
              <a:t> into T</a:t>
            </a:r>
            <a:r>
              <a:rPr lang="en-US" sz="2400" b="1" baseline="-25000" dirty="0" smtClean="0">
                <a:latin typeface="Arial Narrow" pitchFamily="34" charset="0"/>
              </a:rPr>
              <a:t>3</a:t>
            </a:r>
            <a:r>
              <a:rPr lang="en-US" sz="2400" b="1" dirty="0" smtClean="0">
                <a:latin typeface="Arial Narrow" pitchFamily="34" charset="0"/>
              </a:rPr>
              <a:t> (the active form)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406" y="5853657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Migraine </a:t>
            </a:r>
            <a:r>
              <a:rPr lang="en-US" sz="2400" b="1" dirty="0" smtClean="0">
                <a:latin typeface="Arial Narrow" pitchFamily="34" charset="0"/>
              </a:rPr>
              <a:t>(Prophylactic);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 catecholamine-induced </a:t>
            </a:r>
            <a:r>
              <a:rPr lang="en-US" sz="2400" b="1" dirty="0" err="1" smtClean="0">
                <a:latin typeface="Arial Narrow" pitchFamily="34" charset="0"/>
              </a:rPr>
              <a:t>vaso</a:t>
            </a:r>
            <a:r>
              <a:rPr lang="en-US" sz="2400" b="1" dirty="0" smtClean="0">
                <a:latin typeface="Arial Narrow" pitchFamily="34" charset="0"/>
              </a:rPr>
              <a:t>-dilatation in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the brain vasculature.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06" y="3240945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Pheochromocytoma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used with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</a:t>
            </a:r>
            <a:r>
              <a:rPr lang="en-US" sz="2400" b="1" dirty="0" smtClean="0">
                <a:latin typeface="Arial Narrow" pitchFamily="34" charset="0"/>
              </a:rPr>
              <a:t>-blockers (never alone):</a:t>
            </a:r>
          </a:p>
          <a:p>
            <a:pPr lvl="1"/>
            <a:r>
              <a:rPr lang="en-US" sz="2400" b="1" dirty="0" smtClean="0">
                <a:latin typeface="Arial Narrow" pitchFamily="34" charset="0"/>
                <a:sym typeface="Symbol"/>
              </a:rPr>
              <a:t>* </a:t>
            </a:r>
            <a:r>
              <a:rPr lang="en-US" sz="2400" b="1" dirty="0" smtClean="0">
                <a:latin typeface="Arial Narrow" pitchFamily="34" charset="0"/>
              </a:rPr>
              <a:t>-blockers lower the elevated blood pressure.</a:t>
            </a:r>
          </a:p>
          <a:p>
            <a:pPr lvl="1"/>
            <a:r>
              <a:rPr lang="en-US" sz="2400" b="1" dirty="0" smtClean="0">
                <a:latin typeface="Arial Narrow" pitchFamily="34" charset="0"/>
                <a:sym typeface="Symbol"/>
              </a:rPr>
              <a:t>* </a:t>
            </a:r>
            <a:r>
              <a:rPr lang="en-US" sz="2400" b="1" dirty="0" smtClean="0">
                <a:latin typeface="Arial Narrow" pitchFamily="34" charset="0"/>
              </a:rPr>
              <a:t>-blockers protect the heart from NE.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282" y="214290"/>
            <a:ext cx="1500198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2876" y="656566"/>
            <a:ext cx="885828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Chronic glaucoma;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 IOP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by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secretion of aqueous humor by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err="1" smtClean="0">
                <a:latin typeface="Arial Narrow" pitchFamily="34" charset="0"/>
              </a:rPr>
              <a:t>ciliary</a:t>
            </a:r>
            <a:r>
              <a:rPr lang="en-US" sz="2400" b="1" dirty="0" smtClean="0">
                <a:latin typeface="Arial Narrow" pitchFamily="34" charset="0"/>
              </a:rPr>
              <a:t> body. 		</a:t>
            </a:r>
            <a:r>
              <a:rPr lang="en-US" sz="2400" b="1" i="1" dirty="0" smtClean="0">
                <a:latin typeface="Arial Narrow" pitchFamily="34" charset="0"/>
              </a:rPr>
              <a:t>N.B. </a:t>
            </a:r>
            <a:r>
              <a:rPr lang="en-US" sz="2400" b="1" i="1" dirty="0" err="1" smtClean="0">
                <a:solidFill>
                  <a:srgbClr val="FF0000"/>
                </a:solidFill>
                <a:latin typeface="Arial Narrow" pitchFamily="34" charset="0"/>
              </a:rPr>
              <a:t>Timolol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i="1" dirty="0" smtClean="0">
                <a:latin typeface="Arial Narrow" pitchFamily="34" charset="0"/>
              </a:rPr>
              <a:t>is the </a:t>
            </a:r>
            <a:r>
              <a:rPr lang="en-US" sz="2400" b="1" i="1" dirty="0" smtClean="0">
                <a:latin typeface="Symbol" pitchFamily="18" charset="2"/>
              </a:rPr>
              <a:t>b</a:t>
            </a:r>
            <a:r>
              <a:rPr lang="en-US" sz="2400" b="1" i="1" dirty="0" smtClean="0">
                <a:latin typeface="Arial Narrow" pitchFamily="34" charset="0"/>
              </a:rPr>
              <a:t>-blocker given in glaucoma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Familial tremors</a:t>
            </a: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Anxiety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(specially social &amp; performance type)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214290"/>
            <a:ext cx="2286016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Other 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2493665"/>
            <a:ext cx="785818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ADR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1604" y="2428868"/>
            <a:ext cx="842968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Due to block of cardiac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1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-receptors: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Bradycardia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by -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chrontropic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t</a:t>
            </a:r>
            <a:r>
              <a:rPr lang="en-US" sz="2200" b="1" i="1" dirty="0" smtClean="0">
                <a:latin typeface="Arial Narrow" pitchFamily="34" charset="0"/>
              </a:rPr>
              <a:t>reated by atropine</a:t>
            </a: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Hypotension ……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282" y="3968406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Due to blockade of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2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 receptor: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(only with non-selective </a:t>
            </a:r>
            <a:r>
              <a:rPr lang="en-US" sz="2200" b="1" i="1" dirty="0" smtClean="0">
                <a:latin typeface="Symbol" pitchFamily="18" charset="2"/>
              </a:rPr>
              <a:t>b</a:t>
            </a:r>
            <a:r>
              <a:rPr lang="en-US" sz="2200" b="1" i="1" dirty="0" smtClean="0">
                <a:latin typeface="Arial Narrow" pitchFamily="34" charset="0"/>
              </a:rPr>
              <a:t>-blockers)</a:t>
            </a: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Asthma, emphysema, chronic bronchitis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by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</a:t>
            </a:r>
            <a:r>
              <a:rPr lang="en-US" sz="2400" b="1" dirty="0" err="1" smtClean="0">
                <a:latin typeface="Arial Narrow" pitchFamily="34" charset="0"/>
              </a:rPr>
              <a:t>ronchospasm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Cold extremities &amp; intermittent </a:t>
            </a:r>
            <a:r>
              <a:rPr lang="en-US" sz="2400" b="1" dirty="0" err="1" smtClean="0">
                <a:latin typeface="Arial Narrow" pitchFamily="34" charset="0"/>
              </a:rPr>
              <a:t>claudication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by vasoconstriction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Coronary spasm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in variant angina patients (not a coronary dilators)</a:t>
            </a: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Erectile dysfunction &amp; impotence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Hypoglycemia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by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glucogenolysis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.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But </a:t>
            </a:r>
            <a:r>
              <a:rPr lang="en-US" sz="28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all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b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-blockers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mask hypo- </a:t>
            </a:r>
            <a:b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glycaemic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manifestations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i.e. tachycardia, sweating,… 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COMA</a:t>
            </a: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TG &amp;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HDL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1071538" y="2709109"/>
            <a:ext cx="571504" cy="5511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48863" y="3463925"/>
            <a:ext cx="1071570" cy="158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283469"/>
            <a:ext cx="1285884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Other ADR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528" y="7143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Depression, nightmares, vivid dreams and hallucinations (CNS acting).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Sodium retention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can add </a:t>
            </a:r>
            <a:r>
              <a:rPr lang="en-US" sz="2200" b="1" i="1" dirty="0" smtClean="0">
                <a:latin typeface="Arial Narrow" pitchFamily="34" charset="0"/>
              </a:rPr>
              <a:t>diuretic</a:t>
            </a:r>
          </a:p>
          <a:p>
            <a:pPr>
              <a:buBlip>
                <a:blip r:embed="rId2"/>
              </a:buBlip>
            </a:pPr>
            <a:r>
              <a:rPr lang="en-US" sz="2200" b="1" i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Hyperkalemia</a:t>
            </a:r>
            <a:r>
              <a:rPr lang="en-US" sz="2200" b="1" i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i="1" dirty="0" smtClean="0">
                <a:latin typeface="Arial Narrow" pitchFamily="34" charset="0"/>
              </a:rPr>
              <a:t>due to </a:t>
            </a:r>
            <a:r>
              <a:rPr lang="en-US" sz="20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000" b="1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2</a:t>
            </a:r>
            <a:r>
              <a:rPr lang="en-US" sz="2200" b="1" i="1" dirty="0" smtClean="0">
                <a:latin typeface="Arial Narrow" pitchFamily="34" charset="0"/>
              </a:rPr>
              <a:t> blockade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2060848"/>
            <a:ext cx="8783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Sudden stoppage will give rise to a withdrawal syndrome:</a:t>
            </a:r>
          </a:p>
          <a:p>
            <a:pPr lvl="0"/>
            <a:r>
              <a:rPr lang="en-US" sz="2400" b="1" dirty="0" smtClean="0">
                <a:latin typeface="Arial Narrow" pitchFamily="34" charset="0"/>
              </a:rPr>
              <a:t>    Rebound angina, arrhythmia, myocardial infarction &amp; hypertension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   WHY ?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p-regulation of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-receptors.</a:t>
            </a:r>
          </a:p>
          <a:p>
            <a:pPr lvl="0"/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200" b="1" i="1" dirty="0" smtClean="0">
                <a:latin typeface="Arial Narrow" pitchFamily="34" charset="0"/>
              </a:rPr>
              <a:t>N.B. Occurs more with </a:t>
            </a:r>
            <a:r>
              <a:rPr lang="en-US" sz="2200" b="1" i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200" b="1" i="1" dirty="0" smtClean="0">
                <a:latin typeface="Arial Narrow" pitchFamily="34" charset="0"/>
              </a:rPr>
              <a:t>-blockers, that do not possess ISA.</a:t>
            </a:r>
          </a:p>
          <a:p>
            <a:pPr lvl="0"/>
            <a:r>
              <a:rPr lang="en-US" sz="2400" b="1" dirty="0" smtClean="0">
                <a:latin typeface="Arial Narrow" pitchFamily="34" charset="0"/>
              </a:rPr>
              <a:t>To prevent withdrawal manifestations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drug </a:t>
            </a:r>
            <a:r>
              <a:rPr lang="en-US" sz="2400" b="1" dirty="0" smtClean="0">
                <a:latin typeface="Arial Narrow" pitchFamily="34" charset="0"/>
              </a:rPr>
              <a:t>withdrawn gradually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5720" y="4532927"/>
            <a:ext cx="9358378" cy="1200329"/>
            <a:chOff x="285720" y="4086059"/>
            <a:chExt cx="9358378" cy="1200329"/>
          </a:xfrm>
        </p:grpSpPr>
        <p:sp>
          <p:nvSpPr>
            <p:cNvPr id="9" name="TextBox 8"/>
            <p:cNvSpPr txBox="1"/>
            <p:nvPr/>
          </p:nvSpPr>
          <p:spPr>
            <a:xfrm>
              <a:off x="285720" y="4247003"/>
              <a:ext cx="1357322" cy="361637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spc="70" dirty="0" smtClean="0">
                  <a:latin typeface="Bernard MT Condensed" pitchFamily="18" charset="0"/>
                </a:rPr>
                <a:t>Selective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8962" y="4590545"/>
              <a:ext cx="11336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Only (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1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)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14480" y="4086059"/>
              <a:ext cx="79296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Safer in patients with: COPD</a:t>
              </a:r>
            </a:p>
            <a:p>
              <a:r>
                <a:rPr lang="en-US" sz="2400" b="1" dirty="0" err="1" smtClean="0">
                  <a:latin typeface="Arial Narrow" pitchFamily="34" charset="0"/>
                </a:rPr>
                <a:t>Rauynald’s</a:t>
              </a:r>
              <a:r>
                <a:rPr lang="en-US" sz="2400" b="1" dirty="0" smtClean="0">
                  <a:latin typeface="Arial Narrow" pitchFamily="34" charset="0"/>
                </a:rPr>
                <a:t> phenomenon &amp; PVD ….etc / Variant Angina.  Diabetics/ </a:t>
              </a:r>
              <a:r>
                <a:rPr lang="en-US" sz="2400" b="1" dirty="0" err="1" smtClean="0">
                  <a:latin typeface="Arial Narrow" pitchFamily="34" charset="0"/>
                </a:rPr>
                <a:t>Dyslipidemias</a:t>
              </a:r>
              <a:r>
                <a:rPr lang="en-US" sz="2400" b="1" dirty="0" smtClean="0">
                  <a:latin typeface="Arial Narrow" pitchFamily="34" charset="0"/>
                </a:rPr>
                <a:t>, 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0" y="4517222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-Point Star 19"/>
          <p:cNvSpPr/>
          <p:nvPr/>
        </p:nvSpPr>
        <p:spPr>
          <a:xfrm>
            <a:off x="8388424" y="1080120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5720" y="283469"/>
            <a:ext cx="2143140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717554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Uncompensated Heart Failure.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Massive Myocardial Infarction.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Heart Block.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Bronchial Asthma (not with cardio-selective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-blockers).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Peripheral vascular disease (not with cardio-selective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-blockers).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Diabetic patients</a:t>
            </a:r>
            <a:r>
              <a:rPr lang="en-US" sz="2400" b="1" dirty="0" smtClean="0">
                <a:latin typeface="Arial Narrow" pitchFamily="34" charset="0"/>
              </a:rPr>
              <a:t>. (Type I) (On Insulin or oral </a:t>
            </a:r>
            <a:r>
              <a:rPr lang="en-US" sz="2400" b="1" dirty="0" err="1" smtClean="0">
                <a:latin typeface="Arial Narrow" pitchFamily="34" charset="0"/>
              </a:rPr>
              <a:t>hypoglycaemic</a:t>
            </a:r>
            <a:r>
              <a:rPr lang="en-US" sz="2400" b="1" dirty="0" smtClean="0">
                <a:latin typeface="Arial Narrow" pitchFamily="34" charset="0"/>
              </a:rPr>
              <a:t>)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Masking of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hypoglycaemia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/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GIVEN CAUSIOUSLY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Hypotension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Alone in </a:t>
            </a:r>
            <a:r>
              <a:rPr lang="en-US" sz="2400" b="1" dirty="0" err="1" smtClean="0">
                <a:latin typeface="Arial Narrow" pitchFamily="34" charset="0"/>
              </a:rPr>
              <a:t>pheochromocytoma</a:t>
            </a:r>
            <a:r>
              <a:rPr lang="en-US" sz="2400" b="1" dirty="0" smtClean="0">
                <a:latin typeface="Arial Narrow" pitchFamily="34" charset="0"/>
              </a:rPr>
              <a:t> (must be with an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</a:t>
            </a:r>
            <a:r>
              <a:rPr lang="en-US" sz="2400" b="1" dirty="0" smtClean="0">
                <a:latin typeface="Arial Narrow" pitchFamily="34" charset="0"/>
              </a:rPr>
              <a:t>-blocker).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522" y="4214818"/>
            <a:ext cx="1530692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612" y="4899359"/>
            <a:ext cx="3709670" cy="412934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Pharmacokinetic Interactions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85919" y="4596760"/>
            <a:ext cx="6300192" cy="689628"/>
            <a:chOff x="1785919" y="4596760"/>
            <a:chExt cx="6300192" cy="800262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rot="5400000">
              <a:off x="1667019" y="4746139"/>
              <a:ext cx="304801" cy="6044"/>
            </a:xfrm>
            <a:prstGeom prst="straightConnector1">
              <a:avLst/>
            </a:prstGeom>
            <a:solidFill>
              <a:srgbClr val="0000FF"/>
            </a:solidFill>
            <a:ln w="38100">
              <a:solidFill>
                <a:srgbClr val="4E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85919" y="4625338"/>
              <a:ext cx="6300192" cy="1588"/>
            </a:xfrm>
            <a:prstGeom prst="line">
              <a:avLst/>
            </a:prstGeom>
            <a:ln w="38100">
              <a:solidFill>
                <a:srgbClr val="4E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7679503" y="5003377"/>
              <a:ext cx="785818" cy="1471"/>
            </a:xfrm>
            <a:prstGeom prst="straightConnector1">
              <a:avLst/>
            </a:prstGeom>
            <a:ln w="38100">
              <a:solidFill>
                <a:srgbClr val="4E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857752" y="5286388"/>
            <a:ext cx="4004622" cy="412934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Pharmacodynamic</a:t>
            </a:r>
            <a:r>
              <a:rPr lang="en-US" sz="2400" b="1" dirty="0" smtClean="0">
                <a:latin typeface="Arial Narrow" pitchFamily="34" charset="0"/>
              </a:rPr>
              <a:t>  Interactions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844" y="5843207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Drug Inducers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its therapeutic effect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Drug Inhibitors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its adverse / toxic effects 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1527462" y="5643578"/>
            <a:ext cx="571504" cy="158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8"/>
          <p:cNvGrpSpPr/>
          <p:nvPr/>
        </p:nvGrpSpPr>
        <p:grpSpPr>
          <a:xfrm>
            <a:off x="1071538" y="2072472"/>
            <a:ext cx="7858180" cy="2499536"/>
            <a:chOff x="1071538" y="2072472"/>
            <a:chExt cx="7858180" cy="24995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963" t="46126" r="6868" b="43113"/>
            <a:stretch>
              <a:fillRect/>
            </a:stretch>
          </p:blipFill>
          <p:spPr bwMode="auto">
            <a:xfrm>
              <a:off x="3286116" y="3214686"/>
              <a:ext cx="5214974" cy="7143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Straight Connector 4"/>
            <p:cNvCxnSpPr/>
            <p:nvPr/>
          </p:nvCxnSpPr>
          <p:spPr>
            <a:xfrm rot="5400000">
              <a:off x="5608645" y="2821777"/>
              <a:ext cx="149940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71538" y="3894900"/>
              <a:ext cx="3000396" cy="677108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Adrenoceptor</a:t>
              </a:r>
              <a:r>
                <a:rPr lang="en-US" sz="1900" b="1" spc="70" dirty="0" smtClean="0">
                  <a:latin typeface="Calibri" pitchFamily="34" charset="0"/>
                </a:rPr>
                <a:t> Blockers</a:t>
              </a:r>
            </a:p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Adrenolytics</a:t>
              </a:r>
              <a:endParaRPr lang="en-US" sz="1900" b="1" spc="70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0694" y="3894900"/>
              <a:ext cx="3429024" cy="677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smtClean="0">
                  <a:latin typeface="Calibri" pitchFamily="34" charset="0"/>
                </a:rPr>
                <a:t>Adrenergic Neuron Blockers </a:t>
              </a:r>
              <a:r>
                <a:rPr lang="en-US" sz="1900" b="1" spc="70" dirty="0" err="1" smtClean="0">
                  <a:latin typeface="Calibri" pitchFamily="34" charset="0"/>
                </a:rPr>
                <a:t>Sympatholytics</a:t>
              </a:r>
              <a:endParaRPr lang="en-US" sz="1900" b="1" spc="70" dirty="0" smtClean="0">
                <a:latin typeface="Calibri" pitchFamily="34" charset="0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285720" y="0"/>
            <a:ext cx="8429652" cy="2214554"/>
            <a:chOff x="285720" y="0"/>
            <a:chExt cx="8429652" cy="2214554"/>
          </a:xfrm>
        </p:grpSpPr>
        <p:sp>
          <p:nvSpPr>
            <p:cNvPr id="13" name="Rectangle 12"/>
            <p:cNvSpPr/>
            <p:nvPr/>
          </p:nvSpPr>
          <p:spPr>
            <a:xfrm>
              <a:off x="428596" y="1500174"/>
              <a:ext cx="3357586" cy="642942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43504" y="1461537"/>
              <a:ext cx="2428892" cy="642942"/>
            </a:xfrm>
            <a:prstGeom prst="rect">
              <a:avLst/>
            </a:prstGeom>
            <a:solidFill>
              <a:srgbClr val="FFE16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60358" y="142852"/>
              <a:ext cx="2786082" cy="642942"/>
            </a:xfrm>
            <a:prstGeom prst="rect">
              <a:avLst/>
            </a:prstGeom>
            <a:gradFill flip="none" rotWithShape="1">
              <a:gsLst>
                <a:gs pos="24000">
                  <a:srgbClr val="FFE161">
                    <a:tint val="66000"/>
                    <a:satMod val="160000"/>
                  </a:srgbClr>
                </a:gs>
                <a:gs pos="41000">
                  <a:srgbClr val="CCFF33"/>
                </a:gs>
                <a:gs pos="100000">
                  <a:srgbClr val="FFE16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b="54055"/>
            <a:stretch>
              <a:fillRect/>
            </a:stretch>
          </p:blipFill>
          <p:spPr bwMode="auto">
            <a:xfrm>
              <a:off x="285720" y="0"/>
              <a:ext cx="8429652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142844" y="4591930"/>
            <a:ext cx="6357982" cy="2043462"/>
            <a:chOff x="142844" y="4591930"/>
            <a:chExt cx="6357982" cy="2043462"/>
          </a:xfrm>
        </p:grpSpPr>
        <p:grpSp>
          <p:nvGrpSpPr>
            <p:cNvPr id="20" name="Group 17"/>
            <p:cNvGrpSpPr/>
            <p:nvPr/>
          </p:nvGrpSpPr>
          <p:grpSpPr>
            <a:xfrm>
              <a:off x="142844" y="4591930"/>
              <a:ext cx="6357982" cy="1344443"/>
              <a:chOff x="500034" y="5072074"/>
              <a:chExt cx="6357982" cy="134444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143372" y="5773575"/>
                <a:ext cx="2643206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00034" y="5727895"/>
                <a:ext cx="2928958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3" descr="C:\Users\Administrator\Pictures\n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 l="1121" t="5034" b="4362"/>
              <a:stretch>
                <a:fillRect/>
              </a:stretch>
            </p:blipFill>
            <p:spPr bwMode="auto">
              <a:xfrm>
                <a:off x="500034" y="5072074"/>
                <a:ext cx="6357982" cy="1285884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1714480" y="6052284"/>
              <a:ext cx="3286148" cy="583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900" b="1" spc="70" dirty="0" smtClean="0">
                  <a:latin typeface="Calibri" pitchFamily="34" charset="0"/>
                </a:rPr>
                <a:t>Alpha &amp; beta- adrenergic receptor blockers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2663096" y="5429264"/>
              <a:ext cx="1285884" cy="158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urved Down Arrow 28"/>
          <p:cNvSpPr/>
          <p:nvPr/>
        </p:nvSpPr>
        <p:spPr>
          <a:xfrm rot="8603604">
            <a:off x="4574394" y="6185404"/>
            <a:ext cx="1071570" cy="335989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endParaRPr lang="en-US" sz="1900" b="1" spc="7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55576" y="908720"/>
            <a:ext cx="2664296" cy="1800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522" y="285728"/>
            <a:ext cx="1530692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857232"/>
            <a:ext cx="4004622" cy="412934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Pharmacodynamic</a:t>
            </a:r>
            <a:r>
              <a:rPr lang="en-US" sz="2400" b="1" dirty="0" smtClean="0">
                <a:latin typeface="Arial Narrow" pitchFamily="34" charset="0"/>
              </a:rPr>
              <a:t>  Interactions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524268"/>
            <a:ext cx="885828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Bradycardia</a:t>
            </a:r>
            <a:r>
              <a:rPr lang="en-US" sz="2400" b="1" dirty="0" smtClean="0">
                <a:latin typeface="Arial Narrow" pitchFamily="34" charset="0"/>
              </a:rPr>
              <a:t> / heart block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with </a:t>
            </a:r>
            <a:r>
              <a:rPr lang="en-US" sz="2400" b="1" dirty="0" err="1" smtClean="0">
                <a:latin typeface="Arial Narrow" pitchFamily="34" charset="0"/>
              </a:rPr>
              <a:t>verapamil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both induce </a:t>
            </a:r>
            <a:r>
              <a:rPr lang="en-US" sz="2400" b="1" dirty="0" smtClean="0">
                <a:latin typeface="Arial Narrow" pitchFamily="34" charset="0"/>
              </a:rPr>
              <a:t>A.V block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-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dromotropism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Attenuation of hypertensive effect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with NSAIDs  because they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 </a:t>
            </a:r>
            <a:b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   </a:t>
            </a:r>
            <a:r>
              <a:rPr lang="en-US" sz="2400" b="1" dirty="0" smtClean="0">
                <a:latin typeface="Arial Narrow" pitchFamily="34" charset="0"/>
              </a:rPr>
              <a:t>formation of </a:t>
            </a:r>
            <a:r>
              <a:rPr lang="en-US" sz="2400" b="1" dirty="0" err="1" smtClean="0">
                <a:latin typeface="Arial Narrow" pitchFamily="34" charset="0"/>
              </a:rPr>
              <a:t>vasodilating</a:t>
            </a:r>
            <a:r>
              <a:rPr lang="en-US" sz="2400" b="1" dirty="0" smtClean="0">
                <a:latin typeface="Arial Narrow" pitchFamily="34" charset="0"/>
              </a:rPr>
              <a:t> prostaglandins.</a:t>
            </a: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Claudications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parasthesia</a:t>
            </a:r>
            <a:r>
              <a:rPr lang="en-US" sz="2400" b="1" dirty="0" smtClean="0">
                <a:latin typeface="Arial Narrow" pitchFamily="34" charset="0"/>
              </a:rPr>
              <a:t>, …etc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with e</a:t>
            </a:r>
            <a:r>
              <a:rPr lang="en-US" sz="2400" b="1" dirty="0" smtClean="0">
                <a:latin typeface="Arial Narrow" pitchFamily="34" charset="0"/>
              </a:rPr>
              <a:t>rgot alkaloids in migraine.</a:t>
            </a: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Enhanced neuromuscular blockade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Tubocurarine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H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ypoglycaemia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w</a:t>
            </a:r>
            <a:r>
              <a:rPr lang="en-US" sz="2400" b="1" dirty="0" smtClean="0">
                <a:latin typeface="Arial Narrow" pitchFamily="34" charset="0"/>
              </a:rPr>
              <a:t>ith anti-diabetic drugs ( insulin &gt; </a:t>
            </a:r>
            <a:r>
              <a:rPr lang="en-US" sz="2400" b="1" dirty="0" err="1" smtClean="0">
                <a:latin typeface="Arial Narrow" pitchFamily="34" charset="0"/>
              </a:rPr>
              <a:t>sulfonylureas</a:t>
            </a:r>
            <a:r>
              <a:rPr lang="en-US" sz="2400" b="1" dirty="0" smtClean="0">
                <a:latin typeface="Arial Narrow" pitchFamily="34" charset="0"/>
              </a:rPr>
              <a:t>)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&gt; </a:t>
            </a:r>
            <a:r>
              <a:rPr lang="en-US" sz="2200" b="1" i="1" dirty="0" smtClean="0">
                <a:latin typeface="Arial Narrow" pitchFamily="34" charset="0"/>
              </a:rPr>
              <a:t>Non selective </a:t>
            </a:r>
            <a:r>
              <a:rPr lang="en-US" sz="2200" b="1" i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200" b="1" i="1" dirty="0" smtClean="0">
                <a:latin typeface="Arial Narrow" pitchFamily="34" charset="0"/>
              </a:rPr>
              <a:t>-blockers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00892" y="283469"/>
            <a:ext cx="1910694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LABETALOL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3538839"/>
            <a:ext cx="242886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CARVEDILOL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63312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 &amp; 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r>
              <a:rPr lang="en-US" sz="2400" b="1" dirty="0" smtClean="0">
                <a:latin typeface="Arial Narrow" pitchFamily="34" charset="0"/>
              </a:rPr>
              <a:t>Rapid acting, non-selective with ISA &amp; local anesthetic effect</a:t>
            </a:r>
          </a:p>
          <a:p>
            <a:r>
              <a:rPr lang="en-US" sz="2400" b="1" dirty="0" smtClean="0">
                <a:latin typeface="Arial Narrow" pitchFamily="34" charset="0"/>
              </a:rPr>
              <a:t>Do not alter serum lipids or blood glucose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Severe hypertension in </a:t>
            </a:r>
            <a:r>
              <a:rPr lang="en-US" sz="2400" b="1" dirty="0" err="1" smtClean="0">
                <a:latin typeface="Arial Narrow" pitchFamily="34" charset="0"/>
              </a:rPr>
              <a:t>pheochromocytoma</a:t>
            </a:r>
            <a:r>
              <a:rPr lang="en-US" sz="2400" b="1" dirty="0" smtClean="0">
                <a:latin typeface="Arial Narrow" pitchFamily="34" charset="0"/>
              </a:rPr>
              <a:t> &amp; hypertensive crisis during abrupt withdraw of </a:t>
            </a:r>
            <a:r>
              <a:rPr lang="en-US" sz="2400" b="1" dirty="0" err="1" smtClean="0">
                <a:latin typeface="Arial Narrow" pitchFamily="34" charset="0"/>
              </a:rPr>
              <a:t>clonidine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Used in pregnancy-induced hypertension instead of methyldopa 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ADR;</a:t>
            </a:r>
            <a:r>
              <a:rPr lang="en-US" sz="2400" b="1" dirty="0" smtClean="0">
                <a:latin typeface="Arial Narrow" pitchFamily="34" charset="0"/>
              </a:rPr>
              <a:t> Orthostatic hypotension, sedation &amp; dizziness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786190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 &gt; 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(so more VASODIALATING)</a:t>
            </a:r>
          </a:p>
          <a:p>
            <a:r>
              <a:rPr lang="en-US" sz="2400" b="1" dirty="0" smtClean="0">
                <a:latin typeface="Arial Narrow" pitchFamily="34" charset="0"/>
              </a:rPr>
              <a:t>Non-selective with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no ISA &amp; no local anesthetic effect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  <a:p>
            <a:r>
              <a:rPr lang="en-US" sz="2400" b="1" dirty="0" smtClean="0">
                <a:latin typeface="Arial Narrow" pitchFamily="34" charset="0"/>
              </a:rPr>
              <a:t>Has ANTIOXIDANT</a:t>
            </a:r>
          </a:p>
          <a:p>
            <a:r>
              <a:rPr lang="en-US" sz="2400" b="1" dirty="0" smtClean="0">
                <a:latin typeface="Arial Narrow" pitchFamily="34" charset="0"/>
              </a:rPr>
              <a:t>Favorable metabolic profile.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effective 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CONGESTIVE HEART FAILURE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reverses its 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patho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 physiological changes 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ADR;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Edema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720" y="404664"/>
            <a:ext cx="8750776" cy="679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hypertension</a:t>
            </a:r>
          </a:p>
          <a:p>
            <a:pPr marL="0" lvl="1"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Atenolol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Bisoprolol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Metoprolol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endParaRPr lang="en-US" sz="2600" dirty="0" smtClean="0">
              <a:latin typeface="Bernard MT Condensed" pitchFamily="18" charset="0"/>
            </a:endParaRP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cardiac arrhythmia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600" dirty="0" err="1" smtClean="0">
                <a:latin typeface="Arial Narrow" pitchFamily="34" charset="0"/>
              </a:rPr>
              <a:t>Esmolol</a:t>
            </a:r>
            <a:r>
              <a:rPr lang="en-US" sz="2600" dirty="0" smtClean="0">
                <a:latin typeface="Arial Narrow" pitchFamily="34" charset="0"/>
              </a:rPr>
              <a:t> (ultra-short </a:t>
            </a:r>
            <a:r>
              <a:rPr lang="en-US" sz="2600" dirty="0" err="1" smtClean="0">
                <a:latin typeface="Arial Narrow" pitchFamily="34" charset="0"/>
              </a:rPr>
              <a:t>scting</a:t>
            </a:r>
            <a:r>
              <a:rPr lang="en-US" sz="2600" dirty="0" smtClean="0">
                <a:latin typeface="Arial Narrow" pitchFamily="34" charset="0"/>
              </a:rPr>
              <a:t>), </a:t>
            </a:r>
            <a:r>
              <a:rPr lang="en-US" sz="2600" dirty="0" err="1" smtClean="0">
                <a:latin typeface="Arial Narrow" pitchFamily="34" charset="0"/>
              </a:rPr>
              <a:t>Sotalol</a:t>
            </a:r>
            <a:r>
              <a:rPr lang="en-US" sz="26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Propranolol</a:t>
            </a:r>
            <a:r>
              <a:rPr lang="en-US" sz="2400" dirty="0" smtClean="0">
                <a:latin typeface="Arial Narrow" pitchFamily="34" charset="0"/>
              </a:rPr>
              <a:t>??</a:t>
            </a: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congestive heart failure </a:t>
            </a: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400" dirty="0" err="1" smtClean="0">
                <a:latin typeface="Arial Narrow" pitchFamily="34" charset="0"/>
              </a:rPr>
              <a:t>Carvedilol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Bisoprolol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Metoprolol</a:t>
            </a:r>
            <a:endParaRPr lang="en-US" sz="2400" b="1" dirty="0" smtClean="0">
              <a:latin typeface="Arial Narrow" pitchFamily="34" charset="0"/>
              <a:hlinkClick r:id="rId2" action="ppaction://hlinkfile" tooltip="Bisoprolol"/>
            </a:endParaRP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myocardial infarction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Atenolol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Metoprolol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glaucoma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Timolol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migraine prophylaxis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Propranolol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relief of anxiety </a:t>
            </a:r>
            <a:r>
              <a:rPr lang="en-US" i="1" dirty="0" smtClean="0">
                <a:solidFill>
                  <a:srgbClr val="5100C8"/>
                </a:solidFill>
                <a:latin typeface="Bernard MT Condensed" pitchFamily="18" charset="0"/>
              </a:rPr>
              <a:t>(social &amp; performance)</a:t>
            </a:r>
            <a:endParaRPr lang="en-US" sz="2400" i="1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Propranolol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in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thyrotoxicosis</a:t>
            </a:r>
            <a:endParaRPr lang="en-US" sz="2400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Propranolol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21189742">
            <a:off x="-329442" y="834691"/>
            <a:ext cx="9144000" cy="5482565"/>
          </a:xfrm>
          <a:prstGeom prst="parallelogram">
            <a:avLst/>
          </a:prstGeom>
          <a:solidFill>
            <a:srgbClr val="660033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-540000" flipH="1">
            <a:off x="532397" y="339958"/>
            <a:ext cx="8067524" cy="5615315"/>
          </a:xfrm>
          <a:prstGeom prst="parallelogram">
            <a:avLst/>
          </a:prstGeom>
          <a:solidFill>
            <a:srgbClr val="EA00A2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~IzAh~\Pictures\wallpapers\PinkIsThenewBlack.png"/>
          <p:cNvPicPr>
            <a:picLocks noChangeAspect="1" noChangeArrowheads="1"/>
          </p:cNvPicPr>
          <p:nvPr/>
        </p:nvPicPr>
        <p:blipFill>
          <a:blip r:embed="rId2" cstate="print"/>
          <a:srcRect t="9319" r="6272" b="3304"/>
          <a:stretch>
            <a:fillRect/>
          </a:stretch>
        </p:blipFill>
        <p:spPr bwMode="auto">
          <a:xfrm rot="360000">
            <a:off x="593525" y="425898"/>
            <a:ext cx="7049157" cy="508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EA00A2">
                <a:alpha val="29804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0" y="4627915"/>
            <a:ext cx="3042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bg1"/>
                </a:solidFill>
                <a:effectLst/>
                <a:latin typeface="Freestyle Script" pitchFamily="66" charset="0"/>
              </a:rPr>
              <a:t>GOOD LUCK</a:t>
            </a:r>
            <a:endParaRPr lang="en-US" sz="6000" b="1" cap="none" spc="0" dirty="0">
              <a:ln/>
              <a:solidFill>
                <a:schemeClr val="bg1"/>
              </a:solidFill>
              <a:effectLst/>
              <a:latin typeface="Freestyle Scrip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Group 2"/>
          <p:cNvGraphicFramePr>
            <a:graphicFrameLocks/>
          </p:cNvGraphicFramePr>
          <p:nvPr/>
        </p:nvGraphicFramePr>
        <p:xfrm>
          <a:off x="435848" y="500042"/>
          <a:ext cx="8358214" cy="6030918"/>
        </p:xfrm>
        <a:graphic>
          <a:graphicData uri="http://schemas.openxmlformats.org/drawingml/2006/table">
            <a:tbl>
              <a:tblPr/>
              <a:tblGrid>
                <a:gridCol w="1636712"/>
                <a:gridCol w="1435122"/>
                <a:gridCol w="1143008"/>
                <a:gridCol w="1285853"/>
                <a:gridCol w="1643074"/>
                <a:gridCol w="1214445"/>
              </a:tblGrid>
              <a:tr h="803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Drugs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Selectivity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Partial agonist 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Local Anesthetic 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Lipid solubility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t ½ 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Propranolol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1 ,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Pindolol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1 ,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Weak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Nadolol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1 ,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14-24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Timolol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1 ,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Atenolol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Acebutalol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Metoprolol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Esmolol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Bisoprolol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Labetalol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1&gt;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+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  <a:sym typeface="Symbol" pitchFamily="18" charset="2"/>
                        </a:rPr>
                        <a:t>1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Carvedilol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+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  <a:sym typeface="Symbol" pitchFamily="18" charset="2"/>
                        </a:rPr>
                        <a:t>1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rapezoid 48"/>
          <p:cNvSpPr/>
          <p:nvPr/>
        </p:nvSpPr>
        <p:spPr>
          <a:xfrm>
            <a:off x="2627784" y="0"/>
            <a:ext cx="5112568" cy="1916832"/>
          </a:xfrm>
          <a:prstGeom prst="trapezoid">
            <a:avLst>
              <a:gd name="adj" fmla="val 38062"/>
            </a:avLst>
          </a:prstGeom>
          <a:solidFill>
            <a:srgbClr val="FE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436480" y="593392"/>
            <a:ext cx="8456000" cy="5995638"/>
            <a:chOff x="436480" y="593392"/>
            <a:chExt cx="8456000" cy="5995638"/>
          </a:xfrm>
        </p:grpSpPr>
        <p:pic>
          <p:nvPicPr>
            <p:cNvPr id="1027" name="Picture 3" descr="C:\Documents and Settings\DR.OMNIA\My Documents\My Pictures\AD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480" y="593392"/>
              <a:ext cx="8456000" cy="5995638"/>
            </a:xfrm>
            <a:prstGeom prst="rect">
              <a:avLst/>
            </a:prstGeom>
            <a:noFill/>
          </p:spPr>
        </p:pic>
        <p:grpSp>
          <p:nvGrpSpPr>
            <p:cNvPr id="81" name="Group 80"/>
            <p:cNvGrpSpPr/>
            <p:nvPr/>
          </p:nvGrpSpPr>
          <p:grpSpPr>
            <a:xfrm>
              <a:off x="2785933" y="1916832"/>
              <a:ext cx="1325621" cy="496367"/>
              <a:chOff x="2785933" y="1916832"/>
              <a:chExt cx="1325621" cy="496367"/>
            </a:xfrm>
          </p:grpSpPr>
          <p:sp>
            <p:nvSpPr>
              <p:cNvPr id="78" name="Rectangle 77"/>
              <p:cNvSpPr/>
              <p:nvPr/>
            </p:nvSpPr>
            <p:spPr>
              <a:xfrm rot="1622412">
                <a:off x="2785933" y="2013508"/>
                <a:ext cx="1325621" cy="64137"/>
              </a:xfrm>
              <a:prstGeom prst="rect">
                <a:avLst/>
              </a:prstGeom>
              <a:solidFill>
                <a:srgbClr val="FED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400824" y="1916832"/>
                <a:ext cx="288032" cy="288032"/>
              </a:xfrm>
              <a:prstGeom prst="ellipse">
                <a:avLst/>
              </a:prstGeom>
              <a:solidFill>
                <a:srgbClr val="FED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 rot="7103468">
                <a:off x="3926103" y="2244946"/>
                <a:ext cx="148874" cy="187632"/>
              </a:xfrm>
              <a:prstGeom prst="triangle">
                <a:avLst/>
              </a:prstGeom>
              <a:solidFill>
                <a:srgbClr val="FED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ounded Rectangle 40"/>
          <p:cNvSpPr/>
          <p:nvPr/>
        </p:nvSpPr>
        <p:spPr>
          <a:xfrm>
            <a:off x="467544" y="1268760"/>
            <a:ext cx="1512168" cy="432048"/>
          </a:xfrm>
          <a:prstGeom prst="roundRect">
            <a:avLst/>
          </a:prstGeom>
          <a:solidFill>
            <a:srgbClr val="FFFFE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448" y="1299229"/>
            <a:ext cx="1374532" cy="310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Guanethidine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27344" y="5949280"/>
            <a:ext cx="285748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Adrenolytics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on ADR receptors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25626" y="-27384"/>
            <a:ext cx="328614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Sympatholytics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on ADR nerve endings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20272" y="262389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272" y="2132856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4036128"/>
            <a:ext cx="9144000" cy="40944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075070" y="4828216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48264" y="4149080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7504" y="4581128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51520" y="3257688"/>
            <a:ext cx="1800200" cy="747376"/>
            <a:chOff x="251520" y="3257688"/>
            <a:chExt cx="1800200" cy="747376"/>
          </a:xfrm>
        </p:grpSpPr>
        <p:sp>
          <p:nvSpPr>
            <p:cNvPr id="23" name="Rounded Rectangle 22"/>
            <p:cNvSpPr/>
            <p:nvPr/>
          </p:nvSpPr>
          <p:spPr>
            <a:xfrm>
              <a:off x="315992" y="3257688"/>
              <a:ext cx="1656184" cy="747376"/>
            </a:xfrm>
            <a:prstGeom prst="roundRect">
              <a:avLst/>
            </a:prstGeom>
            <a:solidFill>
              <a:srgbClr val="CCFFFF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520" y="3284984"/>
              <a:ext cx="1800200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000FF"/>
                  </a:solidFill>
                  <a:latin typeface="Symbol" pitchFamily="18" charset="2"/>
                  <a:cs typeface="Aharoni" pitchFamily="2" charset="-79"/>
                </a:rPr>
                <a:t>a</a:t>
              </a:r>
              <a:r>
                <a:rPr lang="en-US" sz="1600" b="1" baseline="-25000" dirty="0" smtClean="0">
                  <a:solidFill>
                    <a:srgbClr val="0000FF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r>
                <a:rPr lang="en-US" sz="1600" b="1" dirty="0" smtClean="0">
                  <a:solidFill>
                    <a:srgbClr val="0000FF"/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1600" b="1" dirty="0" err="1" smtClean="0">
                  <a:solidFill>
                    <a:srgbClr val="0000FF"/>
                  </a:solidFill>
                  <a:latin typeface="Aharoni" pitchFamily="2" charset="-79"/>
                  <a:cs typeface="Aharoni" pitchFamily="2" charset="-79"/>
                </a:rPr>
                <a:t>adrenoceptor</a:t>
              </a:r>
              <a:endParaRPr lang="en-US" sz="16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endParaRPr>
            </a:p>
            <a:p>
              <a:pPr algn="ctr"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000FF"/>
                  </a:solidFill>
                  <a:latin typeface="Aharoni" pitchFamily="2" charset="-79"/>
                  <a:cs typeface="Aharoni" pitchFamily="2" charset="-79"/>
                </a:rPr>
                <a:t>Agonist 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Clonidine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 or  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Methyle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dopa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14152" y="3427798"/>
            <a:ext cx="9163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Release</a:t>
            </a:r>
            <a:endParaRPr lang="en-US" sz="13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2435" y="2341903"/>
            <a:ext cx="239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False transmitter</a:t>
            </a:r>
            <a:endParaRPr lang="en-US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16258" y="3448973"/>
            <a:ext cx="9163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Uptake </a:t>
            </a:r>
            <a:endParaRPr lang="en-US" sz="13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75440" y="1435457"/>
            <a:ext cx="18327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Synthesis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29378" y="2382581"/>
            <a:ext cx="10592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Storage </a:t>
            </a:r>
            <a:endParaRPr lang="en-US" sz="13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70697" y="326740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+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380312" y="188640"/>
            <a:ext cx="1368152" cy="432048"/>
          </a:xfrm>
          <a:prstGeom prst="roundRect">
            <a:avLst/>
          </a:prstGeom>
          <a:solidFill>
            <a:srgbClr val="FFFFE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380312" y="24090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Methyle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Dopa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7921166" y="727906"/>
            <a:ext cx="21602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9712" y="1700808"/>
            <a:ext cx="2177656" cy="17281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1888" y="769896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248792" y="4149080"/>
            <a:ext cx="1903227" cy="648072"/>
            <a:chOff x="7164288" y="5229200"/>
            <a:chExt cx="1903227" cy="648072"/>
          </a:xfrm>
        </p:grpSpPr>
        <p:sp>
          <p:nvSpPr>
            <p:cNvPr id="51" name="Rounded Rectangle 50"/>
            <p:cNvSpPr/>
            <p:nvPr/>
          </p:nvSpPr>
          <p:spPr>
            <a:xfrm>
              <a:off x="7380312" y="5229200"/>
              <a:ext cx="1520184" cy="648072"/>
            </a:xfrm>
            <a:prstGeom prst="roundRect">
              <a:avLst/>
            </a:prstGeom>
            <a:solidFill>
              <a:srgbClr val="FFFFE7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64288" y="5239081"/>
              <a:ext cx="19032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ymbol" pitchFamily="18" charset="2"/>
                  <a:cs typeface="Aharoni" pitchFamily="2" charset="-79"/>
                </a:rPr>
                <a:t>a</a:t>
              </a:r>
              <a:r>
                <a:rPr lang="en-US" sz="1400" b="1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Adrenoceptor</a:t>
              </a:r>
              <a:endPara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  <a:p>
              <a:pPr algn="ctr"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antagonist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Yohimbine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cxnSp>
        <p:nvCxnSpPr>
          <p:cNvPr id="56" name="Straight Arrow Connector 55"/>
          <p:cNvCxnSpPr>
            <a:stCxn id="23" idx="3"/>
          </p:cNvCxnSpPr>
          <p:nvPr/>
        </p:nvCxnSpPr>
        <p:spPr>
          <a:xfrm flipV="1">
            <a:off x="1972176" y="3545720"/>
            <a:ext cx="1800200" cy="856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51632" y="3128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52986" y="2664517"/>
            <a:ext cx="10592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Depletion</a:t>
            </a:r>
            <a:endParaRPr lang="en-US" sz="13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779912" y="2924944"/>
            <a:ext cx="2592288" cy="801968"/>
            <a:chOff x="3779912" y="2924944"/>
            <a:chExt cx="2592288" cy="801968"/>
          </a:xfrm>
        </p:grpSpPr>
        <p:sp>
          <p:nvSpPr>
            <p:cNvPr id="61" name="Arc 60"/>
            <p:cNvSpPr/>
            <p:nvPr/>
          </p:nvSpPr>
          <p:spPr>
            <a:xfrm flipH="1">
              <a:off x="3779912" y="3096256"/>
              <a:ext cx="2592288" cy="630656"/>
            </a:xfrm>
            <a:prstGeom prst="arc">
              <a:avLst/>
            </a:pr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211960" y="2924944"/>
              <a:ext cx="648072" cy="4320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-</a:t>
              </a:r>
              <a:r>
                <a:rPr lang="en-US" sz="1600" dirty="0" err="1" smtClean="0">
                  <a:solidFill>
                    <a:srgbClr val="C00000"/>
                  </a:solidFill>
                  <a:latin typeface="Bernard MT Condensed" pitchFamily="18" charset="0"/>
                </a:rPr>
                <a:t>ve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107504" y="5157192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4077072"/>
            <a:ext cx="9144000" cy="278092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388424" y="6165304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0"/>
            <a:ext cx="9144000" cy="4077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3923928" y="3645024"/>
            <a:ext cx="1584176" cy="576064"/>
            <a:chOff x="3923928" y="3645024"/>
            <a:chExt cx="1584176" cy="576064"/>
          </a:xfrm>
        </p:grpSpPr>
        <p:cxnSp>
          <p:nvCxnSpPr>
            <p:cNvPr id="53" name="Straight Arrow Connector 52"/>
            <p:cNvCxnSpPr/>
            <p:nvPr/>
          </p:nvCxnSpPr>
          <p:spPr>
            <a:xfrm rot="10800000">
              <a:off x="3923928" y="3645024"/>
              <a:ext cx="1584176" cy="57606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211960" y="3717032"/>
              <a:ext cx="720080" cy="4320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+</a:t>
              </a:r>
              <a:r>
                <a:rPr lang="en-US" sz="1600" dirty="0" err="1" smtClean="0">
                  <a:solidFill>
                    <a:srgbClr val="C00000"/>
                  </a:solidFill>
                  <a:latin typeface="Bernard MT Condensed" pitchFamily="18" charset="0"/>
                </a:rPr>
                <a:t>ve</a:t>
              </a:r>
              <a:endParaRPr lang="en-US" sz="1600" dirty="0" smtClean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/>
      <p:bldP spid="28" grpId="0"/>
      <p:bldP spid="45" grpId="0"/>
      <p:bldP spid="46" grpId="0"/>
      <p:bldP spid="47" grpId="0"/>
      <p:bldP spid="11" grpId="0"/>
      <p:bldP spid="12" grpId="0"/>
      <p:bldP spid="33" grpId="0"/>
      <p:bldP spid="35" grpId="0"/>
      <p:bldP spid="27" grpId="0"/>
      <p:bldP spid="32" grpId="0"/>
      <p:bldP spid="74" grpId="0"/>
      <p:bldP spid="50" grpId="0" animBg="1"/>
      <p:bldP spid="50" grpId="1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148478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Sympatholytics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apezoid 41"/>
          <p:cNvSpPr/>
          <p:nvPr/>
        </p:nvSpPr>
        <p:spPr>
          <a:xfrm>
            <a:off x="2771800" y="0"/>
            <a:ext cx="5256584" cy="1916832"/>
          </a:xfrm>
          <a:prstGeom prst="trapezoid">
            <a:avLst>
              <a:gd name="adj" fmla="val 38062"/>
            </a:avLst>
          </a:prstGeom>
          <a:solidFill>
            <a:srgbClr val="FE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Documents and Settings\DR.OMNIA\My Documents\My Pictures\ADR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8616"/>
            <a:ext cx="8532440" cy="3627608"/>
          </a:xfrm>
          <a:prstGeom prst="rect">
            <a:avLst/>
          </a:prstGeom>
          <a:noFill/>
        </p:spPr>
      </p:pic>
      <p:sp>
        <p:nvSpPr>
          <p:cNvPr id="41" name="Rounded Rectangle 40"/>
          <p:cNvSpPr/>
          <p:nvPr/>
        </p:nvSpPr>
        <p:spPr>
          <a:xfrm>
            <a:off x="648072" y="1245835"/>
            <a:ext cx="1512168" cy="432048"/>
          </a:xfrm>
          <a:prstGeom prst="roundRect">
            <a:avLst/>
          </a:prstGeom>
          <a:solidFill>
            <a:srgbClr val="FFFFE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5976" y="1276304"/>
            <a:ext cx="1374532" cy="310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Guanethidine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23488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False Transmitter</a:t>
            </a:r>
            <a:endParaRPr lang="en-US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51720" y="1673512"/>
            <a:ext cx="2304256" cy="1755488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716" y="180122"/>
            <a:ext cx="3286148" cy="6565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200"/>
              </a:lnSpc>
            </a:pP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Sympatholytics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>
              <a:lnSpc>
                <a:spcPts val="2200"/>
              </a:lnSpc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on ADR nerve endings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55968" y="1073676"/>
            <a:ext cx="18327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Synthesis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51225" y="29056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+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1472" y="2217638"/>
            <a:ext cx="68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X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7584" y="980728"/>
            <a:ext cx="68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X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0080" y="4337672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METHYLDOPA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43808" y="4293096"/>
            <a:ext cx="6192688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 Forms false transmitter  that is released instead of NE</a:t>
            </a:r>
          </a:p>
          <a:p>
            <a:pPr>
              <a:lnSpc>
                <a:spcPts val="22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 Acts as </a:t>
            </a: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receptor agonist to inhibit NE release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4005064"/>
            <a:ext cx="9144000" cy="7200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5-Point Star 28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380312" y="188640"/>
            <a:ext cx="1368152" cy="432048"/>
          </a:xfrm>
          <a:prstGeom prst="roundRect">
            <a:avLst/>
          </a:prstGeom>
          <a:solidFill>
            <a:srgbClr val="FFFFE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380312" y="24090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Methyle</a:t>
            </a:r>
            <a:r>
              <a:rPr lang="en-US" sz="1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Dopa</a:t>
            </a:r>
            <a:endParaRPr lang="en-US" sz="14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7921166" y="727906"/>
            <a:ext cx="21602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323528" y="3284984"/>
            <a:ext cx="1512168" cy="864096"/>
          </a:xfrm>
          <a:prstGeom prst="roundRect">
            <a:avLst/>
          </a:prstGeom>
          <a:solidFill>
            <a:srgbClr val="FFFFE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92464" y="3312280"/>
            <a:ext cx="1687248" cy="86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0000FF"/>
                </a:solidFill>
                <a:latin typeface="Symbol" pitchFamily="18" charset="2"/>
                <a:cs typeface="Aharoni" pitchFamily="2" charset="-79"/>
              </a:rPr>
              <a:t>a</a:t>
            </a:r>
            <a:r>
              <a:rPr lang="en-US" sz="1400" b="1" baseline="-250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en-US" sz="1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Adrenoceptor</a:t>
            </a:r>
            <a:endParaRPr lang="en-US" sz="1400" b="1" dirty="0" smtClean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agonist</a:t>
            </a:r>
          </a:p>
          <a:p>
            <a:pPr algn="ctr">
              <a:lnSpc>
                <a:spcPts val="1500"/>
              </a:lnSpc>
            </a:pPr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Clonidine</a:t>
            </a:r>
            <a:r>
              <a:rPr lang="en-US" sz="1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&amp; </a:t>
            </a:r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Methyle</a:t>
            </a:r>
            <a:r>
              <a:rPr lang="en-US" sz="1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dopa</a:t>
            </a:r>
            <a:endParaRPr lang="en-US" sz="14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48" name="Straight Arrow Connector 47"/>
          <p:cNvCxnSpPr>
            <a:stCxn id="46" idx="3"/>
          </p:cNvCxnSpPr>
          <p:nvPr/>
        </p:nvCxnSpPr>
        <p:spPr>
          <a:xfrm flipV="1">
            <a:off x="1835696" y="3573016"/>
            <a:ext cx="2016224" cy="1440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63888" y="312355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851920" y="3573016"/>
            <a:ext cx="1512168" cy="735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427984" y="3573016"/>
            <a:ext cx="648072" cy="4320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Bernard MT Condensed" pitchFamily="18" charset="0"/>
              </a:rPr>
              <a:t>-</a:t>
            </a:r>
            <a:r>
              <a:rPr lang="en-US" sz="1600" dirty="0" err="1" smtClean="0">
                <a:solidFill>
                  <a:srgbClr val="C00000"/>
                </a:solidFill>
                <a:latin typeface="Bernard MT Condensed" pitchFamily="18" charset="0"/>
              </a:rPr>
              <a:t>ve</a:t>
            </a:r>
            <a:endParaRPr lang="en-US" sz="16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7512" y="5696697"/>
            <a:ext cx="2016224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CLONIDINE 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9512" y="5013176"/>
            <a:ext cx="7560840" cy="400110"/>
          </a:xfrm>
          <a:prstGeom prst="rect">
            <a:avLst/>
          </a:prstGeom>
          <a:solidFill>
            <a:srgbClr val="FED2C6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 smtClean="0">
                <a:latin typeface="Arial Rounded MT Bold" pitchFamily="34" charset="0"/>
              </a:rPr>
              <a:t>Used as; Antihypertensive drug of choice in </a:t>
            </a:r>
            <a:r>
              <a:rPr lang="en-US" sz="2000" dirty="0" smtClean="0">
                <a:solidFill>
                  <a:srgbClr val="0000FF"/>
                </a:solidFill>
                <a:latin typeface="Arial Rounded MT Bold" pitchFamily="34" charset="0"/>
              </a:rPr>
              <a:t>PREGNANCY</a:t>
            </a:r>
            <a:endParaRPr lang="en-US" sz="2000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67744" y="5718835"/>
            <a:ext cx="619268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 Acts directly as </a:t>
            </a: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receptor agonist to inhibit NE release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7504" y="6237312"/>
            <a:ext cx="8568952" cy="707886"/>
          </a:xfrm>
          <a:prstGeom prst="rect">
            <a:avLst/>
          </a:prstGeom>
          <a:solidFill>
            <a:srgbClr val="FED2C6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 smtClean="0">
                <a:latin typeface="Arial Rounded MT Bold" pitchFamily="34" charset="0"/>
              </a:rPr>
              <a:t>Little Used as Antihypertensive agent due to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rebound hypertension </a:t>
            </a:r>
            <a:r>
              <a:rPr lang="en-US" sz="2000" dirty="0" smtClean="0">
                <a:latin typeface="Arial Rounded MT Bold" pitchFamily="34" charset="0"/>
              </a:rPr>
              <a:t>upon abrupt withdrawal. </a:t>
            </a:r>
            <a:endParaRPr lang="en-US" sz="2000" dirty="0">
              <a:latin typeface="Arial Rounded MT Bold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0" y="5551916"/>
            <a:ext cx="9144000" cy="7200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2996245" y="1861968"/>
            <a:ext cx="1325621" cy="496367"/>
            <a:chOff x="2785933" y="1916832"/>
            <a:chExt cx="1325621" cy="496367"/>
          </a:xfrm>
        </p:grpSpPr>
        <p:sp>
          <p:nvSpPr>
            <p:cNvPr id="64" name="Rectangle 63"/>
            <p:cNvSpPr/>
            <p:nvPr/>
          </p:nvSpPr>
          <p:spPr>
            <a:xfrm rot="1622412">
              <a:off x="2785933" y="2013508"/>
              <a:ext cx="1325621" cy="64137"/>
            </a:xfrm>
            <a:prstGeom prst="rect">
              <a:avLst/>
            </a:prstGeom>
            <a:solidFill>
              <a:srgbClr val="FED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400824" y="1916832"/>
              <a:ext cx="288032" cy="288032"/>
            </a:xfrm>
            <a:prstGeom prst="ellipse">
              <a:avLst/>
            </a:prstGeom>
            <a:solidFill>
              <a:srgbClr val="FED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 rot="7103468">
              <a:off x="3926103" y="2244946"/>
              <a:ext cx="148874" cy="187632"/>
            </a:xfrm>
            <a:prstGeom prst="triangle">
              <a:avLst/>
            </a:prstGeom>
            <a:solidFill>
              <a:srgbClr val="FED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6" grpId="0" animBg="1"/>
      <p:bldP spid="38" grpId="0"/>
      <p:bldP spid="57" grpId="0" animBg="1"/>
      <p:bldP spid="58" grpId="0" animBg="1"/>
      <p:bldP spid="59" grpId="0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57161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err="1" smtClean="0">
                <a:solidFill>
                  <a:srgbClr val="CCFF33"/>
                </a:solidFill>
                <a:latin typeface="Comic Sans MS" pitchFamily="66" charset="0"/>
              </a:rPr>
              <a:t>Adrenolytics</a:t>
            </a:r>
            <a:endParaRPr lang="en-US" sz="4400" b="1" spc="70" dirty="0" smtClean="0">
              <a:solidFill>
                <a:srgbClr val="CCFF33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DR.OMNIA\My Documents\My Pictures\ADR2.jpg"/>
          <p:cNvPicPr>
            <a:picLocks noChangeAspect="1" noChangeArrowheads="1"/>
          </p:cNvPicPr>
          <p:nvPr/>
        </p:nvPicPr>
        <p:blipFill>
          <a:blip r:embed="rId2" cstate="print"/>
          <a:srcRect t="21296" r="8931"/>
          <a:stretch>
            <a:fillRect/>
          </a:stretch>
        </p:blipFill>
        <p:spPr bwMode="auto">
          <a:xfrm>
            <a:off x="566632" y="4211796"/>
            <a:ext cx="8460432" cy="260158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804248" y="4725144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600" y="4294837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00" y="5003884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4288" y="4520006"/>
            <a:ext cx="177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70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US" b="1" spc="70" dirty="0" smtClean="0">
                <a:solidFill>
                  <a:srgbClr val="0000FF"/>
                </a:solidFill>
                <a:latin typeface="Comic Sans MS" pitchFamily="66" charset="0"/>
              </a:rPr>
              <a:t> Adrenergic Blockers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8600" y="5949280"/>
            <a:ext cx="299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70" dirty="0" err="1" smtClean="0">
                <a:solidFill>
                  <a:srgbClr val="0000FF"/>
                </a:solidFill>
                <a:latin typeface="Symbol" pitchFamily="18" charset="2"/>
              </a:rPr>
              <a:t>ab</a:t>
            </a:r>
            <a:r>
              <a:rPr lang="en-US" b="1" spc="70" dirty="0" smtClean="0">
                <a:solidFill>
                  <a:srgbClr val="0000FF"/>
                </a:solidFill>
                <a:latin typeface="Comic Sans MS" pitchFamily="66" charset="0"/>
              </a:rPr>
              <a:t> Adrenergic Blockers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11632" y="3789040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DR.OMNIA\My Documents\My Pictures\zoz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4045" y="3068960"/>
            <a:ext cx="6848475" cy="121805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7504" y="3861048"/>
            <a:ext cx="2835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70" dirty="0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b="1" spc="70" dirty="0" smtClean="0">
                <a:solidFill>
                  <a:srgbClr val="0000FF"/>
                </a:solidFill>
                <a:latin typeface="Comic Sans MS" pitchFamily="66" charset="0"/>
              </a:rPr>
              <a:t> Adrenergic Blockers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012160" y="3861048"/>
            <a:ext cx="1903227" cy="648072"/>
            <a:chOff x="7164288" y="5229200"/>
            <a:chExt cx="1903227" cy="648072"/>
          </a:xfrm>
        </p:grpSpPr>
        <p:sp>
          <p:nvSpPr>
            <p:cNvPr id="18" name="Rounded Rectangle 17"/>
            <p:cNvSpPr/>
            <p:nvPr/>
          </p:nvSpPr>
          <p:spPr>
            <a:xfrm>
              <a:off x="7380312" y="5229200"/>
              <a:ext cx="1520184" cy="648072"/>
            </a:xfrm>
            <a:prstGeom prst="roundRect">
              <a:avLst/>
            </a:prstGeom>
            <a:solidFill>
              <a:srgbClr val="FFFFE7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64288" y="5239081"/>
              <a:ext cx="19032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ymbol" pitchFamily="18" charset="2"/>
                  <a:cs typeface="Aharoni" pitchFamily="2" charset="-79"/>
                </a:rPr>
                <a:t>a</a:t>
              </a:r>
              <a:r>
                <a:rPr lang="en-US" sz="1400" b="1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Adrenoceptor</a:t>
              </a:r>
              <a:endPara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  <a:p>
              <a:pPr algn="ctr"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antagonist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Yohimbine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44008" y="3366136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2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36568" y="4077072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18" idx="1"/>
          </p:cNvCxnSpPr>
          <p:nvPr/>
        </p:nvCxnSpPr>
        <p:spPr>
          <a:xfrm rot="10800000">
            <a:off x="4572000" y="4077072"/>
            <a:ext cx="1656184" cy="1080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571612"/>
            <a:ext cx="87868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err="1" smtClean="0">
                <a:solidFill>
                  <a:srgbClr val="CCFF33"/>
                </a:solidFill>
                <a:latin typeface="Comic Sans MS" pitchFamily="66" charset="0"/>
              </a:rPr>
              <a:t>Adrenolytics</a:t>
            </a:r>
            <a:r>
              <a:rPr lang="en-US" sz="4400" b="1" spc="70" dirty="0" smtClean="0">
                <a:solidFill>
                  <a:srgbClr val="CCFF33"/>
                </a:solidFill>
                <a:latin typeface="Comic Sans MS" pitchFamily="66" charset="0"/>
              </a:rPr>
              <a:t>; </a:t>
            </a:r>
          </a:p>
          <a:p>
            <a:r>
              <a:rPr lang="en-US" sz="4400" b="1" spc="70" dirty="0" smtClean="0">
                <a:solidFill>
                  <a:srgbClr val="CCFF33"/>
                </a:solidFill>
                <a:latin typeface="Symbol" pitchFamily="18" charset="2"/>
              </a:rPr>
              <a:t>a</a:t>
            </a:r>
            <a:r>
              <a:rPr lang="en-US" sz="4400" b="1" spc="70" dirty="0" smtClean="0">
                <a:solidFill>
                  <a:srgbClr val="CCFF33"/>
                </a:solidFill>
                <a:latin typeface="Comic Sans MS" pitchFamily="66" charset="0"/>
              </a:rPr>
              <a:t> Adrenergic Blockers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160" y="4103975"/>
            <a:ext cx="4015791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400" b="1" dirty="0" smtClean="0">
                <a:latin typeface="Arial Narrow" pitchFamily="34" charset="0"/>
              </a:rPr>
              <a:t>t</a:t>
            </a:r>
            <a:r>
              <a:rPr lang="en-MY" sz="2400" b="1" baseline="-25000" dirty="0" smtClean="0">
                <a:latin typeface="Arial Narrow" pitchFamily="34" charset="0"/>
              </a:rPr>
              <a:t>1/2 </a:t>
            </a:r>
            <a:r>
              <a:rPr lang="en-MY" sz="2400" b="1" dirty="0" smtClean="0">
                <a:latin typeface="Arial Narrow" pitchFamily="34" charset="0"/>
              </a:rPr>
              <a:t>12 hrs / Acts  3dys</a:t>
            </a:r>
          </a:p>
          <a:p>
            <a:pPr>
              <a:lnSpc>
                <a:spcPts val="2200"/>
              </a:lnSpc>
            </a:pPr>
            <a:r>
              <a:rPr lang="en-MY" sz="2400" b="1" dirty="0" smtClean="0">
                <a:latin typeface="Arial Narrow" pitchFamily="34" charset="0"/>
              </a:rPr>
              <a:t>In </a:t>
            </a:r>
            <a:r>
              <a:rPr lang="en-MY" sz="24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Irreversible shock</a:t>
            </a:r>
          </a:p>
          <a:p>
            <a:pPr>
              <a:lnSpc>
                <a:spcPts val="2200"/>
              </a:lnSpc>
            </a:pPr>
            <a:r>
              <a:rPr lang="en-MY" sz="2400" b="1" i="1" dirty="0" smtClean="0">
                <a:latin typeface="Arial Narrow" pitchFamily="34" charset="0"/>
              </a:rPr>
              <a:t>( &gt;microcirculation </a:t>
            </a:r>
          </a:p>
          <a:p>
            <a:pPr>
              <a:lnSpc>
                <a:spcPts val="2200"/>
              </a:lnSpc>
            </a:pPr>
            <a:r>
              <a:rPr lang="en-MY" sz="2400" b="1" i="1" dirty="0" smtClean="0">
                <a:latin typeface="Arial Narrow" pitchFamily="34" charset="0"/>
              </a:rPr>
              <a:t>    +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ADH)</a:t>
            </a:r>
            <a:endParaRPr lang="en-MY" sz="2400" b="1" i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endParaRPr lang="en-MY" sz="2400" b="1" i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MY" sz="2400" b="1" i="1" dirty="0" smtClean="0">
                <a:latin typeface="Arial Narrow" pitchFamily="34" charset="0"/>
              </a:rPr>
              <a:t>In </a:t>
            </a:r>
            <a:r>
              <a:rPr lang="en-MY" sz="24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Pheochromocytoma</a:t>
            </a:r>
            <a:r>
              <a:rPr lang="en-MY" sz="24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; </a:t>
            </a:r>
            <a:r>
              <a:rPr lang="en-MY" sz="2400" b="1" i="1" dirty="0" smtClean="0">
                <a:latin typeface="Arial Narrow" pitchFamily="34" charset="0"/>
                <a:sym typeface="Wingdings 3"/>
              </a:rPr>
              <a:t>1-2 w before surgical removal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-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Hypertensive crisis </a:t>
            </a:r>
            <a:endParaRPr lang="en-US" sz="2400" b="1" i="1" dirty="0" smtClean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241484"/>
            <a:ext cx="450059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a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52536" y="2789581"/>
            <a:ext cx="3468756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Phenoxybenzamine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3688" y="3573016"/>
            <a:ext cx="2973257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Phentolamine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8339" y="2419042"/>
            <a:ext cx="2180389" cy="362022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spc="70" dirty="0" smtClean="0">
                <a:latin typeface="Calibri" pitchFamily="34" charset="0"/>
              </a:rPr>
              <a:t>Irreversible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75799" y="3212976"/>
            <a:ext cx="1936161" cy="362022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spc="70" dirty="0" smtClean="0">
                <a:latin typeface="Calibri" pitchFamily="34" charset="0"/>
              </a:rPr>
              <a:t>Reversible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3916434" y="990876"/>
            <a:ext cx="674752" cy="250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29322" y="1112928"/>
            <a:ext cx="1571636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spc="70" dirty="0" smtClean="0">
                <a:latin typeface="Bernard MT Condensed" pitchFamily="18" charset="0"/>
              </a:rPr>
              <a:t>Selective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8662" y="1112928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spc="70" dirty="0" smtClean="0">
                <a:latin typeface="Bernard MT Condensed" pitchFamily="18" charset="0"/>
              </a:rPr>
              <a:t>Non-Selective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14744" y="1391592"/>
            <a:ext cx="1143008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spc="70" dirty="0" smtClean="0">
                <a:latin typeface="Bernard MT Condensed" pitchFamily="18" charset="0"/>
              </a:rPr>
              <a:t>Ergot</a:t>
            </a:r>
          </a:p>
        </p:txBody>
      </p:sp>
      <p:grpSp>
        <p:nvGrpSpPr>
          <p:cNvPr id="3" name="Group 94"/>
          <p:cNvGrpSpPr/>
          <p:nvPr/>
        </p:nvGrpSpPr>
        <p:grpSpPr>
          <a:xfrm>
            <a:off x="1895476" y="791164"/>
            <a:ext cx="4748226" cy="318058"/>
            <a:chOff x="1895476" y="892658"/>
            <a:chExt cx="4748226" cy="318058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 rot="5400000">
              <a:off x="1768915" y="1057392"/>
              <a:ext cx="304801" cy="1847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rot="5400000">
              <a:off x="6468856" y="1044135"/>
              <a:ext cx="304801" cy="1847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95476" y="919162"/>
              <a:ext cx="4748226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670854" y="2060847"/>
            <a:ext cx="3171452" cy="1152132"/>
            <a:chOff x="670854" y="2060847"/>
            <a:chExt cx="3171452" cy="1152132"/>
          </a:xfrm>
        </p:grpSpPr>
        <p:cxnSp>
          <p:nvCxnSpPr>
            <p:cNvPr id="45" name="Straight Arrow Connector 44"/>
            <p:cNvCxnSpPr/>
            <p:nvPr/>
          </p:nvCxnSpPr>
          <p:spPr>
            <a:xfrm rot="5400000">
              <a:off x="3223347" y="2628586"/>
              <a:ext cx="1152130" cy="1665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535317" y="2211727"/>
              <a:ext cx="304801" cy="3042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0854" y="2089425"/>
              <a:ext cx="3171452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3925668" y="1137518"/>
            <a:ext cx="6463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27584" y="1556792"/>
            <a:ext cx="18341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Blocks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200" dirty="0"/>
          </a:p>
        </p:txBody>
      </p:sp>
      <p:sp>
        <p:nvSpPr>
          <p:cNvPr id="62" name="Rectangle 61"/>
          <p:cNvSpPr/>
          <p:nvPr/>
        </p:nvSpPr>
        <p:spPr>
          <a:xfrm>
            <a:off x="5656449" y="1556792"/>
            <a:ext cx="25843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Blocks either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or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200" dirty="0"/>
          </a:p>
        </p:txBody>
      </p:sp>
      <p:sp>
        <p:nvSpPr>
          <p:cNvPr id="63" name="Arc 62"/>
          <p:cNvSpPr/>
          <p:nvPr/>
        </p:nvSpPr>
        <p:spPr>
          <a:xfrm flipV="1">
            <a:off x="2263976" y="2289096"/>
            <a:ext cx="1515936" cy="3156128"/>
          </a:xfrm>
          <a:prstGeom prst="arc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17206550">
            <a:off x="2834463" y="4203895"/>
            <a:ext cx="1394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Shorter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572000" y="3787443"/>
            <a:ext cx="2376264" cy="361637"/>
          </a:xfrm>
          <a:prstGeom prst="rect">
            <a:avLst/>
          </a:prstGeom>
          <a:gradFill flip="none" rotWithShape="1">
            <a:gsLst>
              <a:gs pos="0">
                <a:srgbClr val="4E00C0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smtClean="0">
                <a:latin typeface="Symbol" pitchFamily="18" charset="2"/>
              </a:rPr>
              <a:t>a</a:t>
            </a:r>
            <a:r>
              <a:rPr lang="en-US" sz="2400" b="1" spc="70" baseline="-25000" dirty="0" smtClean="0">
                <a:latin typeface="Symbol" pitchFamily="18" charset="2"/>
              </a:rPr>
              <a:t>1</a:t>
            </a:r>
            <a:r>
              <a:rPr lang="en-US" sz="2400" b="1" spc="70" dirty="0" smtClean="0">
                <a:latin typeface="Calibri" pitchFamily="34" charset="0"/>
              </a:rPr>
              <a:t> ADR blocker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177968" y="2637595"/>
            <a:ext cx="1714512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Yohimbine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49910" y="2280405"/>
            <a:ext cx="2214578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spc="70" dirty="0" smtClean="0">
                <a:latin typeface="Symbol" pitchFamily="18" charset="2"/>
              </a:rPr>
              <a:t>a</a:t>
            </a:r>
            <a:r>
              <a:rPr lang="en-US" sz="2000" b="1" spc="70" baseline="-25000" dirty="0" smtClean="0">
                <a:latin typeface="Symbol" pitchFamily="18" charset="2"/>
              </a:rPr>
              <a:t>2</a:t>
            </a:r>
            <a:r>
              <a:rPr lang="en-US" sz="2000" b="1" spc="70" dirty="0" smtClean="0">
                <a:latin typeface="Calibri" pitchFamily="34" charset="0"/>
              </a:rPr>
              <a:t> ADR blocker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606905" y="1990024"/>
            <a:ext cx="2286013" cy="1799015"/>
            <a:chOff x="5606905" y="1990024"/>
            <a:chExt cx="2286013" cy="1799015"/>
          </a:xfrm>
        </p:grpSpPr>
        <p:cxnSp>
          <p:nvCxnSpPr>
            <p:cNvPr id="71" name="Straight Arrow Connector 70"/>
            <p:cNvCxnSpPr/>
            <p:nvPr/>
          </p:nvCxnSpPr>
          <p:spPr>
            <a:xfrm rot="16200000" flipH="1">
              <a:off x="4722395" y="2879162"/>
              <a:ext cx="1794387" cy="253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 bwMode="auto">
            <a:xfrm rot="16200000" flipH="1">
              <a:off x="7742658" y="2127032"/>
              <a:ext cx="276210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606918" y="2015920"/>
              <a:ext cx="2286000" cy="14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/>
          <p:nvPr/>
        </p:nvSpPr>
        <p:spPr>
          <a:xfrm>
            <a:off x="6824230" y="2993370"/>
            <a:ext cx="250029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MY" sz="2000" b="1" dirty="0" smtClean="0">
                <a:latin typeface="Arial Narrow" pitchFamily="34" charset="0"/>
              </a:rPr>
              <a:t>Release NE &amp; ADH !!!</a:t>
            </a:r>
          </a:p>
          <a:p>
            <a:pPr>
              <a:lnSpc>
                <a:spcPts val="1900"/>
              </a:lnSpc>
            </a:pPr>
            <a:r>
              <a:rPr lang="en-MY" sz="2000" b="1" dirty="0" smtClean="0">
                <a:latin typeface="Arial Narrow" pitchFamily="34" charset="0"/>
              </a:rPr>
              <a:t>Aphrodisiac ???</a:t>
            </a:r>
            <a:endParaRPr lang="en-US" sz="2000" b="1" i="1" dirty="0" smtClean="0"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283968" y="4746824"/>
            <a:ext cx="1500198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Prazosin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283968" y="5020434"/>
            <a:ext cx="14287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b="1" i="1" dirty="0" err="1" smtClean="0"/>
              <a:t>doxazosin</a:t>
            </a:r>
            <a:r>
              <a:rPr lang="en-US" b="1" i="1" dirty="0" smtClean="0"/>
              <a:t>, </a:t>
            </a:r>
            <a:r>
              <a:rPr lang="en-US" b="1" i="1" dirty="0" err="1" smtClean="0"/>
              <a:t>terazosin</a:t>
            </a:r>
            <a:r>
              <a:rPr lang="en-US" b="1" i="1" dirty="0" smtClean="0"/>
              <a:t>, </a:t>
            </a:r>
            <a:r>
              <a:rPr lang="en-US" b="1" i="1" dirty="0" err="1" smtClean="0"/>
              <a:t>trimazosin</a:t>
            </a:r>
            <a:endParaRPr lang="en-US" b="1" i="1" dirty="0"/>
          </a:p>
        </p:txBody>
      </p:sp>
      <p:sp>
        <p:nvSpPr>
          <p:cNvPr id="89" name="Rectangle 88"/>
          <p:cNvSpPr/>
          <p:nvPr/>
        </p:nvSpPr>
        <p:spPr>
          <a:xfrm>
            <a:off x="6326215" y="4684594"/>
            <a:ext cx="1608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4E00C0"/>
                </a:solidFill>
                <a:latin typeface="Calibri" pitchFamily="34" charset="0"/>
              </a:rPr>
              <a:t>Tamsulosin</a:t>
            </a:r>
            <a:endParaRPr lang="en-US" sz="2400" b="1" dirty="0">
              <a:solidFill>
                <a:srgbClr val="4E00C0"/>
              </a:solidFill>
              <a:latin typeface="Calibri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572000" y="4293096"/>
            <a:ext cx="2376264" cy="432048"/>
            <a:chOff x="4572000" y="3214686"/>
            <a:chExt cx="1864429" cy="283254"/>
          </a:xfrm>
        </p:grpSpPr>
        <p:cxnSp>
          <p:nvCxnSpPr>
            <p:cNvPr id="92" name="Straight Arrow Connector 91"/>
            <p:cNvCxnSpPr/>
            <p:nvPr/>
          </p:nvCxnSpPr>
          <p:spPr bwMode="auto">
            <a:xfrm rot="16200000" flipH="1">
              <a:off x="6288448" y="3351900"/>
              <a:ext cx="276210" cy="1782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4579054" y="3240582"/>
              <a:ext cx="1857375" cy="14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 bwMode="auto">
            <a:xfrm rot="16200000" flipH="1">
              <a:off x="4434786" y="3358944"/>
              <a:ext cx="276210" cy="1782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/>
          <p:nvPr/>
        </p:nvSpPr>
        <p:spPr>
          <a:xfrm>
            <a:off x="6353180" y="4942329"/>
            <a:ext cx="1531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uroselective</a:t>
            </a:r>
            <a:endParaRPr lang="en-US" sz="2200" b="1" i="1" u="sng" dirty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42" name="5-Point Star 41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53" grpId="0"/>
      <p:bldP spid="61" grpId="0"/>
      <p:bldP spid="62" grpId="0"/>
      <p:bldP spid="63" grpId="0" animBg="1"/>
      <p:bldP spid="63" grpId="1" animBg="1"/>
      <p:bldP spid="64" grpId="0"/>
      <p:bldP spid="64" grpId="1"/>
      <p:bldP spid="67" grpId="0" animBg="1"/>
      <p:bldP spid="68" grpId="0"/>
      <p:bldP spid="68" grpId="1"/>
      <p:bldP spid="69" grpId="0" animBg="1"/>
      <p:bldP spid="74" grpId="0"/>
      <p:bldP spid="74" grpId="1"/>
      <p:bldP spid="81" grpId="0"/>
      <p:bldP spid="88" grpId="0"/>
      <p:bldP spid="89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4810" y="4365104"/>
            <a:ext cx="8929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peripheral vasodilatation (arteries &amp; veins)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+ minimal changes in CO &amp; renal blood flow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 used in </a:t>
            </a:r>
            <a:r>
              <a:rPr lang="en-US" sz="2200" b="1" i="1" u="sng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Raynaud’s</a:t>
            </a:r>
            <a:r>
              <a:rPr lang="en-US" sz="2200" b="1" i="1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disease</a:t>
            </a:r>
          </a:p>
          <a:p>
            <a:pPr lvl="0">
              <a:lnSpc>
                <a:spcPts val="2400"/>
              </a:lnSpc>
              <a:spcBef>
                <a:spcPts val="1200"/>
              </a:spcBef>
            </a:pPr>
            <a:r>
              <a:rPr lang="en-US" sz="2200" b="1" dirty="0" smtClean="0">
                <a:latin typeface="Arial Narrow" pitchFamily="34" charset="0"/>
              </a:rPr>
              <a:t>Can be used in hypertension, Heart Failure</a:t>
            </a:r>
          </a:p>
          <a:p>
            <a:pPr lvl="0">
              <a:lnSpc>
                <a:spcPts val="2400"/>
              </a:lnSpc>
              <a:spcBef>
                <a:spcPts val="1200"/>
              </a:spcBef>
            </a:pPr>
            <a:r>
              <a:rPr lang="en-US" sz="2800" b="1" i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ADR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: 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Tachyphylaxis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800" b="1" i="1" spc="-40" dirty="0" smtClean="0">
                <a:latin typeface="Arial Narrow" pitchFamily="34" charset="0"/>
                <a:sym typeface="Wingdings 3"/>
              </a:rPr>
              <a:t>hypotension syncope (Postural hypotension=first dose effect)</a:t>
            </a: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fluid retention, head-ache, </a:t>
            </a:r>
            <a:r>
              <a:rPr lang="en-US" sz="2800" b="1" i="1" spc="-40" dirty="0" smtClean="0">
                <a:latin typeface="Arial Narrow" pitchFamily="34" charset="0"/>
                <a:sym typeface="Wingdings 3"/>
              </a:rPr>
              <a:t>nasal stuffiness</a:t>
            </a: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, </a:t>
            </a:r>
            <a:r>
              <a:rPr lang="en-US" sz="2800" b="1" i="1" spc="-40" dirty="0" smtClean="0">
                <a:latin typeface="Arial Narrow" pitchFamily="34" charset="0"/>
                <a:sym typeface="Wingdings 3"/>
              </a:rPr>
              <a:t>ejaculation  &amp; impotence</a:t>
            </a: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79912" y="159023"/>
            <a:ext cx="5400600" cy="461665"/>
          </a:xfrm>
          <a:prstGeom prst="rect">
            <a:avLst/>
          </a:prstGeom>
          <a:noFill/>
          <a:ln w="28575">
            <a:noFill/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spc="70" dirty="0" smtClean="0">
                <a:latin typeface="Arial Narrow" pitchFamily="34" charset="0"/>
              </a:rPr>
              <a:t>Selective</a:t>
            </a:r>
            <a:r>
              <a:rPr lang="en-US" sz="2400" b="1" spc="70" dirty="0" smtClean="0">
                <a:latin typeface="Symbol" pitchFamily="18" charset="2"/>
              </a:rPr>
              <a:t> a</a:t>
            </a:r>
            <a:r>
              <a:rPr lang="en-US" sz="2400" b="1" spc="70" baseline="-25000" dirty="0" smtClean="0">
                <a:latin typeface="Symbol" pitchFamily="18" charset="2"/>
              </a:rPr>
              <a:t>1</a:t>
            </a:r>
            <a:r>
              <a:rPr lang="en-US" sz="2400" spc="70" dirty="0" smtClean="0">
                <a:latin typeface="Symbol" pitchFamily="18" charset="2"/>
              </a:rPr>
              <a:t> </a:t>
            </a:r>
            <a:r>
              <a:rPr lang="en-US" sz="2400" spc="70" dirty="0" smtClean="0">
                <a:latin typeface="Bernard MT Condensed" pitchFamily="18" charset="0"/>
              </a:rPr>
              <a:t>ADRENOCEPTOR BLOCKERS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5536" y="3140968"/>
            <a:ext cx="2880320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Prazosin</a:t>
            </a:r>
            <a:r>
              <a:rPr lang="en-US" sz="2400" b="1" spc="70" dirty="0" smtClean="0">
                <a:solidFill>
                  <a:srgbClr val="4E00C0"/>
                </a:solidFill>
                <a:latin typeface="Calibri" pitchFamily="34" charset="0"/>
              </a:rPr>
              <a:t> </a:t>
            </a:r>
            <a:r>
              <a:rPr lang="en-US" sz="2000" b="1" spc="70" dirty="0" smtClean="0">
                <a:solidFill>
                  <a:srgbClr val="4E00C0"/>
                </a:solidFill>
                <a:latin typeface="Calibri" pitchFamily="34" charset="0"/>
              </a:rPr>
              <a:t>(short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t </a:t>
            </a:r>
            <a:r>
              <a:rPr lang="en-US" sz="2000" b="1" baseline="-25000" dirty="0" smtClean="0">
                <a:latin typeface="Arial Narrow" pitchFamily="34" charset="0"/>
                <a:sym typeface="Wingdings 3"/>
              </a:rPr>
              <a:t>½</a:t>
            </a:r>
            <a:r>
              <a:rPr lang="en-US" sz="2000" b="1" baseline="30000" dirty="0" smtClean="0">
                <a:latin typeface="Arial Narrow" pitchFamily="34" charset="0"/>
                <a:sym typeface="Wingdings 3"/>
              </a:rPr>
              <a:t>)</a:t>
            </a:r>
            <a:r>
              <a:rPr lang="en-US" sz="2400" b="1" spc="70" dirty="0" smtClean="0">
                <a:solidFill>
                  <a:srgbClr val="4E00C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536" y="3455522"/>
            <a:ext cx="16561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b="1" i="1" dirty="0" err="1" smtClean="0">
                <a:latin typeface="Calibri" pitchFamily="34" charset="0"/>
              </a:rPr>
              <a:t>doxazosin</a:t>
            </a:r>
            <a:r>
              <a:rPr lang="en-US" sz="2400" b="1" i="1" dirty="0" smtClean="0">
                <a:latin typeface="Calibri" pitchFamily="34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</a:rPr>
              <a:t>terazosin</a:t>
            </a:r>
            <a:r>
              <a:rPr lang="en-US" sz="2400" b="1" i="1" dirty="0" smtClean="0">
                <a:latin typeface="Calibri" pitchFamily="34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</a:rPr>
              <a:t>trimazosin</a:t>
            </a:r>
            <a:endParaRPr lang="en-US" sz="2400" b="1" i="1" dirty="0">
              <a:latin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9512" y="692696"/>
            <a:ext cx="1608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4E00C0"/>
                </a:solidFill>
                <a:latin typeface="Calibri" pitchFamily="34" charset="0"/>
              </a:rPr>
              <a:t>Tamsulosin</a:t>
            </a:r>
            <a:endParaRPr lang="en-US" sz="2400" b="1" dirty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63688" y="692696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Uroselective</a:t>
            </a:r>
            <a:r>
              <a:rPr lang="en-US" sz="24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i="1" u="sng" dirty="0" smtClean="0"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a</a:t>
            </a:r>
            <a:r>
              <a:rPr lang="en-US" sz="2400" b="1" i="1" u="sng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1A</a:t>
            </a:r>
            <a:endParaRPr lang="en-US" sz="2400" b="1" i="1" u="sng" baseline="-25000" dirty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344204" y="915163"/>
            <a:ext cx="3972211" cy="1721749"/>
            <a:chOff x="5773567" y="4429132"/>
            <a:chExt cx="3357554" cy="1441639"/>
          </a:xfrm>
        </p:grpSpPr>
        <p:pic>
          <p:nvPicPr>
            <p:cNvPr id="84" name="Picture 6" descr="http://img.medscape.com/fullsize/migrated/editorial/clinupdates/2002/2009/2009_1.fig17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9966FF"/>
                </a:clrFrom>
                <a:clrTo>
                  <a:srgbClr val="9966FF">
                    <a:alpha val="0"/>
                  </a:srgbClr>
                </a:clrTo>
              </a:clrChange>
            </a:blip>
            <a:srcRect l="4375" t="42453" r="3749" b="10377"/>
            <a:stretch>
              <a:fillRect/>
            </a:stretch>
          </p:blipFill>
          <p:spPr bwMode="auto">
            <a:xfrm>
              <a:off x="5773567" y="4429132"/>
              <a:ext cx="3357554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Rectangle 84"/>
            <p:cNvSpPr/>
            <p:nvPr/>
          </p:nvSpPr>
          <p:spPr>
            <a:xfrm>
              <a:off x="8429652" y="5501439"/>
              <a:ext cx="6367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 Narrow" pitchFamily="34" charset="0"/>
                </a:rPr>
                <a:t>BPH </a:t>
              </a:r>
              <a:endParaRPr lang="en-US" b="1" dirty="0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251520" y="1196752"/>
            <a:ext cx="321471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Contracts bladder wall</a:t>
            </a:r>
            <a:endParaRPr lang="en-US" sz="2200" b="1" i="1" spc="-40" baseline="-25000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23528" y="1755400"/>
            <a:ext cx="388843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Relaxes bladder neck &amp; 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sphincters </a:t>
            </a:r>
            <a:r>
              <a:rPr lang="en-US" sz="22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used in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Benign Prostatic Hypertrophy (BPH)</a:t>
            </a:r>
            <a:endParaRPr lang="en-US" sz="2200" b="1" i="1" u="heavy" spc="-40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grpSp>
        <p:nvGrpSpPr>
          <p:cNvPr id="92" name="Group 91"/>
          <p:cNvGrpSpPr/>
          <p:nvPr/>
        </p:nvGrpSpPr>
        <p:grpSpPr>
          <a:xfrm flipH="1">
            <a:off x="1934804" y="3501008"/>
            <a:ext cx="1831460" cy="785818"/>
            <a:chOff x="2623423" y="3714752"/>
            <a:chExt cx="1831460" cy="785818"/>
          </a:xfrm>
        </p:grpSpPr>
        <p:sp>
          <p:nvSpPr>
            <p:cNvPr id="75" name="Left Brace 74"/>
            <p:cNvSpPr/>
            <p:nvPr/>
          </p:nvSpPr>
          <p:spPr>
            <a:xfrm>
              <a:off x="4312007" y="3714752"/>
              <a:ext cx="142876" cy="785818"/>
            </a:xfrm>
            <a:prstGeom prst="leftBrace">
              <a:avLst/>
            </a:prstGeom>
            <a:ln w="38100">
              <a:solidFill>
                <a:srgbClr val="4E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623423" y="3889832"/>
              <a:ext cx="171454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200" b="1" dirty="0" smtClean="0">
                  <a:latin typeface="Arial Narrow" pitchFamily="34" charset="0"/>
                  <a:sym typeface="Wingdings 3"/>
                </a:rPr>
                <a:t> Longer t </a:t>
              </a:r>
              <a:r>
                <a:rPr lang="en-US" sz="2200" b="1" baseline="-25000" dirty="0" smtClean="0">
                  <a:latin typeface="Arial Narrow" pitchFamily="34" charset="0"/>
                  <a:sym typeface="Wingdings 3"/>
                </a:rPr>
                <a:t>1/2</a:t>
              </a:r>
              <a:endParaRPr lang="en-US" sz="2200" b="1" i="1" spc="-40" baseline="-25000" dirty="0" smtClean="0">
                <a:latin typeface="Arial Narrow" pitchFamily="34" charset="0"/>
                <a:sym typeface="Wingdings 3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0" y="2924944"/>
            <a:ext cx="9144000" cy="7200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5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11568</TotalTime>
  <Words>1505</Words>
  <Application>Microsoft Office PowerPoint</Application>
  <PresentationFormat>On-screen Show (4:3)</PresentationFormat>
  <Paragraphs>398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ksupy</cp:lastModifiedBy>
  <cp:revision>247</cp:revision>
  <dcterms:created xsi:type="dcterms:W3CDTF">2009-01-17T13:48:18Z</dcterms:created>
  <dcterms:modified xsi:type="dcterms:W3CDTF">2012-03-03T07:51:05Z</dcterms:modified>
</cp:coreProperties>
</file>