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A27-8197-4029-8AFF-3BB9A2248CC5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DBA4D-8DD0-4B9E-A93D-7D5F9EEA08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DB7A-D54B-4046-9D32-FC5958CDDFD3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F111-A91F-4D4A-BD75-89D0C89C6E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pesofeverything.com/wp-content/uploads/2010/12/Heart-Attack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01959" y="1905000"/>
            <a:ext cx="5893159" cy="5105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304800" y="1447800"/>
            <a:ext cx="7086600" cy="1066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3733800"/>
            <a:ext cx="5307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Vasodilators.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6764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Freeform 9"/>
          <p:cNvSpPr/>
          <p:nvPr/>
        </p:nvSpPr>
        <p:spPr>
          <a:xfrm>
            <a:off x="381000" y="2120721"/>
            <a:ext cx="4038600" cy="58477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32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3400" y="4372610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Rapid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33800" y="4372610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Slower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117916" y="111615"/>
            <a:ext cx="2908168" cy="490904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NITRODILATORS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10200" y="914400"/>
            <a:ext cx="1905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spontaneously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95400" y="914400"/>
            <a:ext cx="2540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Release NO via enzymatic reaction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34911" y="1676400"/>
            <a:ext cx="2885726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Na NITROPRUSSIDE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795496" y="2288148"/>
            <a:ext cx="25146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latin typeface="Bernard MT Condensed" pitchFamily="18" charset="0"/>
              </a:rPr>
              <a:t>ANTIHYPERTENSIVES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6200" y="3276600"/>
            <a:ext cx="25146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Nitroglycerine [GTN]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Amyl Nitrite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71800" y="3276600"/>
            <a:ext cx="3657600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err="1" smtClean="0">
                <a:latin typeface="Arial Narrow" pitchFamily="34" charset="0"/>
              </a:rPr>
              <a:t>Isosorbide</a:t>
            </a:r>
            <a:r>
              <a:rPr lang="en-US" sz="2200" b="1" dirty="0" smtClean="0">
                <a:latin typeface="Arial Narrow" pitchFamily="34" charset="0"/>
              </a:rPr>
              <a:t> mono &amp;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err="1" smtClean="0">
                <a:latin typeface="Arial Narrow" pitchFamily="34" charset="0"/>
              </a:rPr>
              <a:t>Erythrityl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r>
              <a:rPr lang="en-US" sz="2200" b="1" dirty="0" err="1" smtClean="0">
                <a:latin typeface="Arial Narrow" pitchFamily="34" charset="0"/>
              </a:rPr>
              <a:t>Pentaerythritol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tetranitrate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0" y="4800600"/>
            <a:ext cx="2057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terminating an acute attack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743200" y="4800600"/>
            <a:ext cx="3581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For long-term </a:t>
            </a:r>
            <a:r>
              <a:rPr lang="en-US" sz="2200" b="1" dirty="0" err="1" smtClean="0">
                <a:latin typeface="Arial Narrow" pitchFamily="34" charset="0"/>
              </a:rPr>
              <a:t>prophylaxsis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cxnSp>
        <p:nvCxnSpPr>
          <p:cNvPr id="82" name="Straight Arrow Connector 81"/>
          <p:cNvCxnSpPr>
            <a:stCxn id="66" idx="2"/>
          </p:cNvCxnSpPr>
          <p:nvPr/>
        </p:nvCxnSpPr>
        <p:spPr>
          <a:xfrm rot="16200000" flipH="1">
            <a:off x="4797060" y="377459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4035059" y="384541"/>
            <a:ext cx="311881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3"/>
          <p:cNvGrpSpPr/>
          <p:nvPr/>
        </p:nvGrpSpPr>
        <p:grpSpPr>
          <a:xfrm>
            <a:off x="2590800" y="2590800"/>
            <a:ext cx="2424405" cy="662565"/>
            <a:chOff x="2590800" y="2590800"/>
            <a:chExt cx="2424405" cy="662565"/>
          </a:xfrm>
        </p:grpSpPr>
        <p:sp>
          <p:nvSpPr>
            <p:cNvPr id="62" name="Rectangle 61"/>
            <p:cNvSpPr/>
            <p:nvPr/>
          </p:nvSpPr>
          <p:spPr>
            <a:xfrm>
              <a:off x="3048000" y="2819400"/>
              <a:ext cx="1967205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 Long Acting </a:t>
              </a: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rot="16200000" flipH="1">
              <a:off x="2815859" y="2365741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2"/>
          <p:cNvGrpSpPr/>
          <p:nvPr/>
        </p:nvGrpSpPr>
        <p:grpSpPr>
          <a:xfrm>
            <a:off x="152400" y="2597882"/>
            <a:ext cx="2438399" cy="655483"/>
            <a:chOff x="152400" y="2597882"/>
            <a:chExt cx="2438399" cy="655483"/>
          </a:xfrm>
        </p:grpSpPr>
        <p:sp>
          <p:nvSpPr>
            <p:cNvPr id="63" name="Rectangle 62"/>
            <p:cNvSpPr/>
            <p:nvPr/>
          </p:nvSpPr>
          <p:spPr>
            <a:xfrm>
              <a:off x="152400" y="2819400"/>
              <a:ext cx="1915909" cy="4339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empus Sans ITC" pitchFamily="82" charset="0"/>
                </a:rPr>
                <a:t>Short Acting 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 rot="5400000">
              <a:off x="2053858" y="2372823"/>
              <a:ext cx="311881" cy="762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5867400" y="5673804"/>
            <a:ext cx="2667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Preparations; </a:t>
            </a:r>
          </a:p>
          <a:p>
            <a:pPr algn="r"/>
            <a:r>
              <a:rPr lang="en-US" sz="2200" b="1" dirty="0" smtClean="0">
                <a:latin typeface="Arial Narrow" pitchFamily="34" charset="0"/>
              </a:rPr>
              <a:t>can influence a change in 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0" y="5718810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Sublingual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949264" y="5668010"/>
            <a:ext cx="2819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Oral sustained release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patches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705600" y="4934855"/>
            <a:ext cx="2057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I.V. or infusion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rot="16200000" flipH="1">
            <a:off x="1181101" y="4076699"/>
            <a:ext cx="2286001" cy="1295402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219200" y="4038600"/>
            <a:ext cx="2286000" cy="1371600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762794" y="55618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 flipH="1" flipV="1">
            <a:off x="7392194" y="4689265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6705600" y="3881069"/>
            <a:ext cx="19812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Unstable angina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Heart Failure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rot="5400000" flipH="1" flipV="1">
            <a:off x="7392194" y="54856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5400000" flipH="1" flipV="1">
            <a:off x="4039394" y="5409406"/>
            <a:ext cx="457200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75" grpId="0"/>
      <p:bldP spid="76" grpId="0"/>
      <p:bldP spid="79" grpId="0"/>
      <p:bldP spid="80" grpId="0"/>
      <p:bldP spid="89" grpId="0"/>
      <p:bldP spid="90" grpId="0"/>
      <p:bldP spid="91" grpId="0"/>
      <p:bldP spid="92" grpId="0"/>
      <p:bldP spid="1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/>
          <p:nvPr/>
        </p:nvGrpSpPr>
        <p:grpSpPr>
          <a:xfrm>
            <a:off x="5880148" y="1771262"/>
            <a:ext cx="3077251" cy="4553338"/>
            <a:chOff x="5685749" y="1870780"/>
            <a:chExt cx="3077251" cy="4553338"/>
          </a:xfrm>
        </p:grpSpPr>
        <p:sp>
          <p:nvSpPr>
            <p:cNvPr id="14" name="Rectangle 13"/>
            <p:cNvSpPr/>
            <p:nvPr/>
          </p:nvSpPr>
          <p:spPr>
            <a:xfrm>
              <a:off x="5918818" y="2175580"/>
              <a:ext cx="1752600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89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22810" b="13323"/>
            <a:stretch>
              <a:fillRect/>
            </a:stretch>
          </p:blipFill>
          <p:spPr bwMode="auto">
            <a:xfrm>
              <a:off x="5995018" y="1870780"/>
              <a:ext cx="1752600" cy="320040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6096000" y="2971800"/>
              <a:ext cx="26670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685749" y="4343400"/>
              <a:ext cx="2286000" cy="2080718"/>
            </a:xfrm>
            <a:prstGeom prst="rect">
              <a:avLst/>
            </a:prstGeom>
            <a:gradFill flip="none" rotWithShape="1">
              <a:gsLst>
                <a:gs pos="7000">
                  <a:srgbClr val="FFE4CD">
                    <a:alpha val="95000"/>
                  </a:srgbClr>
                </a:gs>
                <a:gs pos="50000">
                  <a:srgbClr val="FFE4CD">
                    <a:alpha val="95000"/>
                  </a:srgbClr>
                </a:gs>
                <a:gs pos="100000">
                  <a:srgbClr val="FFE4CD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853926" y="4710404"/>
              <a:ext cx="459332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7030A0"/>
                  </a:solidFill>
                  <a:latin typeface="Bernard MT Condensed" pitchFamily="18" charset="0"/>
                </a:rPr>
                <a:t>PKG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222184" y="4702615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latin typeface="Arial Narrow" pitchFamily="34" charset="0"/>
                </a:rPr>
                <a:t>Phosphorylate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6742116" y="4405639"/>
              <a:ext cx="734074" cy="1588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048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pic>
        <p:nvPicPr>
          <p:cNvPr id="9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800600" y="152400"/>
            <a:ext cx="3124200" cy="1469828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41910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55275" y="5867400"/>
            <a:ext cx="1245808" cy="36933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Relaxation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 rot="5400000">
            <a:off x="7295973" y="5780954"/>
            <a:ext cx="133325" cy="1417"/>
          </a:xfrm>
          <a:prstGeom prst="straightConnector1">
            <a:avLst/>
          </a:prstGeom>
          <a:ln w="285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976199" y="5105400"/>
            <a:ext cx="747762" cy="1389"/>
          </a:xfrm>
          <a:prstGeom prst="straightConnector1">
            <a:avLst/>
          </a:prstGeom>
          <a:ln w="28575">
            <a:solidFill>
              <a:srgbClr val="CC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2"/>
          <p:cNvGrpSpPr/>
          <p:nvPr/>
        </p:nvGrpSpPr>
        <p:grpSpPr>
          <a:xfrm>
            <a:off x="5646125" y="2338882"/>
            <a:ext cx="685800" cy="1752600"/>
            <a:chOff x="5451726" y="2438400"/>
            <a:chExt cx="685800" cy="1752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451726" y="4191000"/>
              <a:ext cx="685800" cy="0"/>
            </a:xfrm>
            <a:prstGeom prst="line">
              <a:avLst/>
            </a:prstGeom>
            <a:ln w="19050">
              <a:solidFill>
                <a:srgbClr val="5A21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4424275" y="4882870"/>
            <a:ext cx="5024525" cy="1411946"/>
            <a:chOff x="4229876" y="4966849"/>
            <a:chExt cx="5024525" cy="1411946"/>
          </a:xfrm>
        </p:grpSpPr>
        <p:sp>
          <p:nvSpPr>
            <p:cNvPr id="38" name="Rectangle 37"/>
            <p:cNvSpPr/>
            <p:nvPr/>
          </p:nvSpPr>
          <p:spPr>
            <a:xfrm>
              <a:off x="6108139" y="5111627"/>
              <a:ext cx="517963" cy="296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896901" y="4972956"/>
              <a:ext cx="271914" cy="266651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36597" y="5126362"/>
              <a:ext cx="517963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H="1">
              <a:off x="7004065" y="5072645"/>
              <a:ext cx="222532" cy="10939"/>
            </a:xfrm>
            <a:prstGeom prst="straightConnector1">
              <a:avLst/>
            </a:prstGeom>
            <a:ln w="28575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6306375" y="5483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822672" y="550279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2607" y="5508379"/>
              <a:ext cx="420720" cy="296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346879" y="5417979"/>
              <a:ext cx="270580" cy="24726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P</a:t>
              </a:r>
              <a:endParaRPr lang="en-US" sz="1600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5400000">
              <a:off x="5548098" y="5864933"/>
              <a:ext cx="133325" cy="141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 flipV="1">
              <a:off x="6652019" y="5265579"/>
              <a:ext cx="815741" cy="581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900800" y="5646579"/>
              <a:ext cx="998072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848875" y="5145589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Inactive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199243" y="5162500"/>
              <a:ext cx="1405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Arial Narrow" pitchFamily="34" charset="0"/>
                </a:rPr>
                <a:t>Active form</a:t>
              </a:r>
              <a:endParaRPr lang="en-US" sz="1400" b="1" i="1" dirty="0">
                <a:latin typeface="Arial Narrow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29876" y="5951379"/>
              <a:ext cx="1398208" cy="369332"/>
            </a:xfrm>
            <a:prstGeom prst="rect">
              <a:avLst/>
            </a:prstGeom>
            <a:solidFill>
              <a:srgbClr val="00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Contraction</a:t>
              </a:r>
              <a:endParaRPr lang="en-US" b="1" dirty="0"/>
            </a:p>
          </p:txBody>
        </p:sp>
        <p:sp>
          <p:nvSpPr>
            <p:cNvPr id="35" name="Arc 34"/>
            <p:cNvSpPr/>
            <p:nvPr/>
          </p:nvSpPr>
          <p:spPr>
            <a:xfrm>
              <a:off x="6106731" y="5646579"/>
              <a:ext cx="457200" cy="732216"/>
            </a:xfrm>
            <a:prstGeom prst="arc">
              <a:avLst>
                <a:gd name="adj1" fmla="val 15654439"/>
                <a:gd name="adj2" fmla="val 0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48400" y="595137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Actin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6" name="Group 60"/>
          <p:cNvGrpSpPr/>
          <p:nvPr/>
        </p:nvGrpSpPr>
        <p:grpSpPr>
          <a:xfrm>
            <a:off x="3122942" y="1594252"/>
            <a:ext cx="2609275" cy="3453610"/>
            <a:chOff x="2928543" y="1693770"/>
            <a:chExt cx="2609275" cy="3453610"/>
          </a:xfrm>
        </p:grpSpPr>
        <p:sp>
          <p:nvSpPr>
            <p:cNvPr id="12" name="Rectangle 11"/>
            <p:cNvSpPr/>
            <p:nvPr/>
          </p:nvSpPr>
          <p:spPr>
            <a:xfrm>
              <a:off x="3699874" y="2175580"/>
              <a:ext cx="1837944" cy="29718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810" r="40351" b="13323"/>
            <a:stretch>
              <a:fillRect/>
            </a:stretch>
          </p:blipFill>
          <p:spPr bwMode="auto">
            <a:xfrm>
              <a:off x="2928543" y="1870780"/>
              <a:ext cx="2590800" cy="3200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3712066" y="1693770"/>
              <a:ext cx="1752600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837176" y="4114800"/>
              <a:ext cx="609600" cy="152400"/>
            </a:xfrm>
            <a:prstGeom prst="round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3800" y="40386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</a:t>
              </a:r>
              <a:r>
                <a:rPr lang="en-US" sz="1200" baseline="-25000" dirty="0" smtClean="0"/>
                <a:t>2</a:t>
              </a:r>
              <a:endParaRPr lang="en-US" sz="1200" baseline="-250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018208" y="4018208"/>
              <a:ext cx="360609" cy="103031"/>
            </a:xfrm>
            <a:custGeom>
              <a:avLst/>
              <a:gdLst>
                <a:gd name="connsiteX0" fmla="*/ 0 w 360609"/>
                <a:gd name="connsiteY0" fmla="*/ 103031 h 103031"/>
                <a:gd name="connsiteX1" fmla="*/ 231820 w 360609"/>
                <a:gd name="connsiteY1" fmla="*/ 25758 h 103031"/>
                <a:gd name="connsiteX2" fmla="*/ 360609 w 360609"/>
                <a:gd name="connsiteY2" fmla="*/ 0 h 103031"/>
                <a:gd name="connsiteX3" fmla="*/ 360609 w 360609"/>
                <a:gd name="connsiteY3" fmla="*/ 0 h 10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609" h="103031">
                  <a:moveTo>
                    <a:pt x="0" y="103031"/>
                  </a:moveTo>
                  <a:cubicBezTo>
                    <a:pt x="85859" y="72980"/>
                    <a:pt x="171719" y="42930"/>
                    <a:pt x="231820" y="25758"/>
                  </a:cubicBezTo>
                  <a:cubicBezTo>
                    <a:pt x="291921" y="8586"/>
                    <a:pt x="360609" y="0"/>
                    <a:pt x="360609" y="0"/>
                  </a:cubicBezTo>
                  <a:lnTo>
                    <a:pt x="360609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48200" y="464820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baseline="-250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8600" y="685800"/>
            <a:ext cx="40386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Nitrates </a:t>
            </a:r>
          </a:p>
          <a:p>
            <a:pPr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400" b="1" dirty="0" err="1" smtClean="0">
                <a:latin typeface="Arial Narrow" pitchFamily="34" charset="0"/>
              </a:rPr>
              <a:t>Nitrosothiols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</a:t>
            </a:r>
            <a:r>
              <a:rPr lang="en-US" sz="2200" b="1" dirty="0" smtClean="0">
                <a:latin typeface="Arial Narrow" pitchFamily="34" charset="0"/>
              </a:rPr>
              <a:t>itrite Ion in endothelial cell (EC)</a:t>
            </a:r>
          </a:p>
          <a:p>
            <a:pPr lvl="0">
              <a:lnSpc>
                <a:spcPts val="21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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Acts as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100"/>
              </a:lnSpc>
            </a:pPr>
            <a:r>
              <a:rPr lang="en-US" sz="2200" b="1" dirty="0" err="1" smtClean="0">
                <a:latin typeface="Arial Narrow" pitchFamily="34" charset="0"/>
                <a:sym typeface="Wingdings 3"/>
              </a:rPr>
              <a:t>Mimick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action of </a:t>
            </a:r>
          </a:p>
          <a:p>
            <a:pPr lvl="0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Endogenous NO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133600" y="3276600"/>
            <a:ext cx="914400" cy="685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600" y="4288224"/>
            <a:ext cx="3810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In VSMC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[ In SMC ]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Formation of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Activation of PKG</a:t>
            </a:r>
          </a:p>
          <a:p>
            <a:pPr lvl="0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884235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6252706"/>
            <a:ext cx="8305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N.B. NO is well developed in Arteriolar &gt;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000"/>
              </a:lnSpc>
            </a:pPr>
            <a:r>
              <a:rPr lang="en-US" b="1" i="1" dirty="0" smtClean="0">
                <a:latin typeface="Arial Narrow" pitchFamily="34" charset="0"/>
              </a:rPr>
              <a:t>         Exogenous NO </a:t>
            </a:r>
            <a:r>
              <a:rPr lang="en-US" b="1" i="1" dirty="0" err="1" smtClean="0">
                <a:latin typeface="Arial Narrow" pitchFamily="34" charset="0"/>
              </a:rPr>
              <a:t>donners</a:t>
            </a:r>
            <a:r>
              <a:rPr lang="en-US" b="1" i="1" dirty="0" smtClean="0">
                <a:latin typeface="Arial Narrow" pitchFamily="34" charset="0"/>
              </a:rPr>
              <a:t> act on </a:t>
            </a:r>
            <a:r>
              <a:rPr lang="en-US" b="1" i="1" dirty="0" err="1" smtClean="0">
                <a:latin typeface="Arial Narrow" pitchFamily="34" charset="0"/>
              </a:rPr>
              <a:t>Venular</a:t>
            </a:r>
            <a:r>
              <a:rPr lang="en-US" b="1" i="1" dirty="0" smtClean="0">
                <a:latin typeface="Arial Narrow" pitchFamily="34" charset="0"/>
              </a:rPr>
              <a:t> &gt; Arteriolar system  </a:t>
            </a:r>
            <a:endParaRPr lang="en-US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7" grpId="1"/>
      <p:bldP spid="58" grpId="0"/>
      <p:bldP spid="60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48647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 smtClean="0">
                <a:latin typeface="Bernard MT Condensed" pitchFamily="18" charset="0"/>
                <a:sym typeface="Wingdings 3"/>
              </a:rPr>
              <a:t>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Supply</a:t>
            </a:r>
            <a:r>
              <a:rPr lang="en-US" sz="2200" dirty="0" smtClean="0">
                <a:latin typeface="Bernard MT Condensed" pitchFamily="18" charset="0"/>
              </a:rPr>
              <a:t>; 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large coronary vessels.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Redistribution of coronary flow from normal to ischemic region.</a:t>
            </a:r>
          </a:p>
          <a:p>
            <a:pPr marL="36576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Dilatation of collaterals.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58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9530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2. Other 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23269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SMC Relaxation of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Bronchi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NO activates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in BSMC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Gastrointestinal tract &amp; </a:t>
            </a:r>
            <a:r>
              <a:rPr lang="en-US" sz="2200" b="1" dirty="0" err="1" smtClean="0">
                <a:latin typeface="Arial Narrow" pitchFamily="34" charset="0"/>
              </a:rPr>
              <a:t>biliary</a:t>
            </a:r>
            <a:r>
              <a:rPr lang="en-US" sz="2200" b="1" dirty="0" smtClean="0">
                <a:latin typeface="Arial Narrow" pitchFamily="34" charset="0"/>
              </a:rPr>
              <a:t> system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Genitourinary tract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198807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Myocardial Oxygen Demand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by </a:t>
            </a:r>
            <a:r>
              <a:rPr lang="en-US" sz="2200" dirty="0" smtClean="0">
                <a:latin typeface="Bernard MT Condensed" pitchFamily="18" charset="0"/>
                <a:sym typeface="Wingdings 3"/>
              </a:rPr>
              <a:t>c</a:t>
            </a:r>
            <a:r>
              <a:rPr lang="en-US" sz="2200" dirty="0" smtClean="0">
                <a:latin typeface="Bernard MT Condensed" pitchFamily="18" charset="0"/>
              </a:rPr>
              <a:t>ardiac work indirectly</a:t>
            </a:r>
            <a:r>
              <a:rPr lang="en-US" sz="2200" b="1" dirty="0" smtClean="0">
                <a:latin typeface="Arial Narrow" pitchFamily="34" charset="0"/>
              </a:rPr>
              <a:t> ; </a:t>
            </a:r>
          </a:p>
          <a:p>
            <a:pPr marL="365760" lvl="1">
              <a:lnSpc>
                <a:spcPts val="2400"/>
              </a:lnSpc>
            </a:pPr>
            <a:r>
              <a:rPr lang="en-US" sz="2200" b="1" dirty="0" err="1" smtClean="0">
                <a:latin typeface="Arial Narrow" pitchFamily="34" charset="0"/>
              </a:rPr>
              <a:t>Venodilatations</a:t>
            </a:r>
            <a:r>
              <a:rPr lang="en-US" sz="2200" b="1" dirty="0" smtClean="0">
                <a:latin typeface="Arial Narrow" pitchFamily="34" charset="0"/>
              </a:rPr>
              <a:t>: of capacitance vessels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</a:t>
            </a:r>
            <a:r>
              <a:rPr lang="en-US" sz="2200" b="1" dirty="0" smtClean="0">
                <a:latin typeface="Arial Narrow" pitchFamily="34" charset="0"/>
              </a:rPr>
              <a:t>preload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central venous P  CO</a:t>
            </a:r>
            <a:endParaRPr lang="en-US" sz="2200" b="1" dirty="0" smtClean="0">
              <a:latin typeface="Arial Narrow" pitchFamily="34" charset="0"/>
            </a:endParaRPr>
          </a:p>
          <a:p>
            <a:pPr marL="365760"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Arteriolar vasodilatation: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peripheral resistance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err="1" smtClean="0">
                <a:latin typeface="Arial Narrow" pitchFamily="34" charset="0"/>
              </a:rPr>
              <a:t>afterload</a:t>
            </a:r>
            <a:r>
              <a:rPr lang="en-US" sz="2200" b="1" dirty="0" smtClean="0">
                <a:latin typeface="Arial Narrow" pitchFamily="34" charset="0"/>
              </a:rPr>
              <a:t> (reflex tachycardia???)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BP at high dose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810000"/>
            <a:ext cx="8839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  <a:sym typeface="Wingdings 3"/>
              </a:rPr>
              <a:t>P</a:t>
            </a: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latelet Aggregation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u="heavy" dirty="0" smtClean="0">
                <a:uFill>
                  <a:solidFill>
                    <a:srgbClr val="CC0000"/>
                  </a:solidFill>
                </a:uFill>
                <a:latin typeface="Bernard MT Condensed" pitchFamily="18" charset="0"/>
              </a:rPr>
              <a:t>Endothelial protective 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leukocyte-endothelial interactions (anti-inflammatory);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antiatherogenic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potentials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Pictures\nitrate.bmp"/>
          <p:cNvPicPr>
            <a:picLocks noChangeAspect="1" noChangeArrowheads="1"/>
          </p:cNvPicPr>
          <p:nvPr/>
        </p:nvPicPr>
        <p:blipFill>
          <a:blip r:embed="rId2" cstate="print"/>
          <a:srcRect l="1755" t="3440" r="1736" b="18980"/>
          <a:stretch>
            <a:fillRect/>
          </a:stretch>
        </p:blipFill>
        <p:spPr bwMode="auto">
          <a:xfrm>
            <a:off x="304800" y="1143000"/>
            <a:ext cx="8382000" cy="533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4474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CV  effects of Nitrates on Preload &amp;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Afterload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152400" y="1072344"/>
            <a:ext cx="4876800" cy="5404656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130121"/>
            <a:ext cx="1600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In Ischemia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5105400" y="990600"/>
            <a:ext cx="3733800" cy="5715000"/>
            <a:chOff x="5105400" y="381000"/>
            <a:chExt cx="3733800" cy="5715000"/>
          </a:xfrm>
        </p:grpSpPr>
        <p:sp>
          <p:nvSpPr>
            <p:cNvPr id="5" name="Rectangle 4"/>
            <p:cNvSpPr/>
            <p:nvPr/>
          </p:nvSpPr>
          <p:spPr>
            <a:xfrm>
              <a:off x="5105400" y="381000"/>
              <a:ext cx="3733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5181600" y="457199"/>
              <a:ext cx="3581400" cy="5181601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105400" y="404610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376535"/>
            <a:ext cx="571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How Nitrates increases flow to ischemic zone ?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2400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Pharmacokinetics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3247"/>
            <a:ext cx="8534400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[GTN];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(so sublingual or via </a:t>
            </a:r>
            <a:r>
              <a:rPr lang="en-US" sz="2200" b="1" dirty="0" err="1" smtClean="0">
                <a:latin typeface="Arial Narrow" pitchFamily="34" charset="0"/>
              </a:rPr>
              <a:t>transdermal</a:t>
            </a:r>
            <a:r>
              <a:rPr lang="en-US" sz="2200" b="1" dirty="0" smtClean="0">
                <a:latin typeface="Arial Narrow" pitchFamily="34" charset="0"/>
              </a:rPr>
              <a:t> patch)</a:t>
            </a:r>
          </a:p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2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Very well absorbed &amp; 100% bioavailability</a:t>
            </a:r>
          </a:p>
          <a:p>
            <a:pPr lvl="0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The </a:t>
            </a:r>
            <a:r>
              <a:rPr lang="en-US" sz="2200" b="1" dirty="0" err="1" smtClean="0">
                <a:latin typeface="Arial Narrow" pitchFamily="34" charset="0"/>
              </a:rPr>
              <a:t>dinitrate</a:t>
            </a:r>
            <a:r>
              <a:rPr lang="en-US" sz="2200" b="1" dirty="0" smtClean="0">
                <a:latin typeface="Arial Narrow" pitchFamily="34" charset="0"/>
              </a:rPr>
              <a:t> undergoes </a:t>
            </a:r>
            <a:r>
              <a:rPr lang="en-US" sz="2200" b="1" dirty="0" err="1" smtClean="0">
                <a:latin typeface="Arial Narrow" pitchFamily="34" charset="0"/>
              </a:rPr>
              <a:t>denitration</a:t>
            </a:r>
            <a:r>
              <a:rPr lang="en-US" sz="2200" b="1" dirty="0" smtClean="0">
                <a:latin typeface="Arial Narrow" pitchFamily="34" charset="0"/>
              </a:rPr>
              <a:t> to two </a:t>
            </a:r>
            <a:r>
              <a:rPr lang="en-US" sz="2200" b="1" dirty="0" err="1" smtClean="0">
                <a:latin typeface="Arial Narrow" pitchFamily="34" charset="0"/>
              </a:rPr>
              <a:t>mononitrates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both possess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(t</a:t>
            </a:r>
            <a:r>
              <a:rPr lang="en-US" sz="2200" b="1" baseline="-25000" dirty="0" smtClean="0">
                <a:latin typeface="Arial Narrow" pitchFamily="34" charset="0"/>
              </a:rPr>
              <a:t>1/2 </a:t>
            </a:r>
            <a:r>
              <a:rPr lang="en-US" sz="2200" b="1" dirty="0" smtClean="0">
                <a:latin typeface="Arial Narrow" pitchFamily="34" charset="0"/>
              </a:rPr>
              <a:t>1-3 hours)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Further </a:t>
            </a:r>
            <a:r>
              <a:rPr lang="en-US" sz="2200" b="1" dirty="0" err="1" smtClean="0">
                <a:latin typeface="Arial Narrow" pitchFamily="34" charset="0"/>
              </a:rPr>
              <a:t>denitrated</a:t>
            </a:r>
            <a:r>
              <a:rPr lang="en-US" sz="2200" b="1" dirty="0" smtClean="0">
                <a:latin typeface="Arial Narrow" pitchFamily="34" charset="0"/>
              </a:rPr>
              <a:t> metabolites conjugate to </a:t>
            </a:r>
            <a:r>
              <a:rPr lang="en-US" sz="2200" b="1" dirty="0" err="1" smtClean="0">
                <a:latin typeface="Arial Narrow" pitchFamily="34" charset="0"/>
              </a:rPr>
              <a:t>glucuronic</a:t>
            </a:r>
            <a:r>
              <a:rPr lang="en-US" sz="2200" b="1" dirty="0" smtClean="0">
                <a:latin typeface="Arial Narrow" pitchFamily="34" charset="0"/>
              </a:rPr>
              <a:t> acid in liver.  Excreted in urine.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2971800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18808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     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2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</a:pPr>
            <a:r>
              <a:rPr lang="en-US" sz="2200" b="1" kern="0" spc="-50" dirty="0" smtClean="0">
                <a:latin typeface="Arial Narrow" pitchFamily="34" charset="0"/>
                <a:sym typeface="Wingdings 3"/>
              </a:rPr>
              <a:t>                          </a:t>
            </a:r>
            <a:r>
              <a:rPr lang="en-US" sz="22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 as </a:t>
            </a:r>
            <a:r>
              <a:rPr lang="en-US" sz="2200" b="1" kern="0" spc="-40" smtClean="0">
                <a:latin typeface="Arial Narrow" pitchFamily="34" charset="0"/>
                <a:sym typeface="Wingdings 3"/>
              </a:rPr>
              <a:t>before exercising, </a:t>
            </a: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climbing…etc</a:t>
            </a:r>
          </a:p>
          <a:p>
            <a:pPr marL="274320" lvl="0">
              <a:lnSpc>
                <a:spcPts val="2400"/>
              </a:lnSpc>
            </a:pPr>
            <a:r>
              <a:rPr lang="en-US" sz="2200" b="1" kern="0" spc="-40" dirty="0" smtClean="0">
                <a:latin typeface="Arial Narrow" pitchFamily="34" charset="0"/>
                <a:sym typeface="Wingdings 3"/>
              </a:rPr>
              <a:t> 				      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200" b="1" kern="0" spc="-40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638800"/>
            <a:ext cx="906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Refractory AHF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CHF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2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i="1" dirty="0" smtClean="0">
                <a:latin typeface="Arial Narrow" pitchFamily="34" charset="0"/>
                <a:sym typeface="Wingdings 3"/>
              </a:rPr>
              <a:t>[ if contraindication to ACE Is ] </a:t>
            </a:r>
            <a:endParaRPr lang="en-US" sz="2200" b="1" i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AMI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15721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Preparations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5205"/>
            <a:ext cx="47244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872454"/>
            <a:ext cx="5029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 </a:t>
            </a:r>
          </a:p>
        </p:txBody>
      </p:sp>
      <p:pic>
        <p:nvPicPr>
          <p:cNvPr id="7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5212848" y="228600"/>
            <a:ext cx="3626352" cy="332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scan0020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33017" r="7937" b="5654"/>
          <a:stretch>
            <a:fillRect/>
          </a:stretch>
        </p:blipFill>
        <p:spPr bwMode="auto">
          <a:xfrm>
            <a:off x="5212848" y="1150864"/>
            <a:ext cx="3626352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524000" y="2133600"/>
            <a:ext cx="3429000" cy="2743200"/>
          </a:xfrm>
          <a:prstGeom prst="rect">
            <a:avLst/>
          </a:prstGeom>
          <a:noFill/>
        </p:spPr>
      </p:pic>
      <p:grpSp>
        <p:nvGrpSpPr>
          <p:cNvPr id="2" name="Group 18"/>
          <p:cNvGrpSpPr/>
          <p:nvPr/>
        </p:nvGrpSpPr>
        <p:grpSpPr>
          <a:xfrm>
            <a:off x="5212848" y="3371731"/>
            <a:ext cx="3617470" cy="3257669"/>
            <a:chOff x="5212848" y="3371731"/>
            <a:chExt cx="3617470" cy="3257669"/>
          </a:xfrm>
        </p:grpSpPr>
        <p:pic>
          <p:nvPicPr>
            <p:cNvPr id="10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13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14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15" name="Picture 7" descr="scan0021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9144000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Postural hypotension with reflex tachycardia</a:t>
            </a:r>
            <a:r>
              <a:rPr lang="en-US" sz="2400" b="1" dirty="0" smtClean="0">
                <a:latin typeface="Arial Narrow" pitchFamily="34" charset="0"/>
              </a:rPr>
              <a:t>: especially if the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patient is standing stationary.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u="heavy" dirty="0" smtClean="0">
                <a:latin typeface="Arial Narrow" pitchFamily="34" charset="0"/>
              </a:rPr>
              <a:t>Nitrite syncope with fainting &amp; collapse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400" b="1" dirty="0" smtClean="0">
                <a:latin typeface="Arial Narrow" pitchFamily="34" charset="0"/>
              </a:rPr>
              <a:t> dilatation of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venous capacitance vessels + severe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of venous return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 CO </a:t>
            </a:r>
            <a:br>
              <a:rPr lang="en-US" sz="2400" b="1" dirty="0" smtClean="0">
                <a:latin typeface="Arial Narrow" pitchFamily="34" charset="0"/>
                <a:sym typeface="Wingdings 3"/>
              </a:rPr>
            </a:br>
            <a:r>
              <a:rPr lang="en-US" sz="24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400" b="1" dirty="0" smtClean="0">
                <a:latin typeface="Arial Narrow" pitchFamily="34" charset="0"/>
              </a:rPr>
              <a:t>&amp; BP.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    Nitrite syncope is </a:t>
            </a:r>
            <a:r>
              <a:rPr lang="en-US" sz="2400" b="1" u="sng" dirty="0" smtClean="0">
                <a:latin typeface="Arial Narrow" pitchFamily="34" charset="0"/>
              </a:rPr>
              <a:t>treated</a:t>
            </a:r>
            <a:r>
              <a:rPr lang="en-US" sz="2400" b="1" dirty="0" smtClean="0">
                <a:latin typeface="Arial Narrow" pitchFamily="34" charset="0"/>
              </a:rPr>
              <a:t> by putting the patient in a low head position.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u="heavy" dirty="0" smtClean="0">
                <a:latin typeface="Arial Narrow" pitchFamily="34" charset="0"/>
              </a:rPr>
              <a:t>Flushing of blush area </a:t>
            </a:r>
            <a:r>
              <a:rPr lang="en-US" sz="2400" b="1" dirty="0" smtClean="0">
                <a:latin typeface="Arial Narrow" pitchFamily="34" charset="0"/>
              </a:rPr>
              <a:t>(face, neck and upper trunk) is unpleasant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Throbbing headache (&gt;common) &amp; tendency to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400" b="1" dirty="0" smtClean="0">
                <a:latin typeface="Arial Narrow" pitchFamily="34" charset="0"/>
              </a:rPr>
              <a:t>intra-cranial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pressure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used cautiously in cerebral bleeding &amp;  head trauma</a:t>
            </a:r>
          </a:p>
        </p:txBody>
      </p:sp>
      <p:sp>
        <p:nvSpPr>
          <p:cNvPr id="3" name="Rectangle 2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92476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62400"/>
            <a:ext cx="8991600" cy="184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Drug rash.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Visual disturbance.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Carcinogenesis</a:t>
            </a:r>
          </a:p>
          <a:p>
            <a:pPr marL="0" lvl="1">
              <a:lnSpc>
                <a:spcPts val="2500"/>
              </a:lnSpc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Met-</a:t>
            </a:r>
            <a:r>
              <a:rPr lang="en-US" sz="2400" b="1" dirty="0" err="1" smtClean="0">
                <a:latin typeface="Arial Narrow" pitchFamily="34" charset="0"/>
              </a:rPr>
              <a:t>hemoglobinemia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0" lvl="1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    </a:t>
            </a:r>
            <a:r>
              <a:rPr lang="en-US" sz="2000" b="1" i="1" dirty="0" smtClean="0">
                <a:latin typeface="Arial Narrow" pitchFamily="34" charset="0"/>
              </a:rPr>
              <a:t>(in overdose &amp; accidental poisoning)</a:t>
            </a:r>
            <a:endParaRPr lang="en-US" sz="2400" b="1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106768"/>
            <a:ext cx="8305800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Causes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1st day </a:t>
            </a:r>
            <a:r>
              <a:rPr lang="en-US" sz="2300" b="1" dirty="0" smtClean="0">
                <a:latin typeface="Arial Narrow" pitchFamily="34" charset="0"/>
              </a:rPr>
              <a:t>of continuous nitrates, compensatory </a:t>
            </a:r>
            <a:r>
              <a:rPr lang="en-US" sz="2300" b="1" dirty="0" err="1" smtClean="0">
                <a:latin typeface="Arial Narrow" pitchFamily="34" charset="0"/>
              </a:rPr>
              <a:t>neurohormonal</a:t>
            </a:r>
            <a:r>
              <a:rPr lang="en-US" sz="2300" b="1" dirty="0" smtClean="0">
                <a:latin typeface="Arial Narrow" pitchFamily="34" charset="0"/>
              </a:rPr>
              <a:t> counter-regulation occurs (</a:t>
            </a:r>
            <a:r>
              <a:rPr lang="en-US" sz="2300" b="1" i="1" dirty="0" smtClean="0">
                <a:latin typeface="Arial Narrow" pitchFamily="34" charset="0"/>
              </a:rPr>
              <a:t>RAAS, NE, Vasopressin ….etc activation</a:t>
            </a:r>
            <a:r>
              <a:rPr lang="en-US" sz="2300" b="1" dirty="0" smtClean="0">
                <a:latin typeface="Arial Narrow" pitchFamily="34" charset="0"/>
              </a:rPr>
              <a:t>)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 </a:t>
            </a:r>
            <a:r>
              <a:rPr lang="en-US" sz="2300" b="1" dirty="0" smtClean="0">
                <a:latin typeface="Arial Narrow" pitchFamily="34" charset="0"/>
              </a:rPr>
              <a:t>therapeutic efficacy (</a:t>
            </a:r>
            <a:r>
              <a:rPr lang="en-US" sz="2300" dirty="0" smtClean="0">
                <a:latin typeface="Bernard MT Condensed" pitchFamily="18" charset="0"/>
              </a:rPr>
              <a:t>PSEUDOTOLERANCE). </a:t>
            </a:r>
          </a:p>
          <a:p>
            <a:pPr>
              <a:lnSpc>
                <a:spcPts val="2500"/>
              </a:lnSpc>
              <a:buBlip>
                <a:blip r:embed="rId2"/>
              </a:buBlip>
            </a:pP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After 3 days</a:t>
            </a:r>
            <a:r>
              <a:rPr lang="en-US" sz="2300" b="1" dirty="0" smtClean="0">
                <a:latin typeface="Arial Narrow" pitchFamily="34" charset="0"/>
              </a:rPr>
              <a:t>, dysfunction of ECs &amp; VSMC occur by many different molecular  mechanisms, aside the partial depletion of free-SH groups that permits formation of </a:t>
            </a:r>
            <a:r>
              <a:rPr lang="en-US" sz="2300" b="1" dirty="0" err="1" smtClean="0">
                <a:latin typeface="Arial Narrow" pitchFamily="34" charset="0"/>
              </a:rPr>
              <a:t>nitrosothiols</a:t>
            </a:r>
            <a:r>
              <a:rPr lang="en-US" sz="2300" b="1" dirty="0" smtClean="0">
                <a:latin typeface="Arial Narrow" pitchFamily="34" charset="0"/>
              </a:rPr>
              <a:t> from the organic nitrate to give NO</a:t>
            </a:r>
            <a:r>
              <a:rPr lang="en-US" sz="23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300" b="1" dirty="0" smtClean="0">
                <a:latin typeface="Arial Narrow" pitchFamily="34" charset="0"/>
              </a:rPr>
              <a:t> </a:t>
            </a:r>
            <a:r>
              <a:rPr lang="en-US" sz="2300" dirty="0" smtClean="0">
                <a:latin typeface="Bernard MT Condensed" pitchFamily="18" charset="0"/>
              </a:rPr>
              <a:t>(TOLERANCE)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97605"/>
            <a:ext cx="80772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3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300" b="1" dirty="0" smtClean="0">
                <a:latin typeface="Arial Narrow" pitchFamily="34" charset="0"/>
              </a:rPr>
              <a:t>(oral, </a:t>
            </a:r>
            <a:r>
              <a:rPr lang="en-US" sz="2300" b="1" dirty="0" err="1" smtClean="0">
                <a:latin typeface="Arial Narrow" pitchFamily="34" charset="0"/>
              </a:rPr>
              <a:t>transdermal</a:t>
            </a:r>
            <a:r>
              <a:rPr lang="en-US" sz="23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88205"/>
            <a:ext cx="8686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latin typeface="Arial Narrow" pitchFamily="34" charset="0"/>
              </a:rPr>
              <a:t>Magnitude of tolerance is a function of dosage &amp; frequency of use.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6867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NIRATE TOLERANCE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105400"/>
            <a:ext cx="838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</a:t>
            </a:r>
            <a:r>
              <a:rPr lang="en-US" sz="23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overcomed</a:t>
            </a:r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486400" y="-76200"/>
            <a:ext cx="3505200" cy="3200400"/>
            <a:chOff x="279042" y="1321158"/>
            <a:chExt cx="5893159" cy="5105400"/>
          </a:xfrm>
        </p:grpSpPr>
        <p:pic>
          <p:nvPicPr>
            <p:cNvPr id="7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1026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8" name="Lightning Bolt 7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>
            <a:off x="228600" y="152400"/>
            <a:ext cx="4724400" cy="14478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/>
              </a:rPr>
              <a:t>ANTIANGINAL DRUGS</a:t>
            </a:r>
            <a:endParaRPr lang="en-US" sz="54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8915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those 2 lectures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[24 slides for </a:t>
            </a:r>
            <a:r>
              <a:rPr lang="en-US" sz="2400" u="heavy" dirty="0" err="1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studing</a:t>
            </a: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]</a:t>
            </a:r>
          </a:p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Recognize variables contributing to a balanced myocardial supply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demand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Identify </a:t>
            </a:r>
            <a:r>
              <a:rPr lang="en-US" sz="2200" b="1" dirty="0" err="1" smtClean="0">
                <a:latin typeface="Arial Narrow" pitchFamily="34" charset="0"/>
              </a:rPr>
              <a:t>etiopathogenic</a:t>
            </a:r>
            <a:r>
              <a:rPr lang="en-US" sz="2200" b="1" dirty="0" smtClean="0">
                <a:latin typeface="Arial Narrow" pitchFamily="34" charset="0"/>
              </a:rPr>
              <a:t> cascades contributing to ischemic heart disease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Justify the different related clinical presentations of ischemic heart disease 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200" b="1" dirty="0" err="1" smtClean="0">
                <a:latin typeface="Arial Narrow" pitchFamily="34" charset="0"/>
              </a:rPr>
              <a:t>anginal</a:t>
            </a:r>
            <a:r>
              <a:rPr lang="en-US" sz="2200" b="1" dirty="0" smtClean="0">
                <a:latin typeface="Arial Narrow" pitchFamily="34" charset="0"/>
              </a:rPr>
              <a:t> attacks </a:t>
            </a:r>
            <a:r>
              <a:rPr lang="en-US" sz="2200" b="1" dirty="0" err="1" smtClean="0">
                <a:latin typeface="Arial Narrow" pitchFamily="34" charset="0"/>
              </a:rPr>
              <a:t>vs</a:t>
            </a:r>
            <a:r>
              <a:rPr lang="en-US" sz="2200" b="1" dirty="0" smtClean="0">
                <a:latin typeface="Arial Narrow" pitchFamily="34" charset="0"/>
              </a:rPr>
              <a:t> those meant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for prophylaxis &amp; improvement of survival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Detail the pharmacology of nitrates, other vasodilators, and other drugs used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as </a:t>
            </a:r>
            <a:r>
              <a:rPr lang="en-US" sz="2200" b="1" dirty="0" err="1" smtClean="0">
                <a:latin typeface="Arial Narrow" pitchFamily="34" charset="0"/>
              </a:rPr>
              <a:t>antianginal</a:t>
            </a:r>
            <a:r>
              <a:rPr lang="en-US" sz="2200" b="1" dirty="0" smtClean="0">
                <a:latin typeface="Arial Narrow" pitchFamily="34" charset="0"/>
              </a:rPr>
              <a:t> therapy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Sum up the varied therapeutic recommendations for treatment of different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clinical presentations of ischemic heart disease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1430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685800"/>
            <a:ext cx="5791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10 hours nitrate free period.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Never stop nitrate therapy suddenly.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 not take double dose.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Do not use after expiry date; GTN is </a:t>
            </a:r>
          </a:p>
          <a:p>
            <a:pPr marL="0" lvl="2"/>
            <a:r>
              <a:rPr lang="en-US" sz="2200" b="1" dirty="0" smtClean="0">
                <a:latin typeface="Arial Narrow" pitchFamily="34" charset="0"/>
              </a:rPr>
              <a:t>volatile; shelf-life ~6w after opening</a:t>
            </a:r>
          </a:p>
          <a:p>
            <a:r>
              <a:rPr lang="en-US" sz="2000" b="1" dirty="0" smtClean="0">
                <a:latin typeface="Arial Narrow" pitchFamily="34" charset="0"/>
              </a:rPr>
              <a:t>Must be stored in cool, tightly capped                          dark container, no cotton wool or others.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Known sensitivity to organic nitrates. 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formation</a:t>
            </a: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endParaRPr lang="en-US" sz="2200" b="1" dirty="0" smtClean="0">
              <a:latin typeface="Arial Narrow" pitchFamily="34" charset="0"/>
            </a:endParaRPr>
          </a:p>
          <a:p>
            <a:pPr marL="0" lvl="2"/>
            <a:r>
              <a:rPr lang="en-US" sz="2200" b="1" dirty="0" smtClean="0">
                <a:latin typeface="Arial Narrow" pitchFamily="34" charset="0"/>
              </a:rPr>
              <a:t>    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i</a:t>
            </a:r>
            <a:r>
              <a:rPr lang="en-US" sz="2200" b="1" dirty="0" smtClean="0">
                <a:latin typeface="Arial Narrow" pitchFamily="34" charset="0"/>
              </a:rPr>
              <a:t>ntracranial pressure .</a:t>
            </a:r>
            <a:endParaRPr lang="ar-SA" sz="22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Uncorrected </a:t>
            </a:r>
            <a:r>
              <a:rPr lang="en-US" sz="2200" b="1" dirty="0" err="1" smtClean="0">
                <a:latin typeface="Arial Narrow" pitchFamily="34" charset="0"/>
              </a:rPr>
              <a:t>hypovolemia</a:t>
            </a:r>
            <a:endParaRPr lang="ar-SA" sz="2200" b="1" dirty="0" smtClean="0">
              <a:latin typeface="Arial Narrow" pitchFamily="34" charset="0"/>
            </a:endParaRPr>
          </a:p>
          <a:p>
            <a:pPr marL="0" lvl="2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Concomitant administration of PDE</a:t>
            </a:r>
            <a:r>
              <a:rPr lang="en-US" sz="2200" b="1" baseline="-25000" dirty="0" smtClean="0">
                <a:latin typeface="Arial Narrow" pitchFamily="34" charset="0"/>
              </a:rPr>
              <a:t>5</a:t>
            </a:r>
            <a:r>
              <a:rPr lang="en-US" sz="2200" b="1" dirty="0" smtClean="0">
                <a:latin typeface="Arial Narrow" pitchFamily="34" charset="0"/>
              </a:rPr>
              <a:t> Inhibitors that are used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for the treatment of erectile dysfunction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 BP 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Myocardial Ischemia</a:t>
            </a:r>
            <a:endParaRPr lang="en-US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810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Contraindication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28600"/>
            <a:ext cx="428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Precautions during nitrate therapy</a:t>
            </a:r>
          </a:p>
        </p:txBody>
      </p:sp>
      <p:grpSp>
        <p:nvGrpSpPr>
          <p:cNvPr id="2" name="Group 45"/>
          <p:cNvGrpSpPr/>
          <p:nvPr/>
        </p:nvGrpSpPr>
        <p:grpSpPr>
          <a:xfrm>
            <a:off x="6858213" y="660043"/>
            <a:ext cx="729245" cy="824246"/>
            <a:chOff x="6858213" y="660043"/>
            <a:chExt cx="729245" cy="824246"/>
          </a:xfrm>
        </p:grpSpPr>
        <p:sp>
          <p:nvSpPr>
            <p:cNvPr id="11" name="Oval 10"/>
            <p:cNvSpPr/>
            <p:nvPr/>
          </p:nvSpPr>
          <p:spPr>
            <a:xfrm>
              <a:off x="7042640" y="9154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195040" y="10678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195040" y="9154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118840" y="99167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3328480">
              <a:off x="7290831" y="1019817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3328480">
              <a:off x="7251649" y="123175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3328480">
              <a:off x="7377207" y="1145375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 rot="3328480">
              <a:off x="7271240" y="112578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5963793">
              <a:off x="7511258" y="1215447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5963793">
              <a:off x="7336022" y="134092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5963793">
              <a:off x="7486377" y="136580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5963793">
              <a:off x="7423640" y="127818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8093777">
              <a:off x="7179258" y="1161006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8093777">
              <a:off x="6963732" y="1161396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 rot="8093777">
              <a:off x="7071690" y="1268964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8093777">
              <a:off x="7071495" y="1161201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10800000">
              <a:off x="7300095" y="14080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 rot="10800000">
              <a:off x="7147695" y="12556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0800000">
              <a:off x="7147695" y="14080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0800000">
              <a:off x="7223895" y="1331889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0800000">
              <a:off x="7010613" y="10846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0800000">
              <a:off x="6858213" y="9322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0800000">
              <a:off x="6858213" y="10846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0800000">
              <a:off x="6934413" y="1008412"/>
              <a:ext cx="76200" cy="762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5400000">
              <a:off x="7256944" y="814936"/>
              <a:ext cx="314034" cy="42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0"/>
          <p:cNvGrpSpPr/>
          <p:nvPr/>
        </p:nvGrpSpPr>
        <p:grpSpPr>
          <a:xfrm>
            <a:off x="3988158" y="880681"/>
            <a:ext cx="5105401" cy="4655087"/>
            <a:chOff x="3988158" y="880681"/>
            <a:chExt cx="5105401" cy="4655087"/>
          </a:xfrm>
        </p:grpSpPr>
        <p:pic>
          <p:nvPicPr>
            <p:cNvPr id="10" name="Picture 9" descr="http://www.uronephro.com/images/Resourse%20Images/Erectile%20dysfunction/Erectile%20dysfunction_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88158" y="880681"/>
              <a:ext cx="5105401" cy="4655087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6477000" y="4828401"/>
              <a:ext cx="1066800" cy="276999"/>
            </a:xfrm>
            <a:prstGeom prst="rect">
              <a:avLst/>
            </a:prstGeom>
            <a:solidFill>
              <a:srgbClr val="FF33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2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200" dirty="0" smtClean="0">
                  <a:solidFill>
                    <a:schemeClr val="bg1"/>
                  </a:solidFill>
                  <a:latin typeface="Bernard MT Condensed" pitchFamily="18" charset="0"/>
                </a:rPr>
                <a:t> Inhibitors</a:t>
              </a:r>
              <a:endParaRPr lang="en-US" sz="12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7858044" y="4267200"/>
            <a:ext cx="1209756" cy="2252472"/>
            <a:chOff x="7858044" y="4267200"/>
            <a:chExt cx="1209756" cy="2252472"/>
          </a:xfrm>
        </p:grpSpPr>
        <p:sp>
          <p:nvSpPr>
            <p:cNvPr id="44" name="TextBox 43"/>
            <p:cNvSpPr txBox="1"/>
            <p:nvPr/>
          </p:nvSpPr>
          <p:spPr>
            <a:xfrm>
              <a:off x="8077200" y="4267200"/>
              <a:ext cx="990600" cy="45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  <a:sym typeface="Wingdings 3"/>
                </a:rPr>
                <a:t>VSMC</a:t>
              </a:r>
            </a:p>
            <a:p>
              <a:pPr>
                <a:lnSpc>
                  <a:spcPts val="1400"/>
                </a:lnSpc>
              </a:pP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  <a:sym typeface="Wingdings 3"/>
                </a:rPr>
                <a:t>Dilatation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858044" y="4572000"/>
              <a:ext cx="498348" cy="1947672"/>
            </a:xfrm>
            <a:custGeom>
              <a:avLst/>
              <a:gdLst>
                <a:gd name="connsiteX0" fmla="*/ 228600 w 498348"/>
                <a:gd name="connsiteY0" fmla="*/ 0 h 1801368"/>
                <a:gd name="connsiteX1" fmla="*/ 45720 w 498348"/>
                <a:gd name="connsiteY1" fmla="*/ 128016 h 1801368"/>
                <a:gd name="connsiteX2" fmla="*/ 82296 w 498348"/>
                <a:gd name="connsiteY2" fmla="*/ 676656 h 1801368"/>
                <a:gd name="connsiteX3" fmla="*/ 448056 w 498348"/>
                <a:gd name="connsiteY3" fmla="*/ 1371600 h 1801368"/>
                <a:gd name="connsiteX4" fmla="*/ 384048 w 498348"/>
                <a:gd name="connsiteY4" fmla="*/ 1691640 h 1801368"/>
                <a:gd name="connsiteX5" fmla="*/ 0 w 498348"/>
                <a:gd name="connsiteY5" fmla="*/ 1801368 h 1801368"/>
                <a:gd name="connsiteX6" fmla="*/ 0 w 498348"/>
                <a:gd name="connsiteY6" fmla="*/ 1801368 h 180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8348" h="1801368">
                  <a:moveTo>
                    <a:pt x="228600" y="0"/>
                  </a:moveTo>
                  <a:cubicBezTo>
                    <a:pt x="149352" y="7620"/>
                    <a:pt x="70104" y="15240"/>
                    <a:pt x="45720" y="128016"/>
                  </a:cubicBezTo>
                  <a:cubicBezTo>
                    <a:pt x="21336" y="240792"/>
                    <a:pt x="15240" y="469392"/>
                    <a:pt x="82296" y="676656"/>
                  </a:cubicBezTo>
                  <a:cubicBezTo>
                    <a:pt x="149352" y="883920"/>
                    <a:pt x="397764" y="1202436"/>
                    <a:pt x="448056" y="1371600"/>
                  </a:cubicBezTo>
                  <a:cubicBezTo>
                    <a:pt x="498348" y="1540764"/>
                    <a:pt x="458724" y="1620012"/>
                    <a:pt x="384048" y="1691640"/>
                  </a:cubicBezTo>
                  <a:cubicBezTo>
                    <a:pt x="309372" y="1763268"/>
                    <a:pt x="0" y="1801368"/>
                    <a:pt x="0" y="1801368"/>
                  </a:cubicBezTo>
                  <a:lnTo>
                    <a:pt x="0" y="1801368"/>
                  </a:lnTo>
                </a:path>
              </a:pathLst>
            </a:custGeom>
            <a:ln w="38100">
              <a:solidFill>
                <a:srgbClr val="CC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6858000" y="3124200"/>
            <a:ext cx="2066925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791200" y="228600"/>
            <a:ext cx="3063659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ORGANIC NITRATES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13120" y="5050459"/>
            <a:ext cx="1600200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  <a:sym typeface="Wingdings 3"/>
              </a:rPr>
              <a:t>Vasodilatation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388445"/>
            <a:ext cx="25908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BP</a:t>
            </a:r>
          </a:p>
          <a:p>
            <a:pPr algn="ctr">
              <a:lnSpc>
                <a:spcPts val="1700"/>
              </a:lnSpc>
              <a:buFont typeface="Wingdings 3"/>
              <a:buChar char="¤"/>
            </a:pPr>
            <a:r>
              <a:rPr lang="en-US" b="1" dirty="0" smtClean="0">
                <a:sym typeface="Wingdings 3"/>
              </a:rPr>
              <a:t>coronary perfusion</a:t>
            </a:r>
          </a:p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n-US" u="heavy" dirty="0" smtClean="0">
                <a:uFill>
                  <a:solidFill>
                    <a:srgbClr val="FF0000"/>
                  </a:solidFill>
                </a:uFill>
                <a:latin typeface="Bernard MT Condensed" pitchFamily="18" charset="0"/>
                <a:sym typeface="Wingdings 3"/>
              </a:rPr>
              <a:t>MYOCARDIAL ISCHEMIA</a:t>
            </a:r>
            <a:endParaRPr lang="en-US" u="heavy" dirty="0"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848600" y="4267200"/>
            <a:ext cx="759866" cy="1181328"/>
          </a:xfrm>
          <a:custGeom>
            <a:avLst/>
            <a:gdLst>
              <a:gd name="connsiteX0" fmla="*/ 388010 w 759866"/>
              <a:gd name="connsiteY0" fmla="*/ 65760 h 1181328"/>
              <a:gd name="connsiteX1" fmla="*/ 442874 w 759866"/>
              <a:gd name="connsiteY1" fmla="*/ 74904 h 1181328"/>
              <a:gd name="connsiteX2" fmla="*/ 488594 w 759866"/>
              <a:gd name="connsiteY2" fmla="*/ 157200 h 1181328"/>
              <a:gd name="connsiteX3" fmla="*/ 570890 w 759866"/>
              <a:gd name="connsiteY3" fmla="*/ 212064 h 1181328"/>
              <a:gd name="connsiteX4" fmla="*/ 625754 w 759866"/>
              <a:gd name="connsiteY4" fmla="*/ 276072 h 1181328"/>
              <a:gd name="connsiteX5" fmla="*/ 653186 w 759866"/>
              <a:gd name="connsiteY5" fmla="*/ 294360 h 1181328"/>
              <a:gd name="connsiteX6" fmla="*/ 625754 w 759866"/>
              <a:gd name="connsiteY6" fmla="*/ 312648 h 1181328"/>
              <a:gd name="connsiteX7" fmla="*/ 607466 w 759866"/>
              <a:gd name="connsiteY7" fmla="*/ 340080 h 1181328"/>
              <a:gd name="connsiteX8" fmla="*/ 570890 w 759866"/>
              <a:gd name="connsiteY8" fmla="*/ 349224 h 1181328"/>
              <a:gd name="connsiteX9" fmla="*/ 580034 w 759866"/>
              <a:gd name="connsiteY9" fmla="*/ 422376 h 1181328"/>
              <a:gd name="connsiteX10" fmla="*/ 616610 w 759866"/>
              <a:gd name="connsiteY10" fmla="*/ 477240 h 1181328"/>
              <a:gd name="connsiteX11" fmla="*/ 671474 w 759866"/>
              <a:gd name="connsiteY11" fmla="*/ 541248 h 1181328"/>
              <a:gd name="connsiteX12" fmla="*/ 689762 w 759866"/>
              <a:gd name="connsiteY12" fmla="*/ 568680 h 1181328"/>
              <a:gd name="connsiteX13" fmla="*/ 662330 w 759866"/>
              <a:gd name="connsiteY13" fmla="*/ 660120 h 1181328"/>
              <a:gd name="connsiteX14" fmla="*/ 653186 w 759866"/>
              <a:gd name="connsiteY14" fmla="*/ 687552 h 1181328"/>
              <a:gd name="connsiteX15" fmla="*/ 662330 w 759866"/>
              <a:gd name="connsiteY15" fmla="*/ 760704 h 1181328"/>
              <a:gd name="connsiteX16" fmla="*/ 689762 w 759866"/>
              <a:gd name="connsiteY16" fmla="*/ 778992 h 1181328"/>
              <a:gd name="connsiteX17" fmla="*/ 744626 w 759866"/>
              <a:gd name="connsiteY17" fmla="*/ 833856 h 1181328"/>
              <a:gd name="connsiteX18" fmla="*/ 698906 w 759866"/>
              <a:gd name="connsiteY18" fmla="*/ 879576 h 1181328"/>
              <a:gd name="connsiteX19" fmla="*/ 671474 w 759866"/>
              <a:gd name="connsiteY19" fmla="*/ 897864 h 1181328"/>
              <a:gd name="connsiteX20" fmla="*/ 671474 w 759866"/>
              <a:gd name="connsiteY20" fmla="*/ 1080744 h 1181328"/>
              <a:gd name="connsiteX21" fmla="*/ 698906 w 759866"/>
              <a:gd name="connsiteY21" fmla="*/ 1099032 h 1181328"/>
              <a:gd name="connsiteX22" fmla="*/ 726338 w 759866"/>
              <a:gd name="connsiteY22" fmla="*/ 1126464 h 1181328"/>
              <a:gd name="connsiteX23" fmla="*/ 717194 w 759866"/>
              <a:gd name="connsiteY23" fmla="*/ 1153896 h 1181328"/>
              <a:gd name="connsiteX24" fmla="*/ 662330 w 759866"/>
              <a:gd name="connsiteY24" fmla="*/ 1181328 h 1181328"/>
              <a:gd name="connsiteX25" fmla="*/ 561746 w 759866"/>
              <a:gd name="connsiteY25" fmla="*/ 1172184 h 1181328"/>
              <a:gd name="connsiteX26" fmla="*/ 488594 w 759866"/>
              <a:gd name="connsiteY26" fmla="*/ 1126464 h 1181328"/>
              <a:gd name="connsiteX27" fmla="*/ 452018 w 759866"/>
              <a:gd name="connsiteY27" fmla="*/ 1117320 h 1181328"/>
              <a:gd name="connsiteX28" fmla="*/ 278282 w 759866"/>
              <a:gd name="connsiteY28" fmla="*/ 1126464 h 1181328"/>
              <a:gd name="connsiteX29" fmla="*/ 250850 w 759866"/>
              <a:gd name="connsiteY29" fmla="*/ 1135608 h 1181328"/>
              <a:gd name="connsiteX30" fmla="*/ 223418 w 759866"/>
              <a:gd name="connsiteY30" fmla="*/ 1126464 h 1181328"/>
              <a:gd name="connsiteX31" fmla="*/ 186842 w 759866"/>
              <a:gd name="connsiteY31" fmla="*/ 1117320 h 1181328"/>
              <a:gd name="connsiteX32" fmla="*/ 177698 w 759866"/>
              <a:gd name="connsiteY32" fmla="*/ 1089888 h 1181328"/>
              <a:gd name="connsiteX33" fmla="*/ 150266 w 759866"/>
              <a:gd name="connsiteY33" fmla="*/ 1080744 h 1181328"/>
              <a:gd name="connsiteX34" fmla="*/ 77114 w 759866"/>
              <a:gd name="connsiteY34" fmla="*/ 1062456 h 1181328"/>
              <a:gd name="connsiteX35" fmla="*/ 49682 w 759866"/>
              <a:gd name="connsiteY35" fmla="*/ 1044168 h 1181328"/>
              <a:gd name="connsiteX36" fmla="*/ 77114 w 759866"/>
              <a:gd name="connsiteY36" fmla="*/ 852144 h 1181328"/>
              <a:gd name="connsiteX37" fmla="*/ 104546 w 759866"/>
              <a:gd name="connsiteY37" fmla="*/ 833856 h 1181328"/>
              <a:gd name="connsiteX38" fmla="*/ 95402 w 759866"/>
              <a:gd name="connsiteY38" fmla="*/ 687552 h 1181328"/>
              <a:gd name="connsiteX39" fmla="*/ 67970 w 759866"/>
              <a:gd name="connsiteY39" fmla="*/ 650976 h 1181328"/>
              <a:gd name="connsiteX40" fmla="*/ 58826 w 759866"/>
              <a:gd name="connsiteY40" fmla="*/ 623544 h 1181328"/>
              <a:gd name="connsiteX41" fmla="*/ 86258 w 759866"/>
              <a:gd name="connsiteY41" fmla="*/ 495528 h 1181328"/>
              <a:gd name="connsiteX42" fmla="*/ 104546 w 759866"/>
              <a:gd name="connsiteY42" fmla="*/ 468096 h 1181328"/>
              <a:gd name="connsiteX43" fmla="*/ 131978 w 759866"/>
              <a:gd name="connsiteY43" fmla="*/ 458952 h 1181328"/>
              <a:gd name="connsiteX44" fmla="*/ 159410 w 759866"/>
              <a:gd name="connsiteY44" fmla="*/ 440664 h 1181328"/>
              <a:gd name="connsiteX45" fmla="*/ 186842 w 759866"/>
              <a:gd name="connsiteY45" fmla="*/ 385800 h 1181328"/>
              <a:gd name="connsiteX46" fmla="*/ 22250 w 759866"/>
              <a:gd name="connsiteY46" fmla="*/ 349224 h 1181328"/>
              <a:gd name="connsiteX47" fmla="*/ 3962 w 759866"/>
              <a:gd name="connsiteY47" fmla="*/ 294360 h 1181328"/>
              <a:gd name="connsiteX48" fmla="*/ 31394 w 759866"/>
              <a:gd name="connsiteY48" fmla="*/ 221208 h 1181328"/>
              <a:gd name="connsiteX49" fmla="*/ 40538 w 759866"/>
              <a:gd name="connsiteY49" fmla="*/ 193776 h 1181328"/>
              <a:gd name="connsiteX50" fmla="*/ 67970 w 759866"/>
              <a:gd name="connsiteY50" fmla="*/ 184632 h 1181328"/>
              <a:gd name="connsiteX51" fmla="*/ 86258 w 759866"/>
              <a:gd name="connsiteY51" fmla="*/ 157200 h 1181328"/>
              <a:gd name="connsiteX52" fmla="*/ 67970 w 759866"/>
              <a:gd name="connsiteY52" fmla="*/ 129768 h 1181328"/>
              <a:gd name="connsiteX53" fmla="*/ 49682 w 759866"/>
              <a:gd name="connsiteY53" fmla="*/ 93192 h 1181328"/>
              <a:gd name="connsiteX54" fmla="*/ 77114 w 759866"/>
              <a:gd name="connsiteY54" fmla="*/ 74904 h 1181328"/>
              <a:gd name="connsiteX55" fmla="*/ 159410 w 759866"/>
              <a:gd name="connsiteY55" fmla="*/ 47472 h 1181328"/>
              <a:gd name="connsiteX56" fmla="*/ 177698 w 759866"/>
              <a:gd name="connsiteY56" fmla="*/ 20040 h 1181328"/>
              <a:gd name="connsiteX57" fmla="*/ 269138 w 759866"/>
              <a:gd name="connsiteY57" fmla="*/ 29184 h 1181328"/>
              <a:gd name="connsiteX58" fmla="*/ 296570 w 759866"/>
              <a:gd name="connsiteY58" fmla="*/ 47472 h 1181328"/>
              <a:gd name="connsiteX59" fmla="*/ 324002 w 759866"/>
              <a:gd name="connsiteY59" fmla="*/ 56616 h 1181328"/>
              <a:gd name="connsiteX60" fmla="*/ 351434 w 759866"/>
              <a:gd name="connsiteY60" fmla="*/ 38328 h 1181328"/>
              <a:gd name="connsiteX61" fmla="*/ 388010 w 759866"/>
              <a:gd name="connsiteY61" fmla="*/ 74904 h 1181328"/>
              <a:gd name="connsiteX62" fmla="*/ 442874 w 759866"/>
              <a:gd name="connsiteY62" fmla="*/ 102336 h 1181328"/>
              <a:gd name="connsiteX63" fmla="*/ 479450 w 759866"/>
              <a:gd name="connsiteY63" fmla="*/ 138912 h 1181328"/>
              <a:gd name="connsiteX64" fmla="*/ 506882 w 759866"/>
              <a:gd name="connsiteY64" fmla="*/ 148056 h 1181328"/>
              <a:gd name="connsiteX65" fmla="*/ 497738 w 759866"/>
              <a:gd name="connsiteY65" fmla="*/ 157200 h 1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59866" h="1181328">
                <a:moveTo>
                  <a:pt x="388010" y="65760"/>
                </a:moveTo>
                <a:cubicBezTo>
                  <a:pt x="406298" y="68808"/>
                  <a:pt x="431491" y="60269"/>
                  <a:pt x="442874" y="74904"/>
                </a:cubicBezTo>
                <a:cubicBezTo>
                  <a:pt x="522960" y="177872"/>
                  <a:pt x="392695" y="133225"/>
                  <a:pt x="488594" y="157200"/>
                </a:cubicBezTo>
                <a:cubicBezTo>
                  <a:pt x="516026" y="175488"/>
                  <a:pt x="551109" y="185689"/>
                  <a:pt x="570890" y="212064"/>
                </a:cubicBezTo>
                <a:cubicBezTo>
                  <a:pt x="591071" y="238972"/>
                  <a:pt x="600282" y="254845"/>
                  <a:pt x="625754" y="276072"/>
                </a:cubicBezTo>
                <a:cubicBezTo>
                  <a:pt x="634197" y="283107"/>
                  <a:pt x="644042" y="288264"/>
                  <a:pt x="653186" y="294360"/>
                </a:cubicBezTo>
                <a:cubicBezTo>
                  <a:pt x="644042" y="300456"/>
                  <a:pt x="633525" y="304877"/>
                  <a:pt x="625754" y="312648"/>
                </a:cubicBezTo>
                <a:cubicBezTo>
                  <a:pt x="617983" y="320419"/>
                  <a:pt x="616610" y="333984"/>
                  <a:pt x="607466" y="340080"/>
                </a:cubicBezTo>
                <a:cubicBezTo>
                  <a:pt x="597009" y="347051"/>
                  <a:pt x="583082" y="346176"/>
                  <a:pt x="570890" y="349224"/>
                </a:cubicBezTo>
                <a:cubicBezTo>
                  <a:pt x="573938" y="373608"/>
                  <a:pt x="571769" y="399234"/>
                  <a:pt x="580034" y="422376"/>
                </a:cubicBezTo>
                <a:cubicBezTo>
                  <a:pt x="587426" y="443075"/>
                  <a:pt x="604418" y="458952"/>
                  <a:pt x="616610" y="477240"/>
                </a:cubicBezTo>
                <a:cubicBezTo>
                  <a:pt x="658595" y="540218"/>
                  <a:pt x="604954" y="463641"/>
                  <a:pt x="671474" y="541248"/>
                </a:cubicBezTo>
                <a:cubicBezTo>
                  <a:pt x="678626" y="549592"/>
                  <a:pt x="683666" y="559536"/>
                  <a:pt x="689762" y="568680"/>
                </a:cubicBezTo>
                <a:cubicBezTo>
                  <a:pt x="675943" y="623958"/>
                  <a:pt x="684592" y="593334"/>
                  <a:pt x="662330" y="660120"/>
                </a:cubicBezTo>
                <a:lnTo>
                  <a:pt x="653186" y="687552"/>
                </a:lnTo>
                <a:cubicBezTo>
                  <a:pt x="656234" y="711936"/>
                  <a:pt x="653204" y="737888"/>
                  <a:pt x="662330" y="760704"/>
                </a:cubicBezTo>
                <a:cubicBezTo>
                  <a:pt x="666411" y="770908"/>
                  <a:pt x="680819" y="772604"/>
                  <a:pt x="689762" y="778992"/>
                </a:cubicBezTo>
                <a:cubicBezTo>
                  <a:pt x="733068" y="809925"/>
                  <a:pt x="719371" y="795974"/>
                  <a:pt x="744626" y="833856"/>
                </a:cubicBezTo>
                <a:cubicBezTo>
                  <a:pt x="671474" y="882624"/>
                  <a:pt x="759866" y="818616"/>
                  <a:pt x="698906" y="879576"/>
                </a:cubicBezTo>
                <a:cubicBezTo>
                  <a:pt x="691135" y="887347"/>
                  <a:pt x="680618" y="891768"/>
                  <a:pt x="671474" y="897864"/>
                </a:cubicBezTo>
                <a:cubicBezTo>
                  <a:pt x="648766" y="965988"/>
                  <a:pt x="646416" y="961718"/>
                  <a:pt x="671474" y="1080744"/>
                </a:cubicBezTo>
                <a:cubicBezTo>
                  <a:pt x="673738" y="1091498"/>
                  <a:pt x="690463" y="1091997"/>
                  <a:pt x="698906" y="1099032"/>
                </a:cubicBezTo>
                <a:cubicBezTo>
                  <a:pt x="708840" y="1107311"/>
                  <a:pt x="717194" y="1117320"/>
                  <a:pt x="726338" y="1126464"/>
                </a:cubicBezTo>
                <a:cubicBezTo>
                  <a:pt x="723290" y="1135608"/>
                  <a:pt x="723215" y="1146370"/>
                  <a:pt x="717194" y="1153896"/>
                </a:cubicBezTo>
                <a:cubicBezTo>
                  <a:pt x="704302" y="1170010"/>
                  <a:pt x="680401" y="1175304"/>
                  <a:pt x="662330" y="1181328"/>
                </a:cubicBezTo>
                <a:cubicBezTo>
                  <a:pt x="628802" y="1178280"/>
                  <a:pt x="594758" y="1178786"/>
                  <a:pt x="561746" y="1172184"/>
                </a:cubicBezTo>
                <a:cubicBezTo>
                  <a:pt x="526356" y="1165106"/>
                  <a:pt x="519509" y="1141922"/>
                  <a:pt x="488594" y="1126464"/>
                </a:cubicBezTo>
                <a:cubicBezTo>
                  <a:pt x="477354" y="1120844"/>
                  <a:pt x="464210" y="1120368"/>
                  <a:pt x="452018" y="1117320"/>
                </a:cubicBezTo>
                <a:cubicBezTo>
                  <a:pt x="394106" y="1120368"/>
                  <a:pt x="336036" y="1121214"/>
                  <a:pt x="278282" y="1126464"/>
                </a:cubicBezTo>
                <a:cubicBezTo>
                  <a:pt x="268683" y="1127337"/>
                  <a:pt x="260489" y="1135608"/>
                  <a:pt x="250850" y="1135608"/>
                </a:cubicBezTo>
                <a:cubicBezTo>
                  <a:pt x="241211" y="1135608"/>
                  <a:pt x="232686" y="1129112"/>
                  <a:pt x="223418" y="1126464"/>
                </a:cubicBezTo>
                <a:cubicBezTo>
                  <a:pt x="211334" y="1123012"/>
                  <a:pt x="199034" y="1120368"/>
                  <a:pt x="186842" y="1117320"/>
                </a:cubicBezTo>
                <a:cubicBezTo>
                  <a:pt x="183794" y="1108176"/>
                  <a:pt x="184514" y="1096704"/>
                  <a:pt x="177698" y="1089888"/>
                </a:cubicBezTo>
                <a:cubicBezTo>
                  <a:pt x="170882" y="1083072"/>
                  <a:pt x="159565" y="1083280"/>
                  <a:pt x="150266" y="1080744"/>
                </a:cubicBezTo>
                <a:cubicBezTo>
                  <a:pt x="126017" y="1074131"/>
                  <a:pt x="101498" y="1068552"/>
                  <a:pt x="77114" y="1062456"/>
                </a:cubicBezTo>
                <a:cubicBezTo>
                  <a:pt x="67970" y="1056360"/>
                  <a:pt x="50776" y="1055103"/>
                  <a:pt x="49682" y="1044168"/>
                </a:cubicBezTo>
                <a:cubicBezTo>
                  <a:pt x="45692" y="1004267"/>
                  <a:pt x="31095" y="898163"/>
                  <a:pt x="77114" y="852144"/>
                </a:cubicBezTo>
                <a:cubicBezTo>
                  <a:pt x="84885" y="844373"/>
                  <a:pt x="95402" y="839952"/>
                  <a:pt x="104546" y="833856"/>
                </a:cubicBezTo>
                <a:cubicBezTo>
                  <a:pt x="101498" y="785088"/>
                  <a:pt x="104985" y="735466"/>
                  <a:pt x="95402" y="687552"/>
                </a:cubicBezTo>
                <a:cubicBezTo>
                  <a:pt x="92413" y="672608"/>
                  <a:pt x="75531" y="664208"/>
                  <a:pt x="67970" y="650976"/>
                </a:cubicBezTo>
                <a:cubicBezTo>
                  <a:pt x="63188" y="642607"/>
                  <a:pt x="61874" y="632688"/>
                  <a:pt x="58826" y="623544"/>
                </a:cubicBezTo>
                <a:cubicBezTo>
                  <a:pt x="62695" y="592590"/>
                  <a:pt x="66213" y="525596"/>
                  <a:pt x="86258" y="495528"/>
                </a:cubicBezTo>
                <a:cubicBezTo>
                  <a:pt x="92354" y="486384"/>
                  <a:pt x="95964" y="474961"/>
                  <a:pt x="104546" y="468096"/>
                </a:cubicBezTo>
                <a:cubicBezTo>
                  <a:pt x="112072" y="462075"/>
                  <a:pt x="122834" y="462000"/>
                  <a:pt x="131978" y="458952"/>
                </a:cubicBezTo>
                <a:cubicBezTo>
                  <a:pt x="141122" y="452856"/>
                  <a:pt x="151639" y="448435"/>
                  <a:pt x="159410" y="440664"/>
                </a:cubicBezTo>
                <a:cubicBezTo>
                  <a:pt x="177136" y="422938"/>
                  <a:pt x="179405" y="408111"/>
                  <a:pt x="186842" y="385800"/>
                </a:cubicBezTo>
                <a:cubicBezTo>
                  <a:pt x="157678" y="298307"/>
                  <a:pt x="206740" y="417194"/>
                  <a:pt x="22250" y="349224"/>
                </a:cubicBezTo>
                <a:cubicBezTo>
                  <a:pt x="4161" y="342560"/>
                  <a:pt x="3962" y="294360"/>
                  <a:pt x="3962" y="294360"/>
                </a:cubicBezTo>
                <a:cubicBezTo>
                  <a:pt x="21604" y="206151"/>
                  <a:pt x="0" y="283996"/>
                  <a:pt x="31394" y="221208"/>
                </a:cubicBezTo>
                <a:cubicBezTo>
                  <a:pt x="35705" y="212587"/>
                  <a:pt x="33722" y="200592"/>
                  <a:pt x="40538" y="193776"/>
                </a:cubicBezTo>
                <a:cubicBezTo>
                  <a:pt x="47354" y="186960"/>
                  <a:pt x="58826" y="187680"/>
                  <a:pt x="67970" y="184632"/>
                </a:cubicBezTo>
                <a:cubicBezTo>
                  <a:pt x="74066" y="175488"/>
                  <a:pt x="86258" y="168190"/>
                  <a:pt x="86258" y="157200"/>
                </a:cubicBezTo>
                <a:cubicBezTo>
                  <a:pt x="86258" y="146210"/>
                  <a:pt x="73422" y="139310"/>
                  <a:pt x="67970" y="129768"/>
                </a:cubicBezTo>
                <a:cubicBezTo>
                  <a:pt x="61207" y="117933"/>
                  <a:pt x="55778" y="105384"/>
                  <a:pt x="49682" y="93192"/>
                </a:cubicBezTo>
                <a:cubicBezTo>
                  <a:pt x="58826" y="87096"/>
                  <a:pt x="66688" y="78379"/>
                  <a:pt x="77114" y="74904"/>
                </a:cubicBezTo>
                <a:cubicBezTo>
                  <a:pt x="175670" y="42052"/>
                  <a:pt x="97079" y="89026"/>
                  <a:pt x="159410" y="47472"/>
                </a:cubicBezTo>
                <a:cubicBezTo>
                  <a:pt x="165506" y="38328"/>
                  <a:pt x="168156" y="25492"/>
                  <a:pt x="177698" y="20040"/>
                </a:cubicBezTo>
                <a:cubicBezTo>
                  <a:pt x="212768" y="0"/>
                  <a:pt x="237234" y="13232"/>
                  <a:pt x="269138" y="29184"/>
                </a:cubicBezTo>
                <a:cubicBezTo>
                  <a:pt x="278968" y="34099"/>
                  <a:pt x="286740" y="42557"/>
                  <a:pt x="296570" y="47472"/>
                </a:cubicBezTo>
                <a:cubicBezTo>
                  <a:pt x="305191" y="51783"/>
                  <a:pt x="314858" y="53568"/>
                  <a:pt x="324002" y="56616"/>
                </a:cubicBezTo>
                <a:cubicBezTo>
                  <a:pt x="333146" y="50520"/>
                  <a:pt x="340867" y="35309"/>
                  <a:pt x="351434" y="38328"/>
                </a:cubicBezTo>
                <a:cubicBezTo>
                  <a:pt x="368013" y="43065"/>
                  <a:pt x="374919" y="63683"/>
                  <a:pt x="388010" y="74904"/>
                </a:cubicBezTo>
                <a:cubicBezTo>
                  <a:pt x="410570" y="94241"/>
                  <a:pt x="416323" y="93486"/>
                  <a:pt x="442874" y="102336"/>
                </a:cubicBezTo>
                <a:cubicBezTo>
                  <a:pt x="455066" y="114528"/>
                  <a:pt x="465420" y="128890"/>
                  <a:pt x="479450" y="138912"/>
                </a:cubicBezTo>
                <a:cubicBezTo>
                  <a:pt x="487293" y="144514"/>
                  <a:pt x="500066" y="141240"/>
                  <a:pt x="506882" y="148056"/>
                </a:cubicBezTo>
                <a:lnTo>
                  <a:pt x="497738" y="157200"/>
                </a:lnTo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  <a:alpha val="68000"/>
                </a:srgbClr>
              </a:gs>
              <a:gs pos="50000">
                <a:srgbClr val="FF0000">
                  <a:shade val="67500"/>
                  <a:satMod val="115000"/>
                  <a:alpha val="38000"/>
                </a:srgbClr>
              </a:gs>
              <a:gs pos="100000">
                <a:srgbClr val="FF0000">
                  <a:shade val="100000"/>
                  <a:satMod val="115000"/>
                  <a:alpha val="73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44156" r="43450" b="42857"/>
          <a:stretch>
            <a:fillRect/>
          </a:stretch>
        </p:blipFill>
        <p:spPr bwMode="auto">
          <a:xfrm rot="4038169">
            <a:off x="7971144" y="5028176"/>
            <a:ext cx="412778" cy="375253"/>
          </a:xfrm>
          <a:prstGeom prst="ellipse">
            <a:avLst/>
          </a:prstGeom>
          <a:noFill/>
        </p:spPr>
      </p:pic>
      <p:pic>
        <p:nvPicPr>
          <p:cNvPr id="32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7848600" y="4800600"/>
            <a:ext cx="419100" cy="457200"/>
          </a:xfrm>
          <a:prstGeom prst="ellipse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239889" y="533400"/>
            <a:ext cx="7303911" cy="4992547"/>
            <a:chOff x="239889" y="951053"/>
            <a:chExt cx="7303911" cy="4992547"/>
          </a:xfrm>
        </p:grpSpPr>
        <p:sp>
          <p:nvSpPr>
            <p:cNvPr id="42" name="Rectangle 41"/>
            <p:cNvSpPr/>
            <p:nvPr/>
          </p:nvSpPr>
          <p:spPr>
            <a:xfrm>
              <a:off x="3142488" y="1981200"/>
              <a:ext cx="1524000" cy="3048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154680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16168" y="3200400"/>
              <a:ext cx="1524000" cy="3048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54889" y="5486477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40489" y="1179653"/>
              <a:ext cx="15240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2" descr="C:\Documents and Settings\DR.OMNIA\My Documents\My Pictures\NO2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lum bright="-20000" contrast="40000"/>
            </a:blip>
            <a:srcRect l="4762" t="5074" r="1190" b="3594"/>
            <a:stretch>
              <a:fillRect/>
            </a:stretch>
          </p:blipFill>
          <p:spPr bwMode="auto">
            <a:xfrm>
              <a:off x="239889" y="951053"/>
              <a:ext cx="7303911" cy="4992547"/>
            </a:xfrm>
            <a:prstGeom prst="rect">
              <a:avLst/>
            </a:prstGeom>
            <a:noFill/>
          </p:spPr>
        </p:pic>
      </p:grpSp>
      <p:grpSp>
        <p:nvGrpSpPr>
          <p:cNvPr id="3" name="Group 48"/>
          <p:cNvGrpSpPr/>
          <p:nvPr/>
        </p:nvGrpSpPr>
        <p:grpSpPr>
          <a:xfrm>
            <a:off x="-18288" y="545515"/>
            <a:ext cx="7543800" cy="5737521"/>
            <a:chOff x="-18288" y="545515"/>
            <a:chExt cx="7543800" cy="5737521"/>
          </a:xfrm>
        </p:grpSpPr>
        <p:pic>
          <p:nvPicPr>
            <p:cNvPr id="50" name="Picture 49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51" name="Picture 50" descr="C:\Users\Administrator\Pictures\pppp.jpg"/>
            <p:cNvPicPr>
              <a:picLocks noChangeAspect="1" noChangeArrowheads="1"/>
            </p:cNvPicPr>
            <p:nvPr/>
          </p:nvPicPr>
          <p:blipFill>
            <a:blip r:embed="rId5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4" name="Group 1"/>
            <p:cNvGrpSpPr/>
            <p:nvPr/>
          </p:nvGrpSpPr>
          <p:grpSpPr>
            <a:xfrm>
              <a:off x="-18288" y="545515"/>
              <a:ext cx="7543800" cy="4971288"/>
              <a:chOff x="-18288" y="963168"/>
              <a:chExt cx="7543800" cy="497128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963168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61"/>
          <p:cNvGrpSpPr/>
          <p:nvPr/>
        </p:nvGrpSpPr>
        <p:grpSpPr>
          <a:xfrm>
            <a:off x="3124200" y="1868347"/>
            <a:ext cx="2590800" cy="1299865"/>
            <a:chOff x="3124200" y="1868347"/>
            <a:chExt cx="2590800" cy="1299865"/>
          </a:xfrm>
        </p:grpSpPr>
        <p:sp>
          <p:nvSpPr>
            <p:cNvPr id="63" name="TextBox 62"/>
            <p:cNvSpPr txBox="1"/>
            <p:nvPr/>
          </p:nvSpPr>
          <p:spPr>
            <a:xfrm>
              <a:off x="4931664" y="1868347"/>
              <a:ext cx="783336" cy="338554"/>
            </a:xfrm>
            <a:prstGeom prst="rect">
              <a:avLst/>
            </a:prstGeom>
            <a:solidFill>
              <a:srgbClr val="6600FF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PDE</a:t>
              </a:r>
              <a:r>
                <a:rPr lang="en-US" sz="1600" baseline="-25000" dirty="0" smtClean="0">
                  <a:solidFill>
                    <a:schemeClr val="bg1"/>
                  </a:solidFill>
                  <a:latin typeface="Bernard MT Condensed" pitchFamily="18" charset="0"/>
                </a:rPr>
                <a:t>5</a:t>
              </a:r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 Is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rot="5400000">
              <a:off x="4992688" y="2516047"/>
              <a:ext cx="5334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102352" y="270654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600FF"/>
                  </a:solidFill>
                  <a:latin typeface="Bernard MT Condensed" pitchFamily="18" charset="0"/>
                </a:rPr>
                <a:t>X</a:t>
              </a:r>
              <a:endParaRPr lang="en-US" sz="2400" b="1" dirty="0">
                <a:solidFill>
                  <a:srgbClr val="6600FF"/>
                </a:solidFill>
                <a:latin typeface="Bernard MT Condensed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24200" y="2773603"/>
              <a:ext cx="1600200" cy="338554"/>
            </a:xfrm>
            <a:prstGeom prst="rect">
              <a:avLst/>
            </a:prstGeom>
            <a:solidFill>
              <a:srgbClr val="CC33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  <a:sym typeface="Wingdings 3"/>
                </a:rPr>
                <a:t></a:t>
              </a:r>
              <a:r>
                <a:rPr lang="en-US" sz="1600" dirty="0" err="1" smtClean="0">
                  <a:solidFill>
                    <a:schemeClr val="bg1"/>
                  </a:solidFill>
                  <a:latin typeface="Bernard MT Condensed" pitchFamily="18" charset="0"/>
                </a:rPr>
                <a:t>cGMP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900" y="495300"/>
            <a:ext cx="3086100" cy="3086100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 rot="491667">
            <a:off x="1003704" y="595669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1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67978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2226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2444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6965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195656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7447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90327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16395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66726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1952946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939685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259085" y="20458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629596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4269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44562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625408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526631" y="2216873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228600" y="2667000"/>
            <a:ext cx="6895563" cy="4001037"/>
            <a:chOff x="228600" y="2667000"/>
            <a:chExt cx="6895563" cy="4001037"/>
          </a:xfrm>
        </p:grpSpPr>
        <p:pic>
          <p:nvPicPr>
            <p:cNvPr id="2051" name="Picture 3" descr="C:\Users\Administrator\Pictures\coronary.png"/>
            <p:cNvPicPr>
              <a:picLocks noChangeAspect="1" noChangeArrowheads="1"/>
            </p:cNvPicPr>
            <p:nvPr/>
          </p:nvPicPr>
          <p:blipFill>
            <a:blip r:embed="rId5" cstate="print"/>
            <a:srcRect l="619" t="835" r="1086" b="10224"/>
            <a:stretch>
              <a:fillRect/>
            </a:stretch>
          </p:blipFill>
          <p:spPr bwMode="auto">
            <a:xfrm>
              <a:off x="228600" y="2667000"/>
              <a:ext cx="6895563" cy="4001037"/>
            </a:xfrm>
            <a:prstGeom prst="snip1Rect">
              <a:avLst>
                <a:gd name="adj" fmla="val 13159"/>
              </a:avLst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5334000" y="4800600"/>
              <a:ext cx="16764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Shortening of D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69842" y="5942526"/>
              <a:ext cx="21336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 Ventricular End-DP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3657600"/>
              <a:ext cx="762000" cy="369332"/>
            </a:xfrm>
            <a:prstGeom prst="rect">
              <a:avLst/>
            </a:prstGeom>
            <a:solidFill>
              <a:srgbClr val="FEF4E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 DP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46869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[D]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981200" y="28310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9758" y="2832279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0" dirty="0" smtClean="0">
                  <a:latin typeface="Bernard MT Condensed" pitchFamily="18" charset="0"/>
                  <a:sym typeface="Wingdings 3"/>
                </a:rPr>
                <a:t>[S]</a:t>
              </a:r>
              <a:endParaRPr lang="en-US" b="0" dirty="0">
                <a:latin typeface="Bernard MT Condensed" pitchFamily="18" charset="0"/>
              </a:endParaRPr>
            </a:p>
          </p:txBody>
        </p:sp>
      </p:grpSp>
      <p:sp>
        <p:nvSpPr>
          <p:cNvPr id="37" name="5-Point Star 36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eart-valve-surgery.com/Images/heart_beat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419100"/>
            <a:ext cx="3086100" cy="308610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 rot="491667">
            <a:off x="1003704" y="748068"/>
            <a:ext cx="2043212" cy="1399462"/>
            <a:chOff x="984589" y="3835472"/>
            <a:chExt cx="2486774" cy="1645375"/>
          </a:xfrm>
        </p:grpSpPr>
        <p:pic>
          <p:nvPicPr>
            <p:cNvPr id="12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3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28600" y="75126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Coronary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Bernard MT Condensed" pitchFamily="18" charset="0"/>
              </a:rPr>
              <a:t>SUPPLY</a:t>
            </a:r>
            <a:endParaRPr lang="en-US" sz="28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558" y="75126"/>
            <a:ext cx="34834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Pumping Heart </a:t>
            </a:r>
            <a:r>
              <a:rPr lang="en-US" sz="2800" dirty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DEMAND</a:t>
            </a:r>
          </a:p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  WORK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600200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453381">
            <a:off x="2895600" y="183218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1410266">
            <a:off x="3195714" y="1375006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370289">
            <a:off x="2918980" y="1396883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1447431">
            <a:off x="3362589" y="1848952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500824">
            <a:off x="2684403" y="210896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 rot="20477424">
            <a:off x="3021571" y="8971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655430">
            <a:off x="2703504" y="1055671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FFA</a:t>
            </a:r>
            <a:endParaRPr lang="en-US" sz="2400" b="1" spc="50" baseline="-2500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392129">
            <a:off x="3173971" y="1316353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9531540">
            <a:off x="2869391" y="1819664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797541">
            <a:off x="3241337" y="2105345"/>
            <a:ext cx="9186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2400" b="1" baseline="-25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370289">
            <a:off x="3528580" y="1092084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20532606">
            <a:off x="3335284" y="21982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20532606">
            <a:off x="3635143" y="781995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 rot="355025">
            <a:off x="3557971" y="1579299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682193">
            <a:off x="3352800" y="2590800"/>
            <a:ext cx="701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ATP</a:t>
            </a:r>
            <a:endParaRPr lang="en-US" sz="2400" b="1" baseline="-25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 rot="20532606">
            <a:off x="3411485" y="598019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 rot="1029289">
            <a:off x="4019678" y="1777807"/>
            <a:ext cx="49525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</a:t>
            </a:r>
            <a:r>
              <a:rPr lang="en-US" sz="2400" b="1" cap="none" spc="0" baseline="-25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en-US" sz="2400" b="1" cap="none" spc="0" baseline="-250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5" name="Flowchart: Extract 34"/>
          <p:cNvSpPr/>
          <p:nvPr/>
        </p:nvSpPr>
        <p:spPr>
          <a:xfrm>
            <a:off x="3886200" y="5017720"/>
            <a:ext cx="1143000" cy="685800"/>
          </a:xfrm>
          <a:prstGeom prst="flowChartExtra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1473558" y="4712920"/>
            <a:ext cx="5957553" cy="304800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7353837" y="3822879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flipV="1">
            <a:off x="1243884" y="5105400"/>
            <a:ext cx="304800" cy="762000"/>
          </a:xfrm>
          <a:prstGeom prst="up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rgbClr val="C0000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14400" y="5791200"/>
            <a:ext cx="7848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ISCHEMIC HEART DISEASE</a:t>
            </a:r>
            <a:endParaRPr lang="en-US" sz="4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913326" y="48006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086600" y="3505200"/>
            <a:ext cx="914400" cy="1295400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28600" y="55375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0" y="56899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-228600" y="5842337"/>
            <a:ext cx="10668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60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7" name="Cube 46"/>
          <p:cNvSpPr/>
          <p:nvPr/>
        </p:nvSpPr>
        <p:spPr>
          <a:xfrm rot="20597847">
            <a:off x="4328703" y="4346129"/>
            <a:ext cx="2962516" cy="29999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 rot="20597847">
            <a:off x="1445314" y="5183766"/>
            <a:ext cx="3240772" cy="300469"/>
          </a:xfrm>
          <a:prstGeom prst="cube">
            <a:avLst>
              <a:gd name="adj" fmla="val 75704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8521700" y="61722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/>
      <p:bldP spid="41" grpId="0" animBg="1"/>
      <p:bldP spid="42" grpId="0" animBg="1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5400000">
            <a:off x="3727897" y="5632899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33687"/>
            <a:ext cx="5105400" cy="2881313"/>
          </a:xfrm>
          <a:prstGeom prst="rect">
            <a:avLst/>
          </a:prstGeom>
          <a:noFill/>
        </p:spPr>
      </p:pic>
      <p:pic>
        <p:nvPicPr>
          <p:cNvPr id="21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3" cstate="print"/>
          <a:srcRect l="53429" t="9685" r="1502" b="32203"/>
          <a:stretch>
            <a:fillRect/>
          </a:stretch>
        </p:blipFill>
        <p:spPr bwMode="auto">
          <a:xfrm>
            <a:off x="2971800" y="1866363"/>
            <a:ext cx="1752600" cy="1752600"/>
          </a:xfrm>
          <a:prstGeom prst="ellipse">
            <a:avLst/>
          </a:prstGeom>
          <a:noFill/>
        </p:spPr>
      </p:pic>
      <p:pic>
        <p:nvPicPr>
          <p:cNvPr id="18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5758" y="1524000"/>
            <a:ext cx="1828800" cy="1828800"/>
          </a:xfrm>
          <a:prstGeom prst="ellipse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 rot="491667">
            <a:off x="927504" y="214669"/>
            <a:ext cx="2043212" cy="1399462"/>
            <a:chOff x="984589" y="3835472"/>
            <a:chExt cx="2486774" cy="1645375"/>
          </a:xfrm>
        </p:grpSpPr>
        <p:pic>
          <p:nvPicPr>
            <p:cNvPr id="11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344669">
              <a:off x="984589" y="3835472"/>
              <a:ext cx="2159555" cy="1645375"/>
            </a:xfrm>
            <a:prstGeom prst="rect">
              <a:avLst/>
            </a:prstGeom>
            <a:noFill/>
          </p:spPr>
        </p:pic>
        <p:pic>
          <p:nvPicPr>
            <p:cNvPr id="14" name="Picture 2" descr="http://c.photoshelter.com/img-get/I00004OUQ0qdrPH0/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12304" b="17976"/>
            <a:stretch>
              <a:fillRect/>
            </a:stretch>
          </p:blipFill>
          <p:spPr bwMode="auto">
            <a:xfrm rot="270940">
              <a:off x="2300558" y="4364962"/>
              <a:ext cx="1170805" cy="9144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52400" y="152400"/>
            <a:ext cx="28194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 NARROWING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884" y="152400"/>
            <a:ext cx="3733800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CORONARY HEART DISEASES [CHD]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336" y="762000"/>
            <a:ext cx="152477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FUNCTIONAL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762000"/>
            <a:ext cx="158889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STRUCTURAL</a:t>
            </a:r>
            <a:endParaRPr lang="en-US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9662" y="1214735"/>
            <a:ext cx="890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SPASM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68267" y="1266251"/>
            <a:ext cx="227273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ATHEROSCLEROTIC</a:t>
            </a:r>
          </a:p>
          <a:p>
            <a:pPr algn="ctr">
              <a:lnSpc>
                <a:spcPts val="25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PLAQUE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743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THROMBOSIS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329984" y="2324100"/>
            <a:ext cx="990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61720" y="1447800"/>
            <a:ext cx="3607158" cy="430887"/>
          </a:xfrm>
          <a:prstGeom prst="rect">
            <a:avLst/>
          </a:prstGeom>
          <a:solidFill>
            <a:srgbClr val="FEF4E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ISCHEMIC  HEART DISEASES [IHD]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105" y="5131713"/>
            <a:ext cx="947695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ANGINA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93585" y="6477000"/>
            <a:ext cx="44550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 [ACS]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53000" y="6109434"/>
            <a:ext cx="4343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ACUTE MYOCARDIAL INFARCTION [AMI]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829800" y="3581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0" y="4114800"/>
            <a:ext cx="182844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SPASTIC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3711" y="5740239"/>
            <a:ext cx="183248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14600" y="6109434"/>
            <a:ext cx="208576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80199"/>
                </a:solidFill>
                <a:latin typeface="Bernard MT Condensed" pitchFamily="18" charset="0"/>
              </a:rPr>
              <a:t>UNSTABLE  ANGINA</a:t>
            </a:r>
            <a:endParaRPr lang="en-US" sz="22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419497" y="3466703"/>
            <a:ext cx="1295400" cy="794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761793" y="5955683"/>
            <a:ext cx="3048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429000" y="6553200"/>
            <a:ext cx="280882" cy="1524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7492284" y="6553200"/>
            <a:ext cx="304800" cy="14306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648200" y="6324600"/>
            <a:ext cx="533400" cy="1588"/>
          </a:xfrm>
          <a:prstGeom prst="straightConnector1">
            <a:avLst/>
          </a:prstGeom>
          <a:ln w="38100">
            <a:solidFill>
              <a:srgbClr val="7801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H="1">
            <a:off x="5962382" y="5620017"/>
            <a:ext cx="914401" cy="164207"/>
          </a:xfrm>
          <a:prstGeom prst="line">
            <a:avLst/>
          </a:prstGeom>
          <a:ln w="76200">
            <a:solidFill>
              <a:srgbClr val="6600FF">
                <a:alpha val="41961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41442" y="5352453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74441" y="5343122"/>
            <a:ext cx="1297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Stabilized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8" name="Curved Left Arrow 57"/>
          <p:cNvSpPr/>
          <p:nvPr/>
        </p:nvSpPr>
        <p:spPr>
          <a:xfrm rot="1319238">
            <a:off x="7169609" y="2266663"/>
            <a:ext cx="1403441" cy="3565409"/>
          </a:xfrm>
          <a:prstGeom prst="curvedLeftArrow">
            <a:avLst>
              <a:gd name="adj1" fmla="val 15824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7312010" flipH="1">
            <a:off x="6520098" y="4994141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 rot="17334802" flipH="1">
            <a:off x="6495344" y="4847182"/>
            <a:ext cx="680756" cy="364038"/>
          </a:xfrm>
          <a:prstGeom prst="triangl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5562600"/>
            <a:ext cx="381000" cy="228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876300" y="4838700"/>
            <a:ext cx="3810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9"/>
          <p:cNvGrpSpPr/>
          <p:nvPr/>
        </p:nvGrpSpPr>
        <p:grpSpPr>
          <a:xfrm>
            <a:off x="152400" y="4609324"/>
            <a:ext cx="3505200" cy="2172476"/>
            <a:chOff x="152400" y="4609324"/>
            <a:chExt cx="3505200" cy="2172476"/>
          </a:xfrm>
        </p:grpSpPr>
        <p:cxnSp>
          <p:nvCxnSpPr>
            <p:cNvPr id="57" name="Straight Connector 56"/>
            <p:cNvCxnSpPr/>
            <p:nvPr/>
          </p:nvCxnSpPr>
          <p:spPr>
            <a:xfrm rot="10800000">
              <a:off x="457200" y="6477000"/>
              <a:ext cx="3200400" cy="304800"/>
            </a:xfrm>
            <a:prstGeom prst="line">
              <a:avLst/>
            </a:prstGeom>
            <a:ln w="38100">
              <a:solidFill>
                <a:srgbClr val="66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16200000" flipV="1">
              <a:off x="-609600" y="5371324"/>
              <a:ext cx="1828800" cy="3048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"/>
          <p:cNvGrpSpPr/>
          <p:nvPr/>
        </p:nvGrpSpPr>
        <p:grpSpPr>
          <a:xfrm>
            <a:off x="1447800" y="5638800"/>
            <a:ext cx="990600" cy="687388"/>
            <a:chOff x="1447800" y="5638800"/>
            <a:chExt cx="990600" cy="687388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H="1">
              <a:off x="1371600" y="5715000"/>
              <a:ext cx="685800" cy="533400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981200" y="6324600"/>
              <a:ext cx="4572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5-Point Star 50"/>
          <p:cNvSpPr/>
          <p:nvPr/>
        </p:nvSpPr>
        <p:spPr>
          <a:xfrm>
            <a:off x="8534400" y="4953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75301E-6 C -0.02465 -0.00971 -0.04913 -0.01919 -0.06822 -0.01734 C -0.08732 -0.01549 -0.07517 0.01088 -0.11458 0.01157 C -0.15399 0.01227 -0.26354 -0.01179 -0.30434 -0.01364 C -0.34513 -0.01549 -0.33229 -0.00277 -0.35954 6.75301E-6 C -0.3868 0.00278 -0.4342 -0.00392 -0.46822 0.00371 C -0.50225 0.01134 -0.54843 0.03909 -0.56388 0.04626 " pathEditMode="relative" ptsTypes="aaaaaaA">
                                      <p:cBhvr>
                                        <p:cTn id="1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069 C -0.00434 -0.00277 -0.00868 -0.00439 -0.01736 -0.00069 C -0.02604 0.00324 -0.04982 0.00717 -0.05225 0.02313 C -0.05468 0.03909 -0.04982 0.08256 -0.03194 0.09436 C -0.01406 0.10638 0.02535 0.0865 0.05504 0.09436 C 0.08473 0.10245 0.1283 0.12396 0.14636 0.14177 C 0.16441 0.15981 0.16441 0.19103 0.16372 0.20144 C 0.16302 0.21184 0.14566 0.20398 0.14202 0.20467 " pathEditMode="relative" rAng="0" ptsTypes="aaaaaaaA">
                                      <p:cBhvr>
                                        <p:cTn id="1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20" grpId="0"/>
      <p:bldP spid="23" grpId="0"/>
      <p:bldP spid="27" grpId="0" animBg="1"/>
      <p:bldP spid="28" grpId="0"/>
      <p:bldP spid="29" grpId="0"/>
      <p:bldP spid="30" grpId="0"/>
      <p:bldP spid="38" grpId="0"/>
      <p:bldP spid="39" grpId="0"/>
      <p:bldP spid="40" grpId="0"/>
      <p:bldP spid="55" grpId="0"/>
      <p:bldP spid="56" grpId="0"/>
      <p:bldP spid="58" grpId="0" animBg="1"/>
      <p:bldP spid="60" grpId="0" animBg="1"/>
      <p:bldP spid="60" grpId="1" animBg="1"/>
      <p:bldP spid="62" grpId="0" animBg="1"/>
      <p:bldP spid="6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039341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ANGINA Pectoris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25961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Chest pain (varying in severity) due to ischemia of heart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muscle caused by </a:t>
            </a:r>
            <a:r>
              <a:rPr lang="en-US" sz="2400" b="1" dirty="0">
                <a:latin typeface="Arial Narrow" pitchFamily="34" charset="0"/>
              </a:rPr>
              <a:t>obstruction or spasm of </a:t>
            </a:r>
            <a:r>
              <a:rPr lang="en-US" sz="2400" b="1" dirty="0" smtClean="0">
                <a:latin typeface="Arial Narrow" pitchFamily="34" charset="0"/>
              </a:rPr>
              <a:t>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                coronary </a:t>
            </a:r>
            <a:r>
              <a:rPr lang="en-US" sz="2400" b="1" dirty="0">
                <a:latin typeface="Arial Narrow" pitchFamily="34" charset="0"/>
              </a:rPr>
              <a:t>arteries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578114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Constricting &amp; tight, oppressive, crushing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399" y="2035314"/>
            <a:ext cx="6997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Starts in the centre behind the sternum or on  left side of the front of chest &amp; spread out to shoulder arm</a:t>
            </a:r>
            <a:r>
              <a:rPr lang="en-US" sz="2400" b="1" dirty="0" smtClean="0">
                <a:latin typeface="Arial Narrow" pitchFamily="34" charset="0"/>
              </a:rPr>
              <a:t>…..a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45058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7058025" y="990600"/>
            <a:ext cx="1933575" cy="3810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rot="5400000">
            <a:off x="685800" y="1437799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eart Attack Types of Heart Disease Disor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8637"/>
            <a:ext cx="2209800" cy="2209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06521" y="4051479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721114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Pain is due to (accumulation of metabolites 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400" b="1" baseline="30000" dirty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400" b="1" dirty="0" err="1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400" b="1" dirty="0">
                <a:latin typeface="Arial Narrow" pitchFamily="34" charset="0"/>
                <a:sym typeface="Symbol" pitchFamily="18" charset="2"/>
              </a:rPr>
              <a:t>, </a:t>
            </a: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Adenosine….) </a:t>
            </a: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ndry</a:t>
            </a:r>
            <a:r>
              <a:rPr lang="en-US" sz="2400" b="1" dirty="0" smtClean="0">
                <a:latin typeface="Arial Narrow" pitchFamily="34" charset="0"/>
              </a:rPr>
              <a:t> to the ischemia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5600" y="4432479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EFFORT ANGINA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051479"/>
            <a:ext cx="254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780199"/>
                </a:solidFill>
                <a:latin typeface="Bernard MT Condensed" pitchFamily="18" charset="0"/>
              </a:rPr>
              <a:t>Prinzmetal’s</a:t>
            </a:r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501" y="4432479"/>
            <a:ext cx="1812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VARIANT ANGINA 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05" y="4720419"/>
            <a:ext cx="24384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Cyclic (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vasospasm</a:t>
            </a:r>
            <a:r>
              <a:rPr lang="en-US" sz="2200" b="1" dirty="0" smtClean="0">
                <a:latin typeface="Arial Narrow" pitchFamily="34" charset="0"/>
              </a:rPr>
              <a:t>) due to contraction of VSMC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&gt;in younger women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916" y="4720419"/>
            <a:ext cx="2569934" cy="12721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Develops by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Resolves at rest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Lasts ~5 min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Insidious onset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91399" y="4051479"/>
            <a:ext cx="2071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91399" y="4432479"/>
            <a:ext cx="19976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CRESCENDO ANGINA</a:t>
            </a:r>
            <a:endParaRPr lang="en-US" sz="2000" dirty="0">
              <a:latin typeface="Bernard MT Condensed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409700" y="5232579"/>
            <a:ext cx="2209800" cy="1588"/>
          </a:xfrm>
          <a:prstGeom prst="line">
            <a:avLst/>
          </a:prstGeom>
          <a:ln w="38100">
            <a:solidFill>
              <a:srgbClr val="7801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953001" y="4720419"/>
            <a:ext cx="41148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Occurs at rest </a:t>
            </a:r>
            <a:r>
              <a:rPr lang="en-US" sz="2200" b="1" dirty="0" smtClean="0">
                <a:latin typeface="Arial Narrow" pitchFamily="34" charset="0"/>
              </a:rPr>
              <a:t>/ minimal exertion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latin typeface="Arial Narrow" pitchFamily="34" charset="0"/>
              </a:rPr>
              <a:t>Severe / Lasting &gt;10 min</a:t>
            </a:r>
            <a:r>
              <a:rPr lang="en-US" sz="2200" b="1" dirty="0" smtClean="0">
                <a:latin typeface="Arial Narrow" pitchFamily="34" charset="0"/>
              </a:rPr>
              <a:t>; Either of;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New onset (nothing for last 4–6 w)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* </a:t>
            </a:r>
            <a:r>
              <a:rPr lang="en-US" sz="2200" b="1" spc="-50" dirty="0" smtClean="0">
                <a:latin typeface="Arial Narrow" pitchFamily="34" charset="0"/>
              </a:rPr>
              <a:t>Crescendo pattern; getting  &gt; severe         / prolonged / frequent than previous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" name="Group 35"/>
          <p:cNvGrpSpPr/>
          <p:nvPr/>
        </p:nvGrpSpPr>
        <p:grpSpPr>
          <a:xfrm>
            <a:off x="4906345" y="4124131"/>
            <a:ext cx="122855" cy="2276669"/>
            <a:chOff x="4906345" y="4124131"/>
            <a:chExt cx="122855" cy="2276669"/>
          </a:xfrm>
        </p:grpSpPr>
        <p:sp>
          <p:nvSpPr>
            <p:cNvPr id="33" name="Rectangle 32"/>
            <p:cNvSpPr/>
            <p:nvPr/>
          </p:nvSpPr>
          <p:spPr>
            <a:xfrm>
              <a:off x="4906345" y="4124131"/>
              <a:ext cx="122855" cy="2276669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3823136" y="52693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886994" y="5270748"/>
              <a:ext cx="2209800" cy="1588"/>
            </a:xfrm>
            <a:prstGeom prst="line">
              <a:avLst/>
            </a:prstGeom>
            <a:ln w="38100">
              <a:solidFill>
                <a:srgbClr val="7801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8" descr="http://www.clker.com/cliparts/5/c/e/4/1194989576980627796stop_sign_01.svg.med.pn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 rot="1483755">
            <a:off x="7869362" y="2001963"/>
            <a:ext cx="593725" cy="593725"/>
          </a:xfrm>
          <a:prstGeom prst="rect">
            <a:avLst/>
          </a:prstGeom>
          <a:noFill/>
        </p:spPr>
      </p:pic>
      <p:sp>
        <p:nvSpPr>
          <p:cNvPr id="31" name="Right Arrow 30"/>
          <p:cNvSpPr/>
          <p:nvPr/>
        </p:nvSpPr>
        <p:spPr>
          <a:xfrm>
            <a:off x="5029200" y="6220407"/>
            <a:ext cx="30480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18972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By a Spasm or Stabilized  Plaque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914400" y="6477000"/>
            <a:ext cx="7162800" cy="2286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40386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Vulnerable  Plaque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6439973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Sustained Spasm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114207" y="6248400"/>
            <a:ext cx="572593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ACS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8458200" y="50800"/>
            <a:ext cx="6096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31" grpId="0" animBg="1"/>
      <p:bldP spid="34" grpId="0" animBg="1"/>
      <p:bldP spid="35" grpId="0"/>
      <p:bldP spid="37" grpId="0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3810000"/>
            <a:ext cx="3721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Rupture / erosion / fissuring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exposure  of </a:t>
            </a:r>
            <a:r>
              <a:rPr lang="en-GB" sz="2200" b="1" dirty="0" err="1" smtClean="0">
                <a:latin typeface="Arial Narrow" pitchFamily="34" charset="0"/>
                <a:ea typeface="msgothic" charset="0"/>
                <a:cs typeface="msgothic" charset="0"/>
              </a:rPr>
              <a:t>thrombogenic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surface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</a:rPr>
              <a:t>platelets adhere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</a:t>
            </a:r>
          </a:p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thrombosis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GB" sz="2200" b="1" dirty="0" smtClean="0">
                <a:latin typeface="Arial Narrow" pitchFamily="34" charset="0"/>
                <a:sym typeface="Wingdings 3"/>
              </a:rPr>
              <a:t>Internal haemorrhage </a:t>
            </a:r>
            <a:r>
              <a:rPr lang="en-GB" sz="2200" b="1" dirty="0" smtClean="0">
                <a:latin typeface="Arial Narrow" pitchFamily="34" charset="0"/>
                <a:ea typeface="msgothic" charset="0"/>
                <a:cs typeface="msgothic" charset="0"/>
                <a:sym typeface="Wingdings 3"/>
              </a:rPr>
              <a:t> sudden growth  </a:t>
            </a:r>
            <a:r>
              <a:rPr lang="en-GB" sz="22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OCCLUSION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54" y="1984851"/>
            <a:ext cx="331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876800" y="355242"/>
            <a:ext cx="4191000" cy="4267200"/>
            <a:chOff x="4876800" y="228600"/>
            <a:chExt cx="4191000" cy="42672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5104" t="7366" r="37153" b="36990"/>
            <a:stretch>
              <a:fillRect/>
            </a:stretch>
          </p:blipFill>
          <p:spPr bwMode="auto">
            <a:xfrm>
              <a:off x="4876800" y="228600"/>
              <a:ext cx="4191000" cy="42672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>
            <a:xfrm>
              <a:off x="8077199" y="3542763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192037" y="3416121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048000" y="228600"/>
            <a:ext cx="3429000" cy="2743200"/>
            <a:chOff x="3352800" y="76200"/>
            <a:chExt cx="3429000" cy="27432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contrast="30000"/>
            </a:blip>
            <a:srcRect l="64583" t="67310" r="2808" b="7519"/>
            <a:stretch>
              <a:fillRect/>
            </a:stretch>
          </p:blipFill>
          <p:spPr bwMode="auto">
            <a:xfrm>
              <a:off x="3352800" y="76200"/>
              <a:ext cx="3429000" cy="2743200"/>
            </a:xfrm>
            <a:prstGeom prst="roundRect">
              <a:avLst>
                <a:gd name="adj" fmla="val 21789"/>
              </a:avLst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</p:pic>
        <p:sp>
          <p:nvSpPr>
            <p:cNvPr id="16" name="Oval 15"/>
            <p:cNvSpPr/>
            <p:nvPr/>
          </p:nvSpPr>
          <p:spPr>
            <a:xfrm>
              <a:off x="3657600" y="88005"/>
              <a:ext cx="418563" cy="381000"/>
            </a:xfrm>
            <a:prstGeom prst="ellipse">
              <a:avLst/>
            </a:prstGeom>
            <a:solidFill>
              <a:srgbClr val="000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0" y="152400"/>
            <a:ext cx="5791200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RELATION OF PATHOPHYSIOLOGICAL FINDINGS TO ACS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981200"/>
            <a:ext cx="331994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Vulnerable </a:t>
            </a:r>
          </a:p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Plaque 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 </a:t>
            </a:r>
            <a:r>
              <a:rPr lang="en-GB" sz="2600" dirty="0" smtClean="0">
                <a:solidFill>
                  <a:srgbClr val="4F227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OCCLUSION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 </a:t>
            </a:r>
          </a:p>
          <a:p>
            <a:r>
              <a:rPr lang="en-GB" sz="24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(~Subtotal / Total)</a:t>
            </a:r>
            <a:r>
              <a:rPr lang="en-GB" sz="2600" dirty="0" smtClean="0">
                <a:solidFill>
                  <a:srgbClr val="C00000"/>
                </a:solidFill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 </a:t>
            </a:r>
            <a:r>
              <a:rPr lang="en-GB" sz="2800" dirty="0" smtClean="0">
                <a:solidFill>
                  <a:srgbClr val="6600FF"/>
                </a:solidFill>
                <a:latin typeface="Bernard MT Condensed" pitchFamily="18" charset="0"/>
                <a:sym typeface="Wingdings 3"/>
              </a:rPr>
              <a:t>ACS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Administrator\Pictures\hh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641" y="2590800"/>
            <a:ext cx="2159359" cy="2782251"/>
          </a:xfrm>
          <a:prstGeom prst="rect">
            <a:avLst/>
          </a:prstGeom>
          <a:noFill/>
        </p:spPr>
      </p:pic>
      <p:sp>
        <p:nvSpPr>
          <p:cNvPr id="58" name="Oval 57"/>
          <p:cNvSpPr/>
          <p:nvPr/>
        </p:nvSpPr>
        <p:spPr>
          <a:xfrm>
            <a:off x="8763000" y="4609046"/>
            <a:ext cx="228600" cy="381000"/>
          </a:xfrm>
          <a:prstGeom prst="ellipse">
            <a:avLst/>
          </a:prstGeom>
          <a:gradFill flip="none" rotWithShape="1">
            <a:gsLst>
              <a:gs pos="0">
                <a:srgbClr val="5A2120"/>
              </a:gs>
              <a:gs pos="33000">
                <a:srgbClr val="5A2120">
                  <a:shade val="67500"/>
                  <a:satMod val="115000"/>
                  <a:alpha val="71000"/>
                </a:srgbClr>
              </a:gs>
              <a:gs pos="74000">
                <a:srgbClr val="5A2120">
                  <a:shade val="100000"/>
                  <a:satMod val="115000"/>
                  <a:alpha val="3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82" r="34397" b="69526"/>
          <a:stretch>
            <a:fillRect/>
          </a:stretch>
        </p:blipFill>
        <p:spPr bwMode="auto">
          <a:xfrm>
            <a:off x="5257800" y="152400"/>
            <a:ext cx="9906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448" t="59612" r="5172" b="10097"/>
          <a:stretch>
            <a:fillRect/>
          </a:stretch>
        </p:blipFill>
        <p:spPr bwMode="auto">
          <a:xfrm>
            <a:off x="8138886" y="1752600"/>
            <a:ext cx="1005114" cy="99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0"/>
          <p:cNvGrpSpPr/>
          <p:nvPr/>
        </p:nvGrpSpPr>
        <p:grpSpPr>
          <a:xfrm>
            <a:off x="7620000" y="685800"/>
            <a:ext cx="990600" cy="1066800"/>
            <a:chOff x="3352800" y="2069205"/>
            <a:chExt cx="1981200" cy="257899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352800" y="2069205"/>
              <a:ext cx="1981200" cy="2514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4" name="Picture 2" descr="C:\Users\Administrator\Pictures\cl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823"/>
            <a:stretch>
              <a:fillRect/>
            </a:stretch>
          </p:blipFill>
          <p:spPr bwMode="auto">
            <a:xfrm>
              <a:off x="3781425" y="2166939"/>
              <a:ext cx="1552575" cy="2481261"/>
            </a:xfrm>
            <a:prstGeom prst="rect">
              <a:avLst/>
            </a:prstGeom>
            <a:noFill/>
          </p:spPr>
        </p:pic>
      </p:grpSp>
      <p:grpSp>
        <p:nvGrpSpPr>
          <p:cNvPr id="4" name="Group 12"/>
          <p:cNvGrpSpPr/>
          <p:nvPr/>
        </p:nvGrpSpPr>
        <p:grpSpPr>
          <a:xfrm>
            <a:off x="6477000" y="304800"/>
            <a:ext cx="990600" cy="1066800"/>
            <a:chOff x="3276600" y="2133600"/>
            <a:chExt cx="2073096" cy="2248437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982" r="34397" b="69526"/>
            <a:stretch>
              <a:fillRect/>
            </a:stretch>
          </p:blipFill>
          <p:spPr bwMode="auto">
            <a:xfrm>
              <a:off x="3276600" y="2133600"/>
              <a:ext cx="2057400" cy="2209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5" name="Picture 3" descr="C:\Users\Administrator\Pictures\cl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238" y="2235558"/>
              <a:ext cx="1653458" cy="2146479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3276600" y="1244519"/>
            <a:ext cx="306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000" b="1" dirty="0" smtClean="0">
                <a:latin typeface="Arial Narrow" pitchFamily="34" charset="0"/>
              </a:rPr>
              <a:t>ATP, Ion Pumps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</a:t>
            </a:r>
            <a:r>
              <a:rPr lang="en-US" sz="2000" b="1" dirty="0" smtClean="0">
                <a:latin typeface="Arial Narrow" pitchFamily="34" charset="0"/>
              </a:rPr>
              <a:t>Ca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0" y="2743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Proteolysis, Membrane damage…. 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200400"/>
            <a:ext cx="87477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Necrosis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1313688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  ~~Action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Potention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, elect. Activities &amp; functions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Acute ~Subtotal / Total OCCLUSION</a:t>
            </a:r>
            <a:endParaRPr lang="en-US" sz="2000" dirty="0">
              <a:latin typeface="Bernard MT Condensed" pitchFamily="18" charset="0"/>
            </a:endParaRPr>
          </a:p>
        </p:txBody>
      </p:sp>
      <p:pic>
        <p:nvPicPr>
          <p:cNvPr id="51" name="Picture 10" descr="Post Myocardial Infarction ECG Wave Tracings"/>
          <p:cNvPicPr>
            <a:picLocks noChangeAspect="1" noChangeArrowheads="1"/>
          </p:cNvPicPr>
          <p:nvPr/>
        </p:nvPicPr>
        <p:blipFill>
          <a:blip r:embed="rId6" cstate="print"/>
          <a:srcRect l="53061" t="15044" r="6122" b="53805"/>
          <a:stretch>
            <a:fillRect/>
          </a:stretch>
        </p:blipFill>
        <p:spPr>
          <a:xfrm>
            <a:off x="5375564" y="4343400"/>
            <a:ext cx="1939636" cy="10668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299364" y="4011168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98671" y="4017084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ea typeface="msgothic" charset="0"/>
                <a:cs typeface="msgothic" charset="0"/>
                <a:sym typeface="Wingdings 3"/>
              </a:rPr>
              <a:t>Non ST – Elevation</a:t>
            </a:r>
            <a:endParaRPr lang="en-US" sz="2000" dirty="0">
              <a:solidFill>
                <a:srgbClr val="00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15000" y="1828800"/>
            <a:ext cx="2514600" cy="554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b="1" dirty="0" err="1" smtClean="0">
                <a:latin typeface="Arial Narrow" pitchFamily="34" charset="0"/>
              </a:rPr>
              <a:t>Inflam</a:t>
            </a:r>
            <a:r>
              <a:rPr lang="en-US" b="1" dirty="0" smtClean="0">
                <a:latin typeface="Arial Narrow" pitchFamily="34" charset="0"/>
              </a:rPr>
              <a:t>. Mediators, ROS </a:t>
            </a:r>
            <a:r>
              <a:rPr lang="en-US" b="1" dirty="0" err="1" smtClean="0">
                <a:latin typeface="Arial Narrow" pitchFamily="34" charset="0"/>
              </a:rPr>
              <a:t>TNF</a:t>
            </a:r>
            <a:r>
              <a:rPr lang="en-US" b="1" dirty="0" err="1" smtClean="0">
                <a:latin typeface="Symbol" pitchFamily="18" charset="2"/>
              </a:rPr>
              <a:t>a</a:t>
            </a:r>
            <a:r>
              <a:rPr lang="en-US" b="1" dirty="0" smtClean="0"/>
              <a:t>, </a:t>
            </a:r>
            <a:r>
              <a:rPr lang="en-US" b="1" dirty="0" err="1" smtClean="0">
                <a:latin typeface="Arial Narrow" pitchFamily="34" charset="0"/>
              </a:rPr>
              <a:t>NF</a:t>
            </a:r>
            <a:r>
              <a:rPr lang="en-US" b="1" baseline="-25000" dirty="0" err="1" smtClean="0">
                <a:latin typeface="Symbol" pitchFamily="18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B</a:t>
            </a:r>
            <a:r>
              <a:rPr lang="en-US" b="1" dirty="0" smtClean="0"/>
              <a:t>, ….  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553200" y="2286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Apoptosis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61" name="Straight Arrow Connector 60"/>
          <p:cNvCxnSpPr>
            <a:endCxn id="58" idx="2"/>
          </p:cNvCxnSpPr>
          <p:nvPr/>
        </p:nvCxnSpPr>
        <p:spPr>
          <a:xfrm rot="16200000" flipH="1">
            <a:off x="7496246" y="3532792"/>
            <a:ext cx="1294346" cy="1239161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7534656" y="2482596"/>
            <a:ext cx="1432560" cy="2165604"/>
          </a:xfrm>
          <a:custGeom>
            <a:avLst/>
            <a:gdLst>
              <a:gd name="connsiteX0" fmla="*/ 0 w 1432560"/>
              <a:gd name="connsiteY0" fmla="*/ 13716 h 2363724"/>
              <a:gd name="connsiteX1" fmla="*/ 420624 w 1432560"/>
              <a:gd name="connsiteY1" fmla="*/ 41148 h 2363724"/>
              <a:gd name="connsiteX2" fmla="*/ 832104 w 1432560"/>
              <a:gd name="connsiteY2" fmla="*/ 260604 h 2363724"/>
              <a:gd name="connsiteX3" fmla="*/ 1124712 w 1432560"/>
              <a:gd name="connsiteY3" fmla="*/ 571500 h 2363724"/>
              <a:gd name="connsiteX4" fmla="*/ 1389888 w 1432560"/>
              <a:gd name="connsiteY4" fmla="*/ 2107692 h 2363724"/>
              <a:gd name="connsiteX5" fmla="*/ 1380744 w 1432560"/>
              <a:gd name="connsiteY5" fmla="*/ 2107692 h 236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60" h="2363724">
                <a:moveTo>
                  <a:pt x="0" y="13716"/>
                </a:moveTo>
                <a:cubicBezTo>
                  <a:pt x="140970" y="6858"/>
                  <a:pt x="281940" y="0"/>
                  <a:pt x="420624" y="41148"/>
                </a:cubicBezTo>
                <a:cubicBezTo>
                  <a:pt x="559308" y="82296"/>
                  <a:pt x="714756" y="172212"/>
                  <a:pt x="832104" y="260604"/>
                </a:cubicBezTo>
                <a:cubicBezTo>
                  <a:pt x="949452" y="348996"/>
                  <a:pt x="1031748" y="263652"/>
                  <a:pt x="1124712" y="571500"/>
                </a:cubicBezTo>
                <a:cubicBezTo>
                  <a:pt x="1217676" y="879348"/>
                  <a:pt x="1347216" y="1851660"/>
                  <a:pt x="1389888" y="2107692"/>
                </a:cubicBezTo>
                <a:cubicBezTo>
                  <a:pt x="1432560" y="2363724"/>
                  <a:pt x="1406652" y="2235708"/>
                  <a:pt x="1380744" y="2107692"/>
                </a:cubicBezTo>
              </a:path>
            </a:pathLst>
          </a:cu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193" y="104193"/>
            <a:ext cx="4184607" cy="461665"/>
          </a:xfrm>
          <a:prstGeom prst="rect">
            <a:avLst/>
          </a:prstGeom>
          <a:solidFill>
            <a:srgbClr val="FFE1E1">
              <a:alpha val="72941"/>
            </a:srgbClr>
          </a:solidFill>
          <a:ln w="28575">
            <a:solidFill>
              <a:srgbClr val="FF3399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ACUTE CORONARY SYNDROMES [ACS]</a:t>
            </a:r>
          </a:p>
        </p:txBody>
      </p:sp>
      <p:sp>
        <p:nvSpPr>
          <p:cNvPr id="60" name="5-Point Star 59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918113" y="333369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30" dirty="0" smtClean="0">
                <a:latin typeface="Bernard MT Condensed" pitchFamily="18" charset="0"/>
              </a:rPr>
              <a:t>ECG CHANGES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67377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9368" y="3333690"/>
            <a:ext cx="2087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30" dirty="0" smtClean="0">
                <a:latin typeface="Bernard MT Condensed" pitchFamily="18" charset="0"/>
              </a:rPr>
              <a:t>Cardiac Enzymes</a:t>
            </a:r>
            <a:r>
              <a:rPr lang="en-US" sz="2000" spc="-30" dirty="0" smtClean="0">
                <a:latin typeface="Bernard MT Condensed" pitchFamily="18" charset="0"/>
                <a:sym typeface="Wingdings 3"/>
              </a:rPr>
              <a:t> (Markers)</a:t>
            </a:r>
            <a:endParaRPr lang="en-US" sz="2000" spc="-30" dirty="0"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002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6200000" flipH="1">
            <a:off x="16900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676400" y="5802868"/>
            <a:ext cx="553357" cy="369332"/>
          </a:xfrm>
          <a:prstGeom prst="rect">
            <a:avLst/>
          </a:prstGeom>
          <a:solidFill>
            <a:schemeClr val="bg1"/>
          </a:solidFill>
          <a:ln>
            <a:solidFill>
              <a:srgbClr val="CC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AMI 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4419600"/>
            <a:ext cx="6096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16200000" flipH="1">
            <a:off x="242222" y="4213917"/>
            <a:ext cx="391116" cy="1588"/>
          </a:xfrm>
          <a:prstGeom prst="straightConnector1">
            <a:avLst/>
          </a:prstGeom>
          <a:ln w="381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5635103" y="6167735"/>
            <a:ext cx="841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00200" y="6167735"/>
            <a:ext cx="9829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NSTEMI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5355516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3276600" y="3657600"/>
            <a:ext cx="5334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DR.OMNIA\My Documents\My Pictures\ECG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343400"/>
            <a:ext cx="3048000" cy="2514600"/>
          </a:xfrm>
          <a:prstGeom prst="rect">
            <a:avLst/>
          </a:prstGeom>
          <a:noFill/>
        </p:spPr>
      </p:pic>
      <p:pic>
        <p:nvPicPr>
          <p:cNvPr id="90" name="Picture 8" descr="EC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" r="48359" b="72727"/>
          <a:stretch>
            <a:fillRect/>
          </a:stretch>
        </p:blipFill>
        <p:spPr bwMode="auto">
          <a:xfrm>
            <a:off x="2362200" y="4343400"/>
            <a:ext cx="1844040" cy="914400"/>
          </a:xfrm>
          <a:prstGeom prst="rect">
            <a:avLst/>
          </a:prstGeom>
          <a:noFill/>
        </p:spPr>
      </p:pic>
      <p:sp>
        <p:nvSpPr>
          <p:cNvPr id="91" name="Rectangle 90"/>
          <p:cNvSpPr/>
          <p:nvPr/>
        </p:nvSpPr>
        <p:spPr>
          <a:xfrm>
            <a:off x="-76200" y="4800600"/>
            <a:ext cx="12191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80199"/>
                </a:solidFill>
                <a:latin typeface="Bernard MT Condensed" pitchFamily="18" charset="0"/>
              </a:rPr>
              <a:t>Unstable Angina</a:t>
            </a:r>
            <a:endParaRPr lang="en-US" sz="2400" dirty="0">
              <a:solidFill>
                <a:srgbClr val="780199"/>
              </a:solidFill>
              <a:latin typeface="Bernard MT Condensed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52400" y="609600"/>
            <a:ext cx="32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Umbrella term that covers a spectrum of acute clinical conditions ranging from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Unstable angina (38%)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NSTEMI (25%) </a:t>
            </a:r>
          </a:p>
          <a:p>
            <a:pPr>
              <a:lnSpc>
                <a:spcPts val="2200"/>
              </a:lnSpc>
              <a:buBlip>
                <a:blip r:embed="rId9"/>
              </a:buBlip>
            </a:pPr>
            <a:r>
              <a:rPr lang="en-US" sz="2200" b="1" dirty="0" smtClean="0">
                <a:latin typeface="Arial Narrow" pitchFamily="34" charset="0"/>
              </a:rPr>
              <a:t> STEMI (30%)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21" grpId="0"/>
      <p:bldP spid="27" grpId="0"/>
      <p:bldP spid="27" grpId="1"/>
      <p:bldP spid="52" grpId="0"/>
      <p:bldP spid="53" grpId="0"/>
      <p:bldP spid="55" grpId="0"/>
      <p:bldP spid="55" grpId="1"/>
      <p:bldP spid="56" grpId="0"/>
      <p:bldP spid="62" grpId="0" animBg="1"/>
      <p:bldP spid="73" grpId="0"/>
      <p:bldP spid="76" grpId="0" animBg="1"/>
      <p:bldP spid="77" grpId="0"/>
      <p:bldP spid="77" grpId="1"/>
      <p:bldP spid="78" grpId="0" animBg="1"/>
      <p:bldP spid="80" grpId="0" animBg="1"/>
      <p:bldP spid="81" grpId="0" animBg="1"/>
      <p:bldP spid="83" grpId="0"/>
      <p:bldP spid="84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28600" y="2895600"/>
            <a:ext cx="8305800" cy="2438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</a:rPr>
              <a:t>Organic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Calcium channel blockers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Potassium channel openers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-</a:t>
            </a:r>
            <a:r>
              <a:rPr lang="en-US" sz="2400" b="1" dirty="0" err="1" smtClean="0">
                <a:latin typeface="Tempus Sans ITC" pitchFamily="82" charset="0"/>
                <a:sym typeface="Symbol" pitchFamily="18" charset="2"/>
              </a:rPr>
              <a:t>adrenoceptor</a:t>
            </a: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mpus Sans ITC" pitchFamily="82" charset="0"/>
                <a:sym typeface="Symbol" pitchFamily="18" charset="2"/>
              </a:rPr>
              <a:t>Metabolically acting agents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Tempus Sans ITC" pitchFamily="82" charset="0"/>
                <a:sym typeface="Symbol" pitchFamily="18" charset="2"/>
              </a:rPr>
              <a:t>Others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mpus Sans ITC" pitchFamily="82" charset="0"/>
              <a:sym typeface="Symbol" pitchFamily="18" charset="2"/>
            </a:endParaRPr>
          </a:p>
        </p:txBody>
      </p:sp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381000" y="55626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4114800" y="2971800"/>
            <a:ext cx="1988159" cy="1133475"/>
            <a:chOff x="4114800" y="2971800"/>
            <a:chExt cx="1988159" cy="1133475"/>
          </a:xfrm>
        </p:grpSpPr>
        <p:sp>
          <p:nvSpPr>
            <p:cNvPr id="15" name="Rectangle 14"/>
            <p:cNvSpPr/>
            <p:nvPr/>
          </p:nvSpPr>
          <p:spPr>
            <a:xfrm>
              <a:off x="4267200" y="3352800"/>
              <a:ext cx="1835759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latin typeface="Tempus Sans ITC" pitchFamily="82" charset="0"/>
                </a:rPr>
                <a:t>Vasodilators.</a:t>
              </a: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114800" y="2971800"/>
              <a:ext cx="304800" cy="1133475"/>
            </a:xfrm>
            <a:prstGeom prst="rightBrac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0646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436203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096000" y="4267200"/>
            <a:ext cx="30480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Aspirin /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    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Statins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3566373" y="226452"/>
            <a:ext cx="2019300" cy="4305300"/>
          </a:xfrm>
          <a:prstGeom prst="bentArrow">
            <a:avLst>
              <a:gd name="adj1" fmla="val 5259"/>
              <a:gd name="adj2" fmla="val 15404"/>
              <a:gd name="adj3" fmla="val 14879"/>
              <a:gd name="adj4" fmla="val 4375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248437" y="1358721"/>
            <a:ext cx="444321" cy="685800"/>
          </a:xfrm>
          <a:prstGeom prst="downArrow">
            <a:avLst>
              <a:gd name="adj1" fmla="val 26811"/>
              <a:gd name="adj2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25000"/>
                </a:srgbClr>
              </a:gs>
              <a:gs pos="58000">
                <a:schemeClr val="accent1">
                  <a:lumMod val="20000"/>
                  <a:lumOff val="80000"/>
                  <a:alpha val="66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9" grpId="0"/>
      <p:bldP spid="11" grpId="0"/>
      <p:bldP spid="12" grpId="0" build="p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1303</Words>
  <Application>Microsoft Office PowerPoint</Application>
  <PresentationFormat>On-screen Show (4:3)</PresentationFormat>
  <Paragraphs>324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</cp:revision>
  <dcterms:created xsi:type="dcterms:W3CDTF">2012-03-19T10:39:52Z</dcterms:created>
  <dcterms:modified xsi:type="dcterms:W3CDTF">2012-03-19T10:41:39Z</dcterms:modified>
</cp:coreProperties>
</file>