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55673-DA0E-4D6F-A165-1A8F6F47E63D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F982F-2EFC-4BC2-B10D-A96FF5D9C3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5942A2-A0F5-4976-AF5E-32201624EC9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79564-276B-41BE-8D22-FA893A905AAB}" type="datetimeFigureOut">
              <a:rPr lang="en-US" smtClean="0"/>
              <a:pPr/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51BCF6-A3D1-47F6-AB67-C848CAC4DD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6"/>
          <p:cNvGrpSpPr/>
          <p:nvPr/>
        </p:nvGrpSpPr>
        <p:grpSpPr>
          <a:xfrm>
            <a:off x="76200" y="1676400"/>
            <a:ext cx="9029163" cy="5068910"/>
            <a:chOff x="76200" y="1676400"/>
            <a:chExt cx="9029163" cy="5068910"/>
          </a:xfrm>
        </p:grpSpPr>
        <p:pic>
          <p:nvPicPr>
            <p:cNvPr id="1027" name="Picture 3" descr="C:\Users\Administrator\Pictures\calm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30000"/>
            </a:blip>
            <a:srcRect l="7802" t="1468" r="11319"/>
            <a:stretch>
              <a:fillRect/>
            </a:stretch>
          </p:blipFill>
          <p:spPr bwMode="auto">
            <a:xfrm>
              <a:off x="4508678" y="1676400"/>
              <a:ext cx="4482922" cy="5068910"/>
            </a:xfrm>
            <a:prstGeom prst="rect">
              <a:avLst/>
            </a:prstGeom>
            <a:noFill/>
          </p:spPr>
        </p:pic>
        <p:grpSp>
          <p:nvGrpSpPr>
            <p:cNvPr id="3" name="Group 45"/>
            <p:cNvGrpSpPr/>
            <p:nvPr/>
          </p:nvGrpSpPr>
          <p:grpSpPr>
            <a:xfrm>
              <a:off x="76200" y="4685763"/>
              <a:ext cx="9029163" cy="2057400"/>
              <a:chOff x="76200" y="4685763"/>
              <a:chExt cx="9029163" cy="20574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898477" y="5168715"/>
                <a:ext cx="580608" cy="33855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FF"/>
                </a:solidFill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MLCK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705901" y="5084928"/>
                <a:ext cx="271914" cy="266651"/>
              </a:xfrm>
              <a:prstGeom prst="ellipse">
                <a:avLst/>
              </a:prstGeom>
              <a:solidFill>
                <a:srgbClr val="66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P</a:t>
                </a:r>
                <a:endParaRPr lang="en-US" sz="1600" b="1" dirty="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45597" y="5238334"/>
                <a:ext cx="517963" cy="2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MLCK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2096713" y="5609892"/>
                <a:ext cx="133325" cy="141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Rectangle 18"/>
              <p:cNvSpPr/>
              <p:nvPr/>
            </p:nvSpPr>
            <p:spPr>
              <a:xfrm>
                <a:off x="2631672" y="5543938"/>
                <a:ext cx="420720" cy="2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311607" y="5576800"/>
                <a:ext cx="420720" cy="296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ja-JP" sz="1600" dirty="0" smtClean="0">
                    <a:solidFill>
                      <a:srgbClr val="7030A0"/>
                    </a:solidFill>
                    <a:latin typeface="Bernard MT Condensed" pitchFamily="18" charset="0"/>
                    <a:ea typeface="MS Gothic" pitchFamily="49" charset="-128"/>
                  </a:rPr>
                  <a:t>MLC</a:t>
                </a:r>
                <a:endParaRPr lang="en-US" sz="1600" dirty="0">
                  <a:solidFill>
                    <a:srgbClr val="7030A0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1155879" y="5486400"/>
                <a:ext cx="270580" cy="247262"/>
              </a:xfrm>
              <a:prstGeom prst="ellipse">
                <a:avLst/>
              </a:prstGeom>
              <a:solidFill>
                <a:srgbClr val="66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 smtClean="0"/>
                  <a:t>P</a:t>
                </a:r>
                <a:endParaRPr lang="en-US" sz="1600" b="1" dirty="0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rot="5400000">
                <a:off x="1357098" y="5976068"/>
                <a:ext cx="133325" cy="141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 flipV="1">
                <a:off x="2461019" y="5389358"/>
                <a:ext cx="815741" cy="581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>
                <a:off x="1709800" y="5748138"/>
                <a:ext cx="998072" cy="1588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963823" y="5193830"/>
                <a:ext cx="14055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i="1" dirty="0" smtClean="0">
                    <a:latin typeface="Arial Narrow" pitchFamily="34" charset="0"/>
                  </a:rPr>
                  <a:t>Active form</a:t>
                </a:r>
                <a:endParaRPr lang="en-US" sz="1400" b="1" i="1" dirty="0">
                  <a:latin typeface="Arial Narrow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6200" y="6044670"/>
                <a:ext cx="1398208" cy="369332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Contraction</a:t>
                </a:r>
                <a:endParaRPr lang="en-US" b="1" dirty="0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1915731" y="5752563"/>
                <a:ext cx="457200" cy="990600"/>
              </a:xfrm>
              <a:prstGeom prst="arc">
                <a:avLst>
                  <a:gd name="adj1" fmla="val 15654439"/>
                  <a:gd name="adj2" fmla="val 0"/>
                </a:avLst>
              </a:prstGeom>
              <a:ln w="38100">
                <a:solidFill>
                  <a:srgbClr val="00B050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2057400" y="6172200"/>
                <a:ext cx="914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latin typeface="Bernard MT Condensed" pitchFamily="18" charset="0"/>
                  </a:rPr>
                  <a:t>Actin</a:t>
                </a:r>
                <a:endParaRPr lang="en-US" dirty="0">
                  <a:latin typeface="Bernard MT Condensed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4648200" y="5906037"/>
                <a:ext cx="1371600" cy="512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>
                    <a:latin typeface="Bernard MT Condensed" pitchFamily="18" charset="0"/>
                  </a:rPr>
                  <a:t>Ca</a:t>
                </a:r>
                <a:r>
                  <a:rPr lang="en-US" sz="1600" baseline="30000" dirty="0" smtClean="0">
                    <a:latin typeface="Bernard MT Condensed" pitchFamily="18" charset="0"/>
                  </a:rPr>
                  <a:t>2+</a:t>
                </a:r>
                <a:r>
                  <a:rPr lang="en-US" sz="1600" dirty="0" smtClean="0">
                    <a:latin typeface="Bernard MT Condensed" pitchFamily="18" charset="0"/>
                  </a:rPr>
                  <a:t> </a:t>
                </a:r>
                <a:r>
                  <a:rPr lang="en-US" sz="1600" dirty="0" err="1" smtClean="0">
                    <a:latin typeface="Bernard MT Condensed" pitchFamily="18" charset="0"/>
                  </a:rPr>
                  <a:t>CaM</a:t>
                </a:r>
                <a:r>
                  <a:rPr lang="en-US" sz="1600" dirty="0" smtClean="0">
                    <a:latin typeface="Bernard MT Condensed" pitchFamily="18" charset="0"/>
                  </a:rPr>
                  <a:t> complex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7352763" y="5474595"/>
                <a:ext cx="1752600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b="1" dirty="0" smtClean="0"/>
                  <a:t>Release Ca from intracellular stores</a:t>
                </a:r>
                <a:endParaRPr lang="en-US" sz="1600" b="1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634247" y="5173661"/>
                <a:ext cx="990600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smtClean="0">
                    <a:latin typeface="Bernard MT Condensed" pitchFamily="18" charset="0"/>
                  </a:rPr>
                  <a:t>Ca</a:t>
                </a:r>
                <a:r>
                  <a:rPr lang="en-US" sz="1600" baseline="30000" dirty="0" smtClean="0">
                    <a:latin typeface="Bernard MT Condensed" pitchFamily="18" charset="0"/>
                  </a:rPr>
                  <a:t>2+</a:t>
                </a:r>
                <a:r>
                  <a:rPr lang="en-US" sz="1600" dirty="0" smtClean="0">
                    <a:latin typeface="Bernard MT Condensed" pitchFamily="18" charset="0"/>
                  </a:rPr>
                  <a:t> </a:t>
                </a:r>
                <a:r>
                  <a:rPr lang="en-US" sz="1600" dirty="0" err="1" smtClean="0">
                    <a:latin typeface="Bernard MT Condensed" pitchFamily="18" charset="0"/>
                  </a:rPr>
                  <a:t>CaM</a:t>
                </a:r>
                <a:r>
                  <a:rPr lang="en-US" sz="1600" dirty="0" smtClean="0">
                    <a:latin typeface="Bernard MT Condensed" pitchFamily="18" charset="0"/>
                  </a:rPr>
                  <a:t> </a:t>
                </a:r>
                <a:r>
                  <a:rPr lang="en-US" sz="1600" dirty="0" err="1" smtClean="0">
                    <a:latin typeface="Bernard MT Condensed" pitchFamily="18" charset="0"/>
                  </a:rPr>
                  <a:t>Kinase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3656526" y="4685763"/>
                <a:ext cx="1295400" cy="2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600"/>
                  </a:lnSpc>
                </a:pPr>
                <a:r>
                  <a:rPr lang="en-US" sz="1600" dirty="0" err="1" smtClean="0">
                    <a:latin typeface="Bernard MT Condensed" pitchFamily="18" charset="0"/>
                  </a:rPr>
                  <a:t>Phosphatase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5059251" y="6351431"/>
                <a:ext cx="993819" cy="294068"/>
              </a:xfrm>
              <a:custGeom>
                <a:avLst/>
                <a:gdLst>
                  <a:gd name="connsiteX0" fmla="*/ 993819 w 993819"/>
                  <a:gd name="connsiteY0" fmla="*/ 294068 h 294068"/>
                  <a:gd name="connsiteX1" fmla="*/ 543059 w 993819"/>
                  <a:gd name="connsiteY1" fmla="*/ 268310 h 294068"/>
                  <a:gd name="connsiteX2" fmla="*/ 195329 w 993819"/>
                  <a:gd name="connsiteY2" fmla="*/ 178158 h 294068"/>
                  <a:gd name="connsiteX3" fmla="*/ 27904 w 993819"/>
                  <a:gd name="connsiteY3" fmla="*/ 23611 h 294068"/>
                  <a:gd name="connsiteX4" fmla="*/ 27904 w 993819"/>
                  <a:gd name="connsiteY4" fmla="*/ 36490 h 29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93819" h="294068">
                    <a:moveTo>
                      <a:pt x="993819" y="294068"/>
                    </a:moveTo>
                    <a:cubicBezTo>
                      <a:pt x="834980" y="290848"/>
                      <a:pt x="676141" y="287628"/>
                      <a:pt x="543059" y="268310"/>
                    </a:cubicBezTo>
                    <a:cubicBezTo>
                      <a:pt x="409977" y="248992"/>
                      <a:pt x="281188" y="218941"/>
                      <a:pt x="195329" y="178158"/>
                    </a:cubicBezTo>
                    <a:cubicBezTo>
                      <a:pt x="109470" y="137375"/>
                      <a:pt x="55808" y="47222"/>
                      <a:pt x="27904" y="23611"/>
                    </a:cubicBezTo>
                    <a:cubicBezTo>
                      <a:pt x="0" y="0"/>
                      <a:pt x="13952" y="18245"/>
                      <a:pt x="27904" y="36490"/>
                    </a:cubicBezTo>
                  </a:path>
                </a:pathLst>
              </a:cu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64"/>
              <p:cNvSpPr/>
              <p:nvPr/>
            </p:nvSpPr>
            <p:spPr>
              <a:xfrm>
                <a:off x="4800600" y="4808112"/>
                <a:ext cx="292994" cy="373488"/>
              </a:xfrm>
              <a:custGeom>
                <a:avLst/>
                <a:gdLst>
                  <a:gd name="connsiteX0" fmla="*/ 296214 w 315532"/>
                  <a:gd name="connsiteY0" fmla="*/ 291922 h 291922"/>
                  <a:gd name="connsiteX1" fmla="*/ 296214 w 315532"/>
                  <a:gd name="connsiteY1" fmla="*/ 137375 h 291922"/>
                  <a:gd name="connsiteX2" fmla="*/ 180304 w 315532"/>
                  <a:gd name="connsiteY2" fmla="*/ 21465 h 291922"/>
                  <a:gd name="connsiteX3" fmla="*/ 0 w 315532"/>
                  <a:gd name="connsiteY3" fmla="*/ 8587 h 291922"/>
                  <a:gd name="connsiteX4" fmla="*/ 0 w 315532"/>
                  <a:gd name="connsiteY4" fmla="*/ 8587 h 291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5532" h="291922">
                    <a:moveTo>
                      <a:pt x="296214" y="291922"/>
                    </a:moveTo>
                    <a:cubicBezTo>
                      <a:pt x="305873" y="237186"/>
                      <a:pt x="315532" y="182451"/>
                      <a:pt x="296214" y="137375"/>
                    </a:cubicBezTo>
                    <a:cubicBezTo>
                      <a:pt x="276896" y="92299"/>
                      <a:pt x="229673" y="42930"/>
                      <a:pt x="180304" y="21465"/>
                    </a:cubicBezTo>
                    <a:cubicBezTo>
                      <a:pt x="130935" y="0"/>
                      <a:pt x="0" y="8587"/>
                      <a:pt x="0" y="8587"/>
                    </a:cubicBezTo>
                    <a:lnTo>
                      <a:pt x="0" y="8587"/>
                    </a:lnTo>
                  </a:path>
                </a:pathLst>
              </a:cu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2962141" y="4788795"/>
                <a:ext cx="746974" cy="581696"/>
              </a:xfrm>
              <a:custGeom>
                <a:avLst/>
                <a:gdLst>
                  <a:gd name="connsiteX0" fmla="*/ 746974 w 746974"/>
                  <a:gd name="connsiteY0" fmla="*/ 15025 h 581696"/>
                  <a:gd name="connsiteX1" fmla="*/ 631065 w 746974"/>
                  <a:gd name="connsiteY1" fmla="*/ 15025 h 581696"/>
                  <a:gd name="connsiteX2" fmla="*/ 450760 w 746974"/>
                  <a:gd name="connsiteY2" fmla="*/ 105177 h 581696"/>
                  <a:gd name="connsiteX3" fmla="*/ 360608 w 746974"/>
                  <a:gd name="connsiteY3" fmla="*/ 349875 h 581696"/>
                  <a:gd name="connsiteX4" fmla="*/ 141667 w 746974"/>
                  <a:gd name="connsiteY4" fmla="*/ 543059 h 581696"/>
                  <a:gd name="connsiteX5" fmla="*/ 0 w 746974"/>
                  <a:gd name="connsiteY5" fmla="*/ 581695 h 581696"/>
                  <a:gd name="connsiteX6" fmla="*/ 0 w 746974"/>
                  <a:gd name="connsiteY6" fmla="*/ 581695 h 58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6974" h="581696">
                    <a:moveTo>
                      <a:pt x="746974" y="15025"/>
                    </a:moveTo>
                    <a:cubicBezTo>
                      <a:pt x="713704" y="7512"/>
                      <a:pt x="680434" y="0"/>
                      <a:pt x="631065" y="15025"/>
                    </a:cubicBezTo>
                    <a:cubicBezTo>
                      <a:pt x="581696" y="30050"/>
                      <a:pt x="495836" y="49369"/>
                      <a:pt x="450760" y="105177"/>
                    </a:cubicBezTo>
                    <a:cubicBezTo>
                      <a:pt x="405684" y="160985"/>
                      <a:pt x="412124" y="276895"/>
                      <a:pt x="360608" y="349875"/>
                    </a:cubicBezTo>
                    <a:cubicBezTo>
                      <a:pt x="309093" y="422855"/>
                      <a:pt x="201768" y="504422"/>
                      <a:pt x="141667" y="543059"/>
                    </a:cubicBezTo>
                    <a:cubicBezTo>
                      <a:pt x="81566" y="581696"/>
                      <a:pt x="0" y="581695"/>
                      <a:pt x="0" y="581695"/>
                    </a:cubicBezTo>
                    <a:lnTo>
                      <a:pt x="0" y="581695"/>
                    </a:lnTo>
                  </a:path>
                </a:pathLst>
              </a:cu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 rot="5400000" flipH="1" flipV="1">
                <a:off x="4991894" y="5753100"/>
                <a:ext cx="228600" cy="1588"/>
              </a:xfrm>
              <a:prstGeom prst="line">
                <a:avLst/>
              </a:prstGeom>
              <a:ln w="57150">
                <a:solidFill>
                  <a:schemeClr val="accent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Rectangle 13"/>
          <p:cNvSpPr/>
          <p:nvPr/>
        </p:nvSpPr>
        <p:spPr>
          <a:xfrm>
            <a:off x="99810" y="2149701"/>
            <a:ext cx="46482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Binding of calcium channel blockers [CCBs] to the L-type Ca channels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 </a:t>
            </a:r>
            <a:r>
              <a:rPr lang="en-US" sz="2400" b="1" dirty="0" smtClean="0">
                <a:latin typeface="Arial Narrow" pitchFamily="34" charset="0"/>
              </a:rPr>
              <a:t>their  frequency of opening 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 response to depolarization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42672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2400"/>
            <a:ext cx="3586238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1752600" y="685800"/>
            <a:ext cx="723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Dihydropyridines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   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Nifedipine</a:t>
            </a:r>
            <a:r>
              <a:rPr lang="en-US" sz="2200" b="1" dirty="0" smtClean="0">
                <a:latin typeface="Tempus Sans ITC" pitchFamily="82" charset="0"/>
                <a:sym typeface="Symbol" pitchFamily="18" charset="2"/>
              </a:rPr>
              <a:t> ,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Nicardipine</a:t>
            </a:r>
            <a:r>
              <a:rPr lang="en-US" sz="2200" b="1" dirty="0" smtClean="0">
                <a:latin typeface="Tempus Sans ITC" pitchFamily="82" charset="0"/>
                <a:sym typeface="Symbol" pitchFamily="18" charset="2"/>
              </a:rPr>
              <a:t>,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Amlodepine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Phenylalkylamines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Verapamil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  <a:p>
            <a:pPr>
              <a:buBlip>
                <a:blip r:embed="rId4"/>
              </a:buBlip>
            </a:pP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Benzthiazepines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:-</a:t>
            </a:r>
            <a:r>
              <a:rPr lang="en-US" sz="2200" b="1" dirty="0" smtClean="0">
                <a:solidFill>
                  <a:srgbClr val="7030A0"/>
                </a:solidFill>
                <a:latin typeface="Tempus Sans ITC" pitchFamily="82" charset="0"/>
                <a:sym typeface="Symbol" pitchFamily="18" charset="2"/>
              </a:rPr>
              <a:t>      </a:t>
            </a:r>
            <a:r>
              <a:rPr lang="en-US" sz="2200" b="1" dirty="0" err="1" smtClean="0">
                <a:latin typeface="Tempus Sans ITC" pitchFamily="82" charset="0"/>
                <a:sym typeface="Symbol" pitchFamily="18" charset="2"/>
              </a:rPr>
              <a:t>Diltiazem</a:t>
            </a:r>
            <a:endParaRPr lang="en-US" sz="2200" b="1" dirty="0" smtClean="0">
              <a:latin typeface="Tempus Sans ITC" pitchFamily="82" charset="0"/>
              <a:sym typeface="Symbol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884" y="762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Classification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810" y="1703232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grpSp>
        <p:nvGrpSpPr>
          <p:cNvPr id="4" name="Group 44"/>
          <p:cNvGrpSpPr/>
          <p:nvPr/>
        </p:nvGrpSpPr>
        <p:grpSpPr>
          <a:xfrm>
            <a:off x="2969876" y="5886475"/>
            <a:ext cx="1245808" cy="527527"/>
            <a:chOff x="2969876" y="5886475"/>
            <a:chExt cx="1245808" cy="527527"/>
          </a:xfrm>
        </p:grpSpPr>
        <p:sp>
          <p:nvSpPr>
            <p:cNvPr id="20" name="TextBox 19"/>
            <p:cNvSpPr txBox="1"/>
            <p:nvPr/>
          </p:nvSpPr>
          <p:spPr>
            <a:xfrm>
              <a:off x="2969876" y="6044670"/>
              <a:ext cx="1245808" cy="369332"/>
            </a:xfrm>
            <a:prstGeom prst="rect">
              <a:avLst/>
            </a:prstGeom>
            <a:solidFill>
              <a:srgbClr val="FF66FF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Relaxation</a:t>
              </a:r>
              <a:endParaRPr lang="en-US" b="1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rot="5400000">
              <a:off x="2910574" y="5952429"/>
              <a:ext cx="133325" cy="1417"/>
            </a:xfrm>
            <a:prstGeom prst="straightConnector1">
              <a:avLst/>
            </a:prstGeom>
            <a:ln w="28575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Oval 56"/>
          <p:cNvSpPr/>
          <p:nvPr/>
        </p:nvSpPr>
        <p:spPr>
          <a:xfrm>
            <a:off x="7391400" y="17526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6832242" y="1446726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074795" y="1599126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629400" y="16764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324600" y="1600200"/>
            <a:ext cx="228600" cy="2286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51516" y="3532032"/>
            <a:ext cx="46482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spc="-40" dirty="0" smtClean="0">
                <a:latin typeface="Arial Narrow" pitchFamily="34" charset="0"/>
                <a:sym typeface="Wingdings 3"/>
              </a:rPr>
              <a:t>e</a:t>
            </a:r>
            <a:r>
              <a:rPr lang="en-US" sz="2400" b="1" spc="-40" dirty="0" smtClean="0">
                <a:latin typeface="Arial Narrow" pitchFamily="34" charset="0"/>
              </a:rPr>
              <a:t>ntry of Ca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 Ca from internal stores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No Stimulus-Contraction Coupling  </a:t>
            </a:r>
            <a:r>
              <a:rPr lang="en-US" sz="2400" dirty="0" smtClean="0">
                <a:latin typeface="Bernard MT Condensed" pitchFamily="18" charset="0"/>
                <a:sym typeface="Wingdings 3"/>
              </a:rPr>
              <a:t>RELAXATION</a:t>
            </a:r>
            <a:r>
              <a:rPr lang="en-US" sz="2400" dirty="0" smtClean="0">
                <a:latin typeface="Bernard MT Condensed" pitchFamily="18" charset="0"/>
              </a:rPr>
              <a:t>  </a:t>
            </a:r>
            <a:endParaRPr lang="en-US" sz="2400" dirty="0">
              <a:latin typeface="Bernard MT Condensed" pitchFamily="18" charset="0"/>
            </a:endParaRPr>
          </a:p>
        </p:txBody>
      </p:sp>
      <p:grpSp>
        <p:nvGrpSpPr>
          <p:cNvPr id="6" name="Group 43"/>
          <p:cNvGrpSpPr/>
          <p:nvPr/>
        </p:nvGrpSpPr>
        <p:grpSpPr>
          <a:xfrm>
            <a:off x="5410200" y="2463084"/>
            <a:ext cx="3049074" cy="1716248"/>
            <a:chOff x="5410200" y="2463084"/>
            <a:chExt cx="3049074" cy="1716248"/>
          </a:xfrm>
        </p:grpSpPr>
        <p:sp>
          <p:nvSpPr>
            <p:cNvPr id="70" name="TextBox 69"/>
            <p:cNvSpPr txBox="1"/>
            <p:nvPr/>
          </p:nvSpPr>
          <p:spPr>
            <a:xfrm>
              <a:off x="7316274" y="3810000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Verapamil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410200" y="2463084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Nifedipine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410200" y="3810000"/>
              <a:ext cx="1143000" cy="369332"/>
            </a:xfrm>
            <a:prstGeom prst="rect">
              <a:avLst/>
            </a:prstGeom>
            <a:solidFill>
              <a:srgbClr val="FFF30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Diltiazem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6417364" y="2667000"/>
              <a:ext cx="990600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7200" b="1" cap="none" spc="0" dirty="0" smtClean="0">
                  <a:ln w="11430">
                    <a:solidFill>
                      <a:sysClr val="windowText" lastClr="000000"/>
                    </a:solidFill>
                  </a:ln>
                  <a:solidFill>
                    <a:srgbClr val="FFF301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X</a:t>
              </a:r>
              <a:endParaRPr lang="en-US" sz="72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113763" y="1117242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40" dirty="0" smtClean="0">
                <a:latin typeface="Arial Narrow" pitchFamily="34" charset="0"/>
              </a:rPr>
              <a:t>Heterogeneous</a:t>
            </a:r>
            <a:endParaRPr lang="en-US" sz="2200" b="1" spc="-40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9286" y="3773269"/>
            <a:ext cx="747031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/>
          <p:nvPr/>
        </p:nvGrpSpPr>
        <p:grpSpPr>
          <a:xfrm>
            <a:off x="4178300" y="2327564"/>
            <a:ext cx="4813300" cy="4073236"/>
            <a:chOff x="4178300" y="2327564"/>
            <a:chExt cx="4813300" cy="4073236"/>
          </a:xfrm>
        </p:grpSpPr>
        <p:pic>
          <p:nvPicPr>
            <p:cNvPr id="8" name="Picture 4" descr="http://www.heartandmetabolism.org/images/HM9/hm9bmfig1a.gif"/>
            <p:cNvPicPr>
              <a:picLocks noChangeAspect="1" noChangeArrowheads="1"/>
            </p:cNvPicPr>
            <p:nvPr/>
          </p:nvPicPr>
          <p:blipFill>
            <a:blip r:embed="rId3" cstate="print"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4191000" y="2327564"/>
              <a:ext cx="4800600" cy="4073236"/>
            </a:xfrm>
            <a:prstGeom prst="rect">
              <a:avLst/>
            </a:prstGeom>
            <a:noFill/>
          </p:spPr>
        </p:pic>
        <p:sp>
          <p:nvSpPr>
            <p:cNvPr id="21" name="TextBox 20"/>
            <p:cNvSpPr txBox="1"/>
            <p:nvPr/>
          </p:nvSpPr>
          <p:spPr>
            <a:xfrm>
              <a:off x="4178300" y="5003800"/>
              <a:ext cx="850900" cy="369332"/>
            </a:xfrm>
            <a:prstGeom prst="rect">
              <a:avLst/>
            </a:prstGeom>
            <a:solidFill>
              <a:srgbClr val="FFEFEF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  <a:sym typeface="Wingdings 3"/>
                </a:rPr>
                <a:t>3</a:t>
              </a:r>
              <a:r>
                <a:rPr lang="en-US" dirty="0" smtClean="0">
                  <a:latin typeface="Bernard MT Condensed" pitchFamily="18" charset="0"/>
                </a:rPr>
                <a:t>KAT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>
            <a:off x="4343400" y="762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83033"/>
            <a:ext cx="3884397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4112997" y="605135"/>
            <a:ext cx="19068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TRIMETAZIDINE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016000"/>
            <a:ext cx="90678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300"/>
              </a:lnSpc>
              <a:buBlip>
                <a:blip r:embed="rId4"/>
              </a:buBlip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requirement for glucose utilization is &lt; FFA utilization i.e. oxidation of FFA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requires &gt; oxygen per unit of ATP generated than oxidation of CHO.</a:t>
            </a:r>
          </a:p>
          <a:p>
            <a:pPr lvl="0">
              <a:lnSpc>
                <a:spcPts val="2300"/>
              </a:lnSpc>
              <a:buBlip>
                <a:blip r:embed="rId4"/>
              </a:buBlip>
            </a:pPr>
            <a:r>
              <a:rPr lang="en-US" sz="2200" b="1" spc="-60" dirty="0" smtClean="0">
                <a:latin typeface="Arial Narrow" pitchFamily="34" charset="0"/>
              </a:rPr>
              <a:t> </a:t>
            </a:r>
            <a:r>
              <a:rPr lang="en-US" sz="2200" b="1" u="sng" spc="-60" dirty="0" smtClean="0">
                <a:latin typeface="Arial Narrow" pitchFamily="34" charset="0"/>
              </a:rPr>
              <a:t>During ischemia</a:t>
            </a:r>
            <a:r>
              <a:rPr lang="en-US" sz="2200" b="1" spc="-60" dirty="0" smtClean="0">
                <a:latin typeface="Arial Narrow" pitchFamily="34" charset="0"/>
              </a:rPr>
              <a:t>, metabolism </a:t>
            </a:r>
            <a:r>
              <a:rPr lang="en-US" sz="2200" b="1" u="sng" spc="-60" dirty="0" smtClean="0">
                <a:latin typeface="Arial Narrow" pitchFamily="34" charset="0"/>
              </a:rPr>
              <a:t>shifts to oxidation of FFA</a:t>
            </a:r>
            <a:r>
              <a:rPr lang="en-US" sz="2200" b="1" spc="-60" dirty="0" smtClean="0">
                <a:latin typeface="Arial Narrow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959864"/>
            <a:ext cx="8839200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300"/>
              </a:lnSpc>
              <a:buBlip>
                <a:blip r:embed="rId4"/>
              </a:buBlip>
              <a:defRPr/>
            </a:pPr>
            <a:r>
              <a:rPr lang="en-US" sz="2200" b="1" spc="-60" dirty="0" smtClean="0">
                <a:latin typeface="Arial Narrow" pitchFamily="34" charset="0"/>
              </a:rPr>
              <a:t>So, to treat we can enhance &gt; utilization of CHO (less energy cost) ; </a:t>
            </a:r>
            <a:r>
              <a:rPr lang="en-US" sz="2200" b="1" dirty="0" smtClean="0">
                <a:latin typeface="Arial Narrow" pitchFamily="34" charset="0"/>
              </a:rPr>
              <a:t>by giving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</a:t>
            </a:r>
            <a:endParaRPr lang="en-US" sz="22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</a:rPr>
              <a:t>     Partial FFA Oxidation Inhibitors</a:t>
            </a:r>
            <a:r>
              <a:rPr lang="ar-SA" sz="2200" b="1" dirty="0" smtClean="0">
                <a:latin typeface="Arial Narrow" pitchFamily="34" charset="0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 marL="342900" indent="-342900">
              <a:lnSpc>
                <a:spcPts val="2300"/>
              </a:lnSpc>
              <a:defRPr/>
            </a:pPr>
            <a:r>
              <a:rPr lang="en-US" sz="2200" b="1" dirty="0" smtClean="0">
                <a:latin typeface="Arial Narrow" pitchFamily="34" charset="0"/>
              </a:rPr>
              <a:t>     (</a:t>
            </a:r>
            <a:r>
              <a:rPr lang="en-US" sz="2200" b="1" dirty="0" err="1" smtClean="0">
                <a:latin typeface="Arial Narrow" pitchFamily="34" charset="0"/>
              </a:rPr>
              <a:t>pFOX</a:t>
            </a:r>
            <a:r>
              <a:rPr lang="en-US" sz="2200" b="1" dirty="0" smtClean="0">
                <a:latin typeface="Arial Narrow" pitchFamily="34" charset="0"/>
              </a:rPr>
              <a:t> Inhibitors), 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TRIMETAZIDINE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400" y="4483100"/>
            <a:ext cx="3105337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anaerobic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3835400"/>
            <a:ext cx="4064000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 fatty acid metabolism by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-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ve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 </a:t>
            </a:r>
            <a:b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  <a:sym typeface="Wingdings 3"/>
              </a:rPr>
              <a:t>    3 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</a:rPr>
              <a:t>Ketoacyl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sz="2200" b="1" dirty="0" err="1" smtClean="0">
                <a:solidFill>
                  <a:srgbClr val="C00000"/>
                </a:solidFill>
                <a:latin typeface="Arial Narrow" pitchFamily="34" charset="0"/>
              </a:rPr>
              <a:t>Thiolase</a:t>
            </a:r>
            <a:r>
              <a:rPr lang="en-US" sz="2200" b="1" dirty="0" smtClean="0">
                <a:solidFill>
                  <a:srgbClr val="C00000"/>
                </a:solidFill>
                <a:latin typeface="Arial Narrow" pitchFamily="34" charset="0"/>
              </a:rPr>
              <a:t> [3KAT]</a:t>
            </a:r>
            <a:endParaRPr lang="en-US" sz="2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4826000"/>
            <a:ext cx="3938899" cy="3872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Allowing only aerobic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52400" y="5286762"/>
            <a:ext cx="4572000" cy="6822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300"/>
              </a:lnSpc>
              <a:buClr>
                <a:srgbClr val="00B0F0"/>
              </a:buClr>
              <a:buSzPct val="76000"/>
              <a:buFont typeface="Wingdings 3" pitchFamily="18" charset="2"/>
              <a:buChar char="u"/>
            </a:pPr>
            <a:r>
              <a:rPr lang="en-US" sz="2200" b="1" dirty="0" smtClean="0">
                <a:latin typeface="Arial Narrow" pitchFamily="34" charset="0"/>
              </a:rPr>
              <a:t>-</a:t>
            </a:r>
            <a:r>
              <a:rPr lang="en-US" sz="2200" b="1" dirty="0" err="1" smtClean="0">
                <a:latin typeface="Arial Narrow" pitchFamily="34" charset="0"/>
              </a:rPr>
              <a:t>ve</a:t>
            </a:r>
            <a:r>
              <a:rPr lang="en-US" sz="2200" b="1" dirty="0" smtClean="0">
                <a:latin typeface="Arial Narrow" pitchFamily="34" charset="0"/>
              </a:rPr>
              <a:t> acidosis &amp; FR accumulation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</a:t>
            </a:r>
          </a:p>
          <a:p>
            <a:pPr>
              <a:lnSpc>
                <a:spcPts val="2300"/>
              </a:lnSpc>
              <a:buClr>
                <a:srgbClr val="00B0F0"/>
              </a:buClr>
              <a:buSzPct val="76000"/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 apoptosis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Cytoprotective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4263" y="3352800"/>
            <a:ext cx="41729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00B0F0"/>
              </a:buClr>
              <a:buSzPct val="76000"/>
            </a:pP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Restores energy balance in the cell</a:t>
            </a:r>
            <a:r>
              <a:rPr lang="en-US" sz="2200" b="1" dirty="0" smtClean="0">
                <a:latin typeface="Arial Narrow" pitchFamily="34" charset="0"/>
              </a:rPr>
              <a:t>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6019800"/>
            <a:ext cx="6248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Blip>
                <a:blip r:embed="rId4"/>
              </a:buBlip>
              <a:defRPr/>
            </a:pPr>
            <a:r>
              <a:rPr lang="en-US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Thus shift myocardial metabolism to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</a:p>
          <a:p>
            <a:pPr lvl="0">
              <a:defRPr/>
            </a:pP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  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OXYGEN DEMAND WITHOUT ALTERING HEMODYNAMICS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00" y="622300"/>
            <a:ext cx="13716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3048000"/>
            <a:ext cx="2209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Pharmacol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Effects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6400" y="4563070"/>
            <a:ext cx="74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Clr>
                <a:srgbClr val="00B0F0"/>
              </a:buClr>
              <a:buSzPct val="76000"/>
            </a:pPr>
            <a:r>
              <a:rPr lang="en-US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30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6" grpId="0"/>
      <p:bldP spid="19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29200" y="304800"/>
            <a:ext cx="3884397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  <a:sym typeface="Symbol" pitchFamily="18" charset="2"/>
              </a:rPr>
              <a:t>Metabolically Acting Agents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6359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600" y="1524000"/>
            <a:ext cx="3581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ADRs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GIT disturbances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1066800"/>
            <a:ext cx="8534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Used when ever needed as add on therapy to nitrates, CCBs or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2900" y="1905000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Contraindications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11400" y="1886635"/>
            <a:ext cx="34417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Hypersensitivity reaction</a:t>
            </a:r>
          </a:p>
          <a:p>
            <a:pP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In pregnancy &amp; lactation</a:t>
            </a:r>
            <a:endParaRPr lang="en-US" sz="2200" dirty="0"/>
          </a:p>
        </p:txBody>
      </p:sp>
      <p:sp>
        <p:nvSpPr>
          <p:cNvPr id="14" name="Rectangle 13"/>
          <p:cNvSpPr/>
          <p:nvPr/>
        </p:nvSpPr>
        <p:spPr>
          <a:xfrm>
            <a:off x="304800" y="3124200"/>
            <a:ext cx="15055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ar-SA" sz="2400" dirty="0" err="1" smtClean="0">
                <a:solidFill>
                  <a:srgbClr val="6600FF"/>
                </a:solidFill>
                <a:latin typeface="Bernard MT Condensed" pitchFamily="18" charset="0"/>
              </a:rPr>
              <a:t>Ranolazine</a:t>
            </a:r>
            <a:endParaRPr lang="en-US" sz="2400" dirty="0" smtClean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3733800"/>
            <a:ext cx="8534400" cy="2877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Newly introduced. Considered one of the metabolically acting agents like </a:t>
            </a:r>
            <a:r>
              <a:rPr lang="en-US" sz="2200" b="1" dirty="0" err="1" smtClean="0">
                <a:latin typeface="Arial Narrow" pitchFamily="34" charset="0"/>
              </a:rPr>
              <a:t>trimetazedine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r>
              <a:rPr lang="en-US" sz="2200" b="1" dirty="0" smtClean="0">
                <a:latin typeface="Arial Narrow" pitchFamily="34" charset="0"/>
              </a:rPr>
              <a:t>+ affects Na dependent-Ca Channels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prevents Ca load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 apoptosis 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err="1" smtClean="0">
                <a:latin typeface="Arial Narrow" pitchFamily="34" charset="0"/>
              </a:rPr>
              <a:t>cardioprotective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endParaRPr lang="en-US" sz="11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It prolongs </a:t>
            </a:r>
            <a:r>
              <a:rPr lang="en-US" altLang="ar-SA" sz="2200" b="1" dirty="0" smtClean="0">
                <a:latin typeface="Arial Narrow" pitchFamily="34" charset="0"/>
              </a:rPr>
              <a:t>the QT interval so not given with; Class </a:t>
            </a:r>
            <a:r>
              <a:rPr lang="en-US" altLang="ar-SA" sz="2200" b="1" dirty="0" err="1" smtClean="0">
                <a:latin typeface="Arial Narrow" pitchFamily="34" charset="0"/>
              </a:rPr>
              <a:t>Ia</a:t>
            </a:r>
            <a:r>
              <a:rPr lang="en-US" altLang="ar-SA" sz="2200" b="1" dirty="0" smtClean="0">
                <a:latin typeface="Arial Narrow" pitchFamily="34" charset="0"/>
              </a:rPr>
              <a:t> &amp; III </a:t>
            </a:r>
            <a:r>
              <a:rPr lang="en-US" altLang="ar-SA" sz="2200" b="1" dirty="0" err="1" smtClean="0">
                <a:latin typeface="Arial Narrow" pitchFamily="34" charset="0"/>
              </a:rPr>
              <a:t>antiarrhthmics</a:t>
            </a:r>
            <a:endParaRPr lang="en-US" altLang="ar-SA" sz="2200" b="1" dirty="0" smtClean="0">
              <a:latin typeface="Arial Narrow" pitchFamily="34" charset="0"/>
            </a:endParaRPr>
          </a:p>
          <a:p>
            <a:endParaRPr lang="en-US" altLang="ar-SA" sz="1100" b="1" dirty="0" smtClean="0">
              <a:latin typeface="Arial Narrow" pitchFamily="34" charset="0"/>
            </a:endParaRPr>
          </a:p>
          <a:p>
            <a:r>
              <a:rPr lang="en-US" altLang="ar-SA" sz="2200" b="1" dirty="0" smtClean="0">
                <a:latin typeface="Arial Narrow" pitchFamily="34" charset="0"/>
              </a:rPr>
              <a:t>Toxicity develops due to interaction with CYT 450 inhibitors as;</a:t>
            </a:r>
            <a:r>
              <a:rPr lang="en-US" altLang="ar-SA" sz="2400" dirty="0" smtClean="0"/>
              <a:t>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diltiazem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verapamil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ketoconazole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, </a:t>
            </a:r>
            <a:r>
              <a:rPr lang="en-US" altLang="ar-SA" sz="2000" b="1" i="1" dirty="0" err="1" smtClean="0">
                <a:solidFill>
                  <a:srgbClr val="6600FF"/>
                </a:solidFill>
                <a:latin typeface="Arial Narrow" pitchFamily="34" charset="0"/>
              </a:rPr>
              <a:t>macrolide</a:t>
            </a:r>
            <a:r>
              <a:rPr lang="en-US" altLang="ar-SA" sz="2000" b="1" i="1" dirty="0" smtClean="0">
                <a:solidFill>
                  <a:srgbClr val="6600FF"/>
                </a:solidFill>
                <a:latin typeface="Arial Narrow" pitchFamily="34" charset="0"/>
              </a:rPr>
              <a:t> antibiotics, grapefruit juice</a:t>
            </a:r>
            <a:endParaRPr lang="en-US" altLang="ar-SA" sz="2200" b="1" i="1" dirty="0" smtClean="0">
              <a:solidFill>
                <a:srgbClr val="6600FF"/>
              </a:solidFill>
              <a:latin typeface="Arial Narrow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895600"/>
            <a:ext cx="9144000" cy="1588"/>
          </a:xfrm>
          <a:prstGeom prst="line">
            <a:avLst/>
          </a:prstGeom>
          <a:ln w="28575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virtual.yosemite.cc.ca.us/rdroual/Course%20Materials/Physiology%20101/Chapter%20Notes/Fall%202007/figure_13_24a_labeled.jpg"/>
          <p:cNvPicPr>
            <a:picLocks noChangeAspect="1" noChangeArrowheads="1"/>
          </p:cNvPicPr>
          <p:nvPr/>
        </p:nvPicPr>
        <p:blipFill>
          <a:blip r:embed="rId2" cstate="print"/>
          <a:srcRect l="2219" t="3934" r="3467" b="14907"/>
          <a:stretch>
            <a:fillRect/>
          </a:stretch>
        </p:blipFill>
        <p:spPr bwMode="auto">
          <a:xfrm>
            <a:off x="1900334" y="2514600"/>
            <a:ext cx="5948265" cy="3429000"/>
          </a:xfrm>
          <a:prstGeom prst="rect">
            <a:avLst/>
          </a:prstGeom>
          <a:noFill/>
        </p:spPr>
      </p:pic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"/>
            <a:ext cx="1981200" cy="2842865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2286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0814" y="1473200"/>
            <a:ext cx="1476686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altLang="ar-SA" sz="2400" dirty="0" err="1" smtClean="0">
                <a:solidFill>
                  <a:srgbClr val="6600FF"/>
                </a:solidFill>
                <a:latin typeface="Bernard MT Condensed" pitchFamily="18" charset="0"/>
              </a:rPr>
              <a:t>Ivabradine</a:t>
            </a:r>
            <a:endParaRPr lang="en-US" altLang="ar-SA" sz="2400" dirty="0" smtClean="0">
              <a:solidFill>
                <a:srgbClr val="6600FF"/>
              </a:solidFill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6400" y="1092200"/>
            <a:ext cx="1874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  <a:sym typeface="Symbol" pitchFamily="18" charset="2"/>
              </a:rPr>
              <a:t>OTHERS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269768" y="6211669"/>
            <a:ext cx="18742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  <a:sym typeface="Symbol" pitchFamily="18" charset="2"/>
              </a:rPr>
              <a:t>OTHERS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070100"/>
            <a:ext cx="58928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Not classified </a:t>
            </a:r>
            <a:r>
              <a:rPr lang="en-US" altLang="ar-SA" sz="2200" b="1" dirty="0" smtClean="0">
                <a:latin typeface="Arial Narrow" pitchFamily="34" charset="0"/>
                <a:sym typeface="Wingdings 3"/>
              </a:rPr>
              <a:t> claimed to be </a:t>
            </a:r>
            <a:r>
              <a:rPr lang="en-US" altLang="ar-SA" sz="2200" b="1" i="1" dirty="0" smtClean="0">
                <a:solidFill>
                  <a:srgbClr val="6600FF"/>
                </a:solidFill>
                <a:latin typeface="Arial Narrow" pitchFamily="34" charset="0"/>
              </a:rPr>
              <a:t>CARDIOTONIC </a:t>
            </a:r>
            <a:r>
              <a:rPr lang="en-US" altLang="ar-SA" sz="2200" b="1" i="1" dirty="0" smtClean="0">
                <a:latin typeface="Arial Narrow" pitchFamily="34" charset="0"/>
              </a:rPr>
              <a:t>agent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43600"/>
            <a:ext cx="739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ar-SA" sz="2200" b="1" dirty="0" smtClean="0">
                <a:latin typeface="Arial Narrow" pitchFamily="34" charset="0"/>
              </a:rPr>
              <a:t>Acts on the </a:t>
            </a:r>
            <a:r>
              <a:rPr lang="en-US" altLang="ar-SA" sz="2200" b="1" dirty="0" smtClean="0">
                <a:solidFill>
                  <a:srgbClr val="6600FF"/>
                </a:solidFill>
                <a:latin typeface="Arial Narrow" pitchFamily="34" charset="0"/>
              </a:rPr>
              <a:t>“ Funny Channel” </a:t>
            </a:r>
            <a:r>
              <a:rPr lang="en-US" altLang="ar-SA" sz="2200" b="1" dirty="0" smtClean="0">
                <a:latin typeface="Arial Narrow" pitchFamily="34" charset="0"/>
              </a:rPr>
              <a:t>a special Na channel in SAN </a:t>
            </a:r>
            <a:r>
              <a:rPr lang="en-US" altLang="ar-SA" sz="2200" b="1" dirty="0" smtClean="0">
                <a:latin typeface="Arial Narrow" pitchFamily="34" charset="0"/>
                <a:sym typeface="Wingdings 3"/>
              </a:rPr>
              <a:t>HRmyocardial work </a:t>
            </a:r>
            <a:r>
              <a:rPr lang="en-US" altLang="ar-SA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Myocardial O</a:t>
            </a:r>
            <a:r>
              <a:rPr lang="en-US" altLang="ar-SA" sz="2200" baseline="-25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2 </a:t>
            </a:r>
            <a:r>
              <a:rPr lang="en-US" altLang="ar-SA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demand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93464" y="2819400"/>
            <a:ext cx="7454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Clr>
                <a:srgbClr val="00B0F0"/>
              </a:buClr>
              <a:buSzPct val="76000"/>
            </a:pPr>
            <a:r>
              <a:rPr lang="en-US" sz="54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F30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X</a:t>
            </a:r>
            <a:endParaRPr lang="en-US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30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20" idx="2"/>
          </p:cNvCxnSpPr>
          <p:nvPr/>
        </p:nvCxnSpPr>
        <p:spPr>
          <a:xfrm rot="16200000" flipH="1">
            <a:off x="5379017" y="2485004"/>
            <a:ext cx="1113135" cy="12855"/>
          </a:xfrm>
          <a:prstGeom prst="straightConnector1">
            <a:avLst/>
          </a:prstGeom>
          <a:ln w="38100">
            <a:solidFill>
              <a:srgbClr val="66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05000" y="52197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SAN</a:t>
            </a:r>
            <a:endParaRPr lang="en-US" sz="2400" dirty="0"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114800" y="3375992"/>
            <a:ext cx="4038600" cy="17526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Aspirin 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/ Other </a:t>
            </a:r>
            <a:r>
              <a:rPr lang="en-US" sz="2400" dirty="0" err="1" smtClean="0">
                <a:solidFill>
                  <a:srgbClr val="6600FF"/>
                </a:solidFill>
                <a:latin typeface="Bernard MT Condensed" pitchFamily="18" charset="0"/>
              </a:rPr>
              <a:t>antiplatelets</a:t>
            </a:r>
            <a:endParaRPr lang="en-US" sz="24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Statins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</a:rPr>
              <a:t>ACE Inhibitors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-</a:t>
            </a:r>
            <a:r>
              <a:rPr lang="en-US" sz="2400" dirty="0" smtClean="0">
                <a:solidFill>
                  <a:srgbClr val="6600FF"/>
                </a:solidFill>
                <a:latin typeface="Bernard MT Condensed" pitchFamily="18" charset="0"/>
                <a:sym typeface="Symbol" pitchFamily="18" charset="2"/>
              </a:rPr>
              <a:t>AD blockers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6600FF"/>
              </a:solidFill>
              <a:effectLst/>
              <a:uLnTx/>
              <a:uFillTx/>
              <a:latin typeface="Bernard MT Condensed" pitchFamily="18" charset="0"/>
              <a:sym typeface="Symbol" pitchFamily="18" charset="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438400"/>
            <a:ext cx="751911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Agents that improve prognosis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5105400"/>
            <a:ext cx="4953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Main Stay of Prophylactic Treatment</a:t>
            </a:r>
          </a:p>
          <a:p>
            <a:pPr>
              <a:buBlip>
                <a:blip r:embed="rId4"/>
              </a:buBlip>
            </a:pPr>
            <a:r>
              <a:rPr lang="en-US" sz="2400" dirty="0" smtClean="0"/>
              <a:t> </a:t>
            </a:r>
            <a:r>
              <a:rPr lang="en-US" sz="2400" b="1" dirty="0" smtClean="0">
                <a:latin typeface="Arial Narrow" pitchFamily="34" charset="0"/>
              </a:rPr>
              <a:t>Halt progression</a:t>
            </a:r>
          </a:p>
          <a:p>
            <a:pPr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Prevent acute insults</a:t>
            </a:r>
          </a:p>
          <a:p>
            <a:pPr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 Improve survival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76200" y="152400"/>
            <a:ext cx="8991600" cy="646331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FF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Bernard MT Condensed" pitchFamily="18" charset="0"/>
              </a:rPr>
              <a:t>ANTIANGINAL DRUGS SET THE BALANCE BACK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FF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Bernard MT Condensed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 t="15151"/>
          <a:stretch>
            <a:fillRect/>
          </a:stretch>
        </p:blipFill>
        <p:spPr bwMode="auto">
          <a:xfrm>
            <a:off x="126971" y="762000"/>
            <a:ext cx="5359429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7"/>
          <p:cNvGrpSpPr/>
          <p:nvPr/>
        </p:nvGrpSpPr>
        <p:grpSpPr>
          <a:xfrm>
            <a:off x="555432" y="1373696"/>
            <a:ext cx="4626168" cy="683704"/>
            <a:chOff x="555432" y="1526096"/>
            <a:chExt cx="4626168" cy="683704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l="24645" t="32620" r="22749" b="47416"/>
            <a:stretch>
              <a:fillRect/>
            </a:stretch>
          </p:blipFill>
          <p:spPr bwMode="auto">
            <a:xfrm>
              <a:off x="609600" y="1600200"/>
              <a:ext cx="45720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1" descr="C:\Users\Administrator\Pictures\balance.gif"/>
            <p:cNvPicPr>
              <a:picLocks noChangeAspect="1" noChangeArrowheads="1"/>
            </p:cNvPicPr>
            <p:nvPr/>
          </p:nvPicPr>
          <p:blipFill>
            <a:blip r:embed="rId3" cstate="print"/>
            <a:srcRect l="10000" t="29762" r="8182" b="50713"/>
            <a:stretch>
              <a:fillRect/>
            </a:stretch>
          </p:blipFill>
          <p:spPr bwMode="auto">
            <a:xfrm rot="21296348">
              <a:off x="555432" y="1526096"/>
              <a:ext cx="4572000" cy="643738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3479800" y="2477544"/>
            <a:ext cx="381000" cy="920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  <a:p>
            <a:pPr>
              <a:lnSpc>
                <a:spcPts val="1600"/>
              </a:lnSpc>
            </a:pPr>
            <a:r>
              <a:rPr lang="en-US" dirty="0" smtClean="0">
                <a:solidFill>
                  <a:srgbClr val="C00000"/>
                </a:solidFill>
                <a:sym typeface="Wingdings 3"/>
              </a:rPr>
              <a:t></a:t>
            </a:r>
          </a:p>
        </p:txBody>
      </p:sp>
      <p:pic>
        <p:nvPicPr>
          <p:cNvPr id="13" name="Picture 2" descr="C:\Users\Administrator\Pictures\sum.gif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581400" y="3390900"/>
            <a:ext cx="5410200" cy="309880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3962400"/>
            <a:ext cx="4800600" cy="2743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In attack &amp; situational </a:t>
            </a:r>
            <a:r>
              <a:rPr kumimoji="0" lang="en-US" sz="2200" b="1" i="0" u="heavy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prophylaxsis</a:t>
            </a:r>
            <a:endParaRPr kumimoji="0" lang="en-US" sz="2200" b="1" i="0" u="heavy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>
                <a:solidFill>
                  <a:srgbClr val="C00000"/>
                </a:solidFill>
              </a:uFill>
              <a:latin typeface="Arial Narrow" pitchFamily="34" charset="0"/>
              <a:ea typeface="+mn-ea"/>
              <a:cs typeface="+mn-cs"/>
              <a:sym typeface="Wingdings 3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  <a:sym typeface="Wingdings 3"/>
              </a:rPr>
              <a:t> 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hort acting nitrates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200" b="1" i="0" u="heavy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>
                  <a:solidFill>
                    <a:srgbClr val="C00000"/>
                  </a:solidFill>
                </a:uFill>
                <a:latin typeface="Arial Narrow" pitchFamily="34" charset="0"/>
                <a:ea typeface="+mn-ea"/>
                <a:cs typeface="+mn-cs"/>
              </a:rPr>
              <a:t>For prophylactic therapy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β-</a:t>
            </a:r>
            <a:r>
              <a:rPr kumimoji="0" lang="en-US" sz="2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adrenoceptors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 blockers.</a:t>
            </a:r>
          </a:p>
          <a:p>
            <a:pPr marL="342900" lvl="0" indent="-342900">
              <a:lnSpc>
                <a:spcPts val="22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Calcium channel blockers </a:t>
            </a:r>
          </a:p>
          <a:p>
            <a:pPr marL="342900" lvl="0" indent="-342900">
              <a:lnSpc>
                <a:spcPts val="2200"/>
              </a:lnSpc>
              <a:buBlip>
                <a:blip r:embed="rId5"/>
              </a:buBlip>
            </a:pPr>
            <a:r>
              <a:rPr lang="en-US" sz="2200" b="1" dirty="0" smtClean="0">
                <a:latin typeface="Arial Narrow" pitchFamily="34" charset="0"/>
              </a:rPr>
              <a:t>Long - 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acting nitrates.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Potassium channel openers</a:t>
            </a: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Metabolic modifiers &amp; others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7543800" y="914400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50912">
            <a:off x="7543800" y="1537393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664295">
            <a:off x="7410739" y="2160386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204764">
            <a:off x="7182702" y="2783379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457772">
            <a:off x="6873463" y="3406372"/>
            <a:ext cx="1066800" cy="3048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3352800" y="5257800"/>
            <a:ext cx="2857500" cy="1464965"/>
            <a:chOff x="3352800" y="5257800"/>
            <a:chExt cx="2857500" cy="1464965"/>
          </a:xfrm>
        </p:grpSpPr>
        <p:sp>
          <p:nvSpPr>
            <p:cNvPr id="21" name="TextBox 20"/>
            <p:cNvSpPr txBox="1"/>
            <p:nvPr/>
          </p:nvSpPr>
          <p:spPr>
            <a:xfrm>
              <a:off x="3721100" y="6261100"/>
              <a:ext cx="248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00000"/>
                  </a:solidFill>
                  <a:latin typeface="Script MT Bold" pitchFamily="66" charset="0"/>
                </a:rPr>
                <a:t>In Combinations</a:t>
              </a:r>
              <a:endParaRPr lang="en-US" sz="2400" dirty="0">
                <a:solidFill>
                  <a:srgbClr val="C00000"/>
                </a:solidFill>
                <a:latin typeface="Script MT Bold" pitchFamily="66" charset="0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3352800" y="5257800"/>
              <a:ext cx="457200" cy="1220788"/>
              <a:chOff x="3352800" y="5257800"/>
              <a:chExt cx="457200" cy="1220788"/>
            </a:xfrm>
          </p:grpSpPr>
          <p:cxnSp>
            <p:nvCxnSpPr>
              <p:cNvPr id="23" name="Straight Connector 22"/>
              <p:cNvCxnSpPr/>
              <p:nvPr/>
            </p:nvCxnSpPr>
            <p:spPr>
              <a:xfrm rot="5400000">
                <a:off x="2972594" y="5867400"/>
                <a:ext cx="1218406" cy="79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3581400" y="6477000"/>
                <a:ext cx="22860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352800" y="5257800"/>
                <a:ext cx="228600" cy="1588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48" y="762000"/>
            <a:ext cx="8305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Stable Angina: </a:t>
            </a:r>
          </a:p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</a:rPr>
              <a:t>Acute symptoms by short acting nitrates</a:t>
            </a:r>
          </a:p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</a:rPr>
              <a:t>Maintain therapy by a suitable </a:t>
            </a:r>
            <a:r>
              <a:rPr lang="en-US" sz="2400" b="1" dirty="0" err="1" smtClean="0">
                <a:latin typeface="Arial Narrow" pitchFamily="34" charset="0"/>
              </a:rPr>
              <a:t>antianginal</a:t>
            </a:r>
            <a:r>
              <a:rPr lang="en-US" sz="2400" b="1" dirty="0" smtClean="0">
                <a:latin typeface="Arial Narrow" pitchFamily="34" charset="0"/>
              </a:rPr>
              <a:t> drug (Nitrates and/or β-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Blockers and/or CCB </a:t>
            </a:r>
            <a:r>
              <a:rPr lang="en-US" sz="2400" b="1" u="sng" dirty="0" smtClean="0">
                <a:latin typeface="Arial Narrow" pitchFamily="34" charset="0"/>
              </a:rPr>
              <a:t>+</a:t>
            </a:r>
            <a:r>
              <a:rPr lang="en-US" sz="2400" b="1" dirty="0" smtClean="0">
                <a:latin typeface="Arial Narrow" pitchFamily="34" charset="0"/>
              </a:rPr>
              <a:t> metabolic modifiers).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228600"/>
            <a:ext cx="7354899" cy="492443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600" dirty="0" smtClean="0">
                <a:solidFill>
                  <a:srgbClr val="C00000"/>
                </a:solidFill>
                <a:latin typeface="Bernard MT Condensed" pitchFamily="18" charset="0"/>
              </a:rPr>
              <a:t>THERAPEUTIC GUIDELINES FOR ISCHEMIC HEART DISEASES</a:t>
            </a:r>
            <a:endParaRPr lang="en-US" sz="26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48" y="2286000"/>
            <a:ext cx="83058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Vasospastic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Angina: </a:t>
            </a:r>
          </a:p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</a:rPr>
              <a:t>Prevention and even abortion of an attack of coronary artery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spasm is achieved by Nitrates and/or CCB. </a:t>
            </a:r>
          </a:p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err="1" smtClean="0">
                <a:latin typeface="Arial Narrow" pitchFamily="34" charset="0"/>
              </a:rPr>
              <a:t>Propranolol</a:t>
            </a:r>
            <a:r>
              <a:rPr lang="en-US" sz="2400" b="1" dirty="0" smtClean="0">
                <a:latin typeface="Arial Narrow" pitchFamily="34" charset="0"/>
              </a:rPr>
              <a:t> is contraindicated.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238" y="5314890"/>
            <a:ext cx="9019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IF THERAPY FAIL to any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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 REVASCULARIZATION ? 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 </a:t>
            </a:r>
            <a:r>
              <a:rPr lang="en-US" sz="2000" dirty="0" smtClean="0">
                <a:latin typeface="Bernard MT Condensed" pitchFamily="18" charset="0"/>
                <a:sym typeface="Wingdings 3"/>
              </a:rPr>
              <a:t>OPENING OF OCCLUDED VESSEL either by;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5638800"/>
            <a:ext cx="7391400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err="1" smtClean="0">
                <a:latin typeface="Arial Narrow" pitchFamily="34" charset="0"/>
              </a:rPr>
              <a:t>Percutaneous</a:t>
            </a:r>
            <a:r>
              <a:rPr lang="en-US" sz="2400" b="1" dirty="0" smtClean="0">
                <a:latin typeface="Arial Narrow" pitchFamily="34" charset="0"/>
              </a:rPr>
              <a:t> coronary intervention; </a:t>
            </a:r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PCI</a:t>
            </a:r>
          </a:p>
          <a:p>
            <a:pPr marL="0" lvl="2">
              <a:lnSpc>
                <a:spcPts val="2600"/>
              </a:lnSpc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</a:rPr>
              <a:t>Surgical coronary artery bypass </a:t>
            </a:r>
            <a:r>
              <a:rPr lang="en-US" sz="2400" b="1" dirty="0" err="1" smtClean="0">
                <a:latin typeface="Arial Narrow" pitchFamily="34" charset="0"/>
              </a:rPr>
              <a:t>grapht</a:t>
            </a:r>
            <a:r>
              <a:rPr lang="en-US" sz="2400" b="1" dirty="0" smtClean="0">
                <a:latin typeface="Arial Narrow" pitchFamily="34" charset="0"/>
              </a:rPr>
              <a:t>; </a:t>
            </a:r>
            <a:r>
              <a:rPr lang="en-US" sz="2400" dirty="0" smtClean="0">
                <a:solidFill>
                  <a:srgbClr val="C00000"/>
                </a:solidFill>
                <a:latin typeface="Bernard MT Condensed" pitchFamily="18" charset="0"/>
              </a:rPr>
              <a:t>CABG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48" y="3886200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Unstable angina: </a:t>
            </a: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Better transfer to ICU or CCU. 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Antianginal</a:t>
            </a:r>
            <a:r>
              <a:rPr lang="en-US" sz="2400" b="1" dirty="0" smtClean="0">
                <a:latin typeface="Arial Narrow" pitchFamily="34" charset="0"/>
              </a:rPr>
              <a:t> drugs (Nitrates &amp;/or B-blockers, CCB in refractory cases)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+  Aspirin or </a:t>
            </a:r>
            <a:r>
              <a:rPr lang="en-US" sz="2400" b="1" dirty="0" err="1" smtClean="0">
                <a:latin typeface="Arial Narrow" pitchFamily="34" charset="0"/>
              </a:rPr>
              <a:t>Antiplatelets</a:t>
            </a:r>
            <a:r>
              <a:rPr lang="en-US" sz="2400" b="1" dirty="0" smtClean="0">
                <a:latin typeface="Arial Narrow" pitchFamily="34" charset="0"/>
              </a:rPr>
              <a:t> &amp; IV Heparin.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440" y="3934968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ACS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09600"/>
            <a:ext cx="8610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AMI: </a:t>
            </a:r>
            <a:r>
              <a:rPr lang="en-US" sz="2400" b="1" dirty="0" smtClean="0">
                <a:latin typeface="Arial Narrow" pitchFamily="34" charset="0"/>
              </a:rPr>
              <a:t>Transfer to CCU &amp; apply the following measures: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 </a:t>
            </a:r>
            <a:r>
              <a:rPr lang="en-US" sz="2400" b="1" dirty="0" smtClean="0">
                <a:solidFill>
                  <a:srgbClr val="6600FF"/>
                </a:solidFill>
                <a:latin typeface="Script MT Bold" pitchFamily="66" charset="0"/>
              </a:rPr>
              <a:t>Before &amp; During Transfer:</a:t>
            </a:r>
            <a:endParaRPr lang="en-US" sz="1000" dirty="0" smtClean="0">
              <a:solidFill>
                <a:srgbClr val="6600FF"/>
              </a:solidFill>
              <a:latin typeface="Script MT Bold" pitchFamily="66" charset="0"/>
            </a:endParaRPr>
          </a:p>
          <a:p>
            <a:pPr marL="0" lvl="2">
              <a:spcBef>
                <a:spcPts val="600"/>
              </a:spcBef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Cardiopulmonary resuscitation / Oxygen &amp; I.V fluids.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err="1" smtClean="0">
                <a:latin typeface="Arial Narrow" pitchFamily="34" charset="0"/>
              </a:rPr>
              <a:t>Nitroglycrine</a:t>
            </a:r>
            <a:r>
              <a:rPr lang="en-US" sz="2200" b="1" dirty="0" smtClean="0">
                <a:latin typeface="Arial Narrow" pitchFamily="34" charset="0"/>
              </a:rPr>
              <a:t> sublingual up to 3 doses with 5 minutes intervals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Analgesics, as morphine, for severe pain.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Chewable aspirin 160 mg</a:t>
            </a:r>
            <a:r>
              <a:rPr lang="en-US" sz="22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400" b="1" dirty="0" smtClean="0">
                <a:solidFill>
                  <a:srgbClr val="6600FF"/>
                </a:solidFill>
                <a:latin typeface="Script MT Bold" pitchFamily="66" charset="0"/>
              </a:rPr>
              <a:t>In ICU or CCU units:</a:t>
            </a:r>
          </a:p>
          <a:p>
            <a:pPr marL="0" lvl="2">
              <a:spcBef>
                <a:spcPts val="600"/>
              </a:spcBef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u="heavy" dirty="0" err="1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Thrombolytics</a:t>
            </a:r>
            <a:r>
              <a:rPr lang="en-US" sz="2200" b="1" u="heavy" dirty="0" smtClean="0">
                <a:solidFill>
                  <a:srgbClr val="C00000"/>
                </a:solidFill>
                <a:uFill>
                  <a:solidFill>
                    <a:srgbClr val="6600FF"/>
                  </a:solidFill>
                </a:uFill>
                <a:latin typeface="Arial Narrow" pitchFamily="34" charset="0"/>
              </a:rPr>
              <a:t>:</a:t>
            </a:r>
            <a:r>
              <a:rPr lang="en-US" sz="2200" b="1" dirty="0" smtClean="0">
                <a:latin typeface="Arial Narrow" pitchFamily="34" charset="0"/>
              </a:rPr>
              <a:t> to induce clot </a:t>
            </a:r>
            <a:r>
              <a:rPr lang="en-US" sz="2200" b="1" dirty="0" err="1" smtClean="0">
                <a:latin typeface="Arial Narrow" pitchFamily="34" charset="0"/>
              </a:rPr>
              <a:t>lysis</a:t>
            </a:r>
            <a:r>
              <a:rPr lang="en-US" sz="2200" b="1" dirty="0" smtClean="0">
                <a:latin typeface="Arial Narrow" pitchFamily="34" charset="0"/>
              </a:rPr>
              <a:t> &amp; restore blood flow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Anti-coagulant: IV Heparin, continue on aspirin orally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 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&amp; Opiates: IV morphine or </a:t>
            </a:r>
            <a:r>
              <a:rPr lang="en-US" sz="2200" b="1" dirty="0" err="1" smtClean="0">
                <a:latin typeface="Arial Narrow" pitchFamily="34" charset="0"/>
              </a:rPr>
              <a:t>meperidine</a:t>
            </a:r>
            <a:r>
              <a:rPr lang="en-US" sz="2200" b="1" dirty="0" smtClean="0">
                <a:latin typeface="Arial Narrow" pitchFamily="34" charset="0"/>
              </a:rPr>
              <a:t>.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 Nitrates: IV infusion of GTN + early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</a:t>
            </a:r>
            <a:r>
              <a:rPr lang="en-US" sz="20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</a:t>
            </a:r>
            <a:r>
              <a:rPr lang="en-US" sz="2200" b="1" dirty="0" smtClean="0">
                <a:latin typeface="Arial Narrow" pitchFamily="34" charset="0"/>
              </a:rPr>
              <a:t>myocardial damage. 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spc="-40" dirty="0" smtClean="0">
                <a:latin typeface="Arial Narrow" pitchFamily="34" charset="0"/>
              </a:rPr>
              <a:t>ACE Inhibitors </a:t>
            </a:r>
            <a:r>
              <a:rPr lang="en-US" sz="2400" b="1" spc="-4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start early</a:t>
            </a:r>
            <a:r>
              <a:rPr lang="en-US" sz="2000" b="1" spc="-40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postmyocardial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fibrosis &amp; improve survival</a:t>
            </a:r>
          </a:p>
          <a:p>
            <a:pPr marL="0" lvl="2">
              <a:buClr>
                <a:srgbClr val="C00000"/>
              </a:buClr>
              <a:buSzPct val="80000"/>
              <a:buFont typeface="Wingdings 2" pitchFamily="18" charset="2"/>
              <a:buChar char="®"/>
            </a:pPr>
            <a:r>
              <a:rPr lang="en-US" sz="2400" b="1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Statin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therapy start early stabilize plaque </a:t>
            </a:r>
            <a:endParaRPr lang="en-US" sz="2200" dirty="0"/>
          </a:p>
        </p:txBody>
      </p:sp>
      <p:pic>
        <p:nvPicPr>
          <p:cNvPr id="8" name="Picture 2" descr="heart"/>
          <p:cNvPicPr>
            <a:picLocks noChangeAspect="1" noChangeArrowheads="1"/>
          </p:cNvPicPr>
          <p:nvPr/>
        </p:nvPicPr>
        <p:blipFill>
          <a:blip r:embed="rId2" cstate="print"/>
          <a:srcRect l="17021" t="2083" r="20000" b="33333"/>
          <a:stretch>
            <a:fillRect/>
          </a:stretch>
        </p:blipFill>
        <p:spPr bwMode="auto">
          <a:xfrm>
            <a:off x="7086600" y="152400"/>
            <a:ext cx="1905000" cy="1752600"/>
          </a:xfrm>
          <a:prstGeom prst="ellipse">
            <a:avLst/>
          </a:prstGeom>
          <a:noFill/>
        </p:spPr>
      </p:pic>
      <p:pic>
        <p:nvPicPr>
          <p:cNvPr id="9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481" t="6360" r="10954" b="27915"/>
          <a:stretch>
            <a:fillRect/>
          </a:stretch>
        </p:blipFill>
        <p:spPr bwMode="auto">
          <a:xfrm>
            <a:off x="6528619" y="1978152"/>
            <a:ext cx="2615381" cy="2133600"/>
          </a:xfrm>
          <a:prstGeom prst="ellipse">
            <a:avLst/>
          </a:prstGeom>
          <a:noFill/>
        </p:spPr>
      </p:pic>
      <p:sp>
        <p:nvSpPr>
          <p:cNvPr id="10" name="5-Point Star 9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04800" y="228600"/>
            <a:ext cx="5084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ACS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xpasy.org/spotlight/images/sptlt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23999" y="-1524001"/>
            <a:ext cx="6096001" cy="9144001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04800" y="533400"/>
            <a:ext cx="3124200" cy="33528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431800"/>
            <a:ext cx="1981200" cy="359630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082800" y="5940504"/>
            <a:ext cx="49984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S28397-005-f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 l="49100" t="55665" b="4525"/>
          <a:stretch>
            <a:fillRect/>
          </a:stretch>
        </p:blipFill>
        <p:spPr bwMode="auto">
          <a:xfrm>
            <a:off x="2996876" y="4876800"/>
            <a:ext cx="2413324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Documents and Settings\DR.OMNIA\My Documents\My Pictures\AMI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533400" y="115824"/>
            <a:ext cx="4391126" cy="3124200"/>
          </a:xfrm>
          <a:prstGeom prst="rect">
            <a:avLst/>
          </a:prstGeom>
          <a:noFill/>
        </p:spPr>
      </p:pic>
      <p:pic>
        <p:nvPicPr>
          <p:cNvPr id="25" name="Picture 4" descr="S01871-012-f018a"/>
          <p:cNvPicPr>
            <a:picLocks noChangeAspect="1" noChangeArrowheads="1"/>
          </p:cNvPicPr>
          <p:nvPr/>
        </p:nvPicPr>
        <p:blipFill>
          <a:blip r:embed="rId4" cstate="print">
            <a:lum bright="-14000" contrast="30000"/>
          </a:blip>
          <a:srcRect l="72504" t="2211" b="60193"/>
          <a:stretch>
            <a:fillRect/>
          </a:stretch>
        </p:blipFill>
        <p:spPr bwMode="auto">
          <a:xfrm>
            <a:off x="4017264" y="152400"/>
            <a:ext cx="1550286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5777235" y="152400"/>
            <a:ext cx="3183885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SEQUENCE OF EVENTS AFTER AMI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5791200" y="609600"/>
            <a:ext cx="3200400" cy="4425482"/>
            <a:chOff x="5638800" y="679918"/>
            <a:chExt cx="3352800" cy="4529114"/>
          </a:xfrm>
        </p:grpSpPr>
        <p:pic>
          <p:nvPicPr>
            <p:cNvPr id="27" name="Picture 3" descr="S01871-012-f016a"/>
            <p:cNvPicPr>
              <a:picLocks noChangeAspect="1" noChangeArrowheads="1"/>
            </p:cNvPicPr>
            <p:nvPr/>
          </p:nvPicPr>
          <p:blipFill>
            <a:blip r:embed="rId5" cstate="print">
              <a:lum bright="-18000" contrast="10000"/>
            </a:blip>
            <a:srcRect r="13753" b="12500"/>
            <a:stretch>
              <a:fillRect/>
            </a:stretch>
          </p:blipFill>
          <p:spPr>
            <a:xfrm>
              <a:off x="5638800" y="932901"/>
              <a:ext cx="1592275" cy="13932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dist="25399" dir="16200000" algn="ctr" rotWithShape="0">
                <a:srgbClr val="808080">
                  <a:alpha val="75000"/>
                </a:srgbClr>
              </a:outerShdw>
            </a:effectLst>
          </p:spPr>
        </p:pic>
        <p:pic>
          <p:nvPicPr>
            <p:cNvPr id="28" name="Picture 4" descr="S01871-012-f016b"/>
            <p:cNvPicPr>
              <a:picLocks noChangeAspect="1" noChangeArrowheads="1"/>
            </p:cNvPicPr>
            <p:nvPr/>
          </p:nvPicPr>
          <p:blipFill>
            <a:blip r:embed="rId6" cstate="print">
              <a:lum bright="-16000" contrast="14000"/>
            </a:blip>
            <a:srcRect l="4455" r="24272" b="12500"/>
            <a:stretch>
              <a:fillRect/>
            </a:stretch>
          </p:blipFill>
          <p:spPr>
            <a:xfrm>
              <a:off x="7395931" y="932901"/>
              <a:ext cx="1592275" cy="13932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dist="25399" dir="16200000" algn="ctr" rotWithShape="0">
                <a:srgbClr val="808080">
                  <a:alpha val="75000"/>
                </a:srgbClr>
              </a:outerShdw>
            </a:effectLst>
          </p:spPr>
        </p:pic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>
              <a:off x="5638800" y="2380702"/>
              <a:ext cx="1600200" cy="584775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C00000"/>
                  </a:solidFill>
                  <a:latin typeface="Bernard MT Condensed" pitchFamily="18" charset="0"/>
                </a:rPr>
                <a:t>C</a:t>
              </a:r>
              <a:r>
                <a:rPr lang="en-US" sz="1600" dirty="0" err="1" smtClean="0">
                  <a:solidFill>
                    <a:srgbClr val="C00000"/>
                  </a:solidFill>
                  <a:latin typeface="Bernard MT Condensed" pitchFamily="18" charset="0"/>
                </a:rPr>
                <a:t>oagulative</a:t>
              </a: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 </a:t>
              </a:r>
              <a:r>
                <a:rPr lang="en-US" sz="1600" dirty="0">
                  <a:solidFill>
                    <a:srgbClr val="C00000"/>
                  </a:solidFill>
                  <a:latin typeface="Bernard MT Condensed" pitchFamily="18" charset="0"/>
                </a:rPr>
                <a:t>N</a:t>
              </a: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ecrosis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7391400" y="2380702"/>
              <a:ext cx="1600200" cy="584775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sz="1600" dirty="0" err="1">
                  <a:solidFill>
                    <a:srgbClr val="C00000"/>
                  </a:solidFill>
                  <a:latin typeface="Bernard MT Condensed" pitchFamily="18" charset="0"/>
                </a:rPr>
                <a:t>Neutrophilic</a:t>
              </a:r>
              <a:r>
                <a:rPr lang="en-US" sz="1600" dirty="0">
                  <a:solidFill>
                    <a:srgbClr val="C00000"/>
                  </a:solidFill>
                  <a:latin typeface="Bernard MT Condensed" pitchFamily="18" charset="0"/>
                </a:rPr>
                <a:t> </a:t>
              </a:r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Infiltrate 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5638800" y="704302"/>
              <a:ext cx="1600200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After 1 day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7391400" y="679918"/>
              <a:ext cx="1600200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&lt; 3days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pic>
          <p:nvPicPr>
            <p:cNvPr id="33" name="Picture 6" descr="S01871-012-f016d"/>
            <p:cNvPicPr>
              <a:picLocks noChangeAspect="1" noChangeArrowheads="1"/>
            </p:cNvPicPr>
            <p:nvPr/>
          </p:nvPicPr>
          <p:blipFill>
            <a:blip r:embed="rId7" cstate="print">
              <a:lum bright="-14000" contrast="12000"/>
            </a:blip>
            <a:srcRect l="13793" t="7692" r="8966" b="15385"/>
            <a:stretch>
              <a:fillRect/>
            </a:stretch>
          </p:blipFill>
          <p:spPr>
            <a:xfrm>
              <a:off x="5657088" y="3422677"/>
              <a:ext cx="1600200" cy="13932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ffectLst>
              <a:outerShdw dist="25399" dir="16200000" algn="ctr" rotWithShape="0">
                <a:srgbClr val="808080">
                  <a:alpha val="75000"/>
                </a:srgbClr>
              </a:outerShdw>
            </a:effectLst>
          </p:spPr>
        </p:pic>
        <p:pic>
          <p:nvPicPr>
            <p:cNvPr id="34" name="Picture 18" descr="S01871-012-f016e"/>
            <p:cNvPicPr>
              <a:picLocks noChangeAspect="1" noChangeArrowheads="1"/>
            </p:cNvPicPr>
            <p:nvPr/>
          </p:nvPicPr>
          <p:blipFill>
            <a:blip r:embed="rId8" cstate="print">
              <a:lum bright="-14000" contrast="14000"/>
            </a:blip>
            <a:srcRect l="8571" t="4160" r="8571" b="11980"/>
            <a:stretch>
              <a:fillRect/>
            </a:stretch>
          </p:blipFill>
          <p:spPr bwMode="auto">
            <a:xfrm>
              <a:off x="7391400" y="3498877"/>
              <a:ext cx="1600200" cy="139324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>
              <a:outerShdw dist="25399" dir="16200000" algn="ctr" rotWithShape="0">
                <a:srgbClr val="808080">
                  <a:alpha val="75000"/>
                </a:srgbClr>
              </a:outerShdw>
            </a:effectLst>
          </p:spPr>
        </p:pic>
        <p:sp>
          <p:nvSpPr>
            <p:cNvPr id="35" name="Rectangle 14"/>
            <p:cNvSpPr>
              <a:spLocks noChangeArrowheads="1"/>
            </p:cNvSpPr>
            <p:nvPr/>
          </p:nvSpPr>
          <p:spPr bwMode="auto">
            <a:xfrm>
              <a:off x="5657087" y="4870477"/>
              <a:ext cx="1600200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Granulation T.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6" name="Rectangle 15"/>
            <p:cNvSpPr>
              <a:spLocks noChangeArrowheads="1"/>
            </p:cNvSpPr>
            <p:nvPr/>
          </p:nvSpPr>
          <p:spPr bwMode="auto">
            <a:xfrm>
              <a:off x="7391400" y="4870478"/>
              <a:ext cx="1600200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sz="1600" spc="-60" dirty="0" smtClean="0">
                  <a:solidFill>
                    <a:srgbClr val="C00000"/>
                  </a:solidFill>
                  <a:latin typeface="Bernard MT Condensed" pitchFamily="18" charset="0"/>
                </a:rPr>
                <a:t>Scaring &amp; Fibrosis</a:t>
              </a:r>
              <a:endParaRPr lang="en-US" sz="1600" spc="-6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5648025" y="3160324"/>
              <a:ext cx="1609262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1-2 weeks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7391400" y="3160323"/>
              <a:ext cx="1600200" cy="338554"/>
            </a:xfrm>
            <a:prstGeom prst="rect">
              <a:avLst/>
            </a:prstGeom>
            <a:solidFill>
              <a:srgbClr val="FFEFE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 eaLnBrk="1" hangingPunct="1"/>
              <a:r>
                <a:rPr lang="en-US" sz="1600" dirty="0" smtClean="0">
                  <a:solidFill>
                    <a:srgbClr val="C00000"/>
                  </a:solidFill>
                  <a:latin typeface="Bernard MT Condensed" pitchFamily="18" charset="0"/>
                </a:rPr>
                <a:t>&gt;3 weeks</a:t>
              </a:r>
              <a:endParaRPr lang="en-US" sz="16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39" name="Picture 2" descr="C:\Documents and Settings\DR.OMNIA\My Documents\My Pictures\throm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60566" t="14072" r="1698" b="4491"/>
          <a:stretch>
            <a:fillRect/>
          </a:stretch>
        </p:blipFill>
        <p:spPr bwMode="auto">
          <a:xfrm>
            <a:off x="4648200" y="2667000"/>
            <a:ext cx="1143000" cy="1295400"/>
          </a:xfrm>
          <a:prstGeom prst="rect">
            <a:avLst/>
          </a:prstGeom>
          <a:noFill/>
        </p:spPr>
      </p:pic>
      <p:grpSp>
        <p:nvGrpSpPr>
          <p:cNvPr id="3" name="Group 41"/>
          <p:cNvGrpSpPr/>
          <p:nvPr/>
        </p:nvGrpSpPr>
        <p:grpSpPr>
          <a:xfrm>
            <a:off x="1141448" y="2667000"/>
            <a:ext cx="1623731" cy="1371600"/>
            <a:chOff x="1141448" y="2590801"/>
            <a:chExt cx="1623731" cy="1371600"/>
          </a:xfrm>
        </p:grpSpPr>
        <p:sp>
          <p:nvSpPr>
            <p:cNvPr id="41" name="Rectangle 40"/>
            <p:cNvSpPr/>
            <p:nvPr/>
          </p:nvSpPr>
          <p:spPr>
            <a:xfrm>
              <a:off x="1600200" y="2819400"/>
              <a:ext cx="6858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" name="Picture 2" descr="C:\Documents and Settings\DR.OMNIA\My Documents\My Pictures\thromb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30000" contrast="40000"/>
            </a:blip>
            <a:srcRect l="1698" t="14072" r="45472" b="4491"/>
            <a:stretch>
              <a:fillRect/>
            </a:stretch>
          </p:blipFill>
          <p:spPr bwMode="auto">
            <a:xfrm>
              <a:off x="1141448" y="2590801"/>
              <a:ext cx="1623731" cy="1371600"/>
            </a:xfrm>
            <a:prstGeom prst="rect">
              <a:avLst/>
            </a:prstGeom>
            <a:noFill/>
          </p:spPr>
        </p:pic>
      </p:grpSp>
      <p:pic>
        <p:nvPicPr>
          <p:cNvPr id="44" name="Picture 3" descr="S28397-005-f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29" r="50943" b="15288"/>
          <a:stretch>
            <a:fillRect/>
          </a:stretch>
        </p:blipFill>
        <p:spPr bwMode="auto">
          <a:xfrm>
            <a:off x="6858000" y="4846320"/>
            <a:ext cx="1676400" cy="1828800"/>
          </a:xfrm>
          <a:prstGeom prst="rect">
            <a:avLst/>
          </a:prstGeom>
          <a:noFill/>
        </p:spPr>
      </p:pic>
      <p:sp>
        <p:nvSpPr>
          <p:cNvPr id="45" name="Rectangle 44"/>
          <p:cNvSpPr/>
          <p:nvPr/>
        </p:nvSpPr>
        <p:spPr>
          <a:xfrm>
            <a:off x="5105400" y="6400800"/>
            <a:ext cx="2597571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Post-myocardial Fibrosis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46" name="Picture 3" descr="S28397-005-f00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 l="54840" t="11589" r="2111" b="47179"/>
          <a:stretch>
            <a:fillRect/>
          </a:stretch>
        </p:blipFill>
        <p:spPr bwMode="auto">
          <a:xfrm>
            <a:off x="228600" y="4267200"/>
            <a:ext cx="2657856" cy="2474976"/>
          </a:xfrm>
          <a:prstGeom prst="rect">
            <a:avLst/>
          </a:prstGeom>
          <a:solidFill>
            <a:srgbClr val="FFEFEF"/>
          </a:solidFill>
          <a:ln>
            <a:solidFill>
              <a:schemeClr val="accent2"/>
            </a:solidFill>
          </a:ln>
        </p:spPr>
      </p:pic>
      <p:sp>
        <p:nvSpPr>
          <p:cNvPr id="47" name="Rectangle 46"/>
          <p:cNvSpPr/>
          <p:nvPr/>
        </p:nvSpPr>
        <p:spPr>
          <a:xfrm>
            <a:off x="2971800" y="4267200"/>
            <a:ext cx="2514600" cy="605294"/>
          </a:xfrm>
          <a:prstGeom prst="rect">
            <a:avLst/>
          </a:prstGeom>
          <a:solidFill>
            <a:srgbClr val="FFEFEF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Benefits of adding ACE Inhibitors &amp; </a:t>
            </a:r>
            <a:r>
              <a:rPr lang="en-US" sz="2000" b="1" dirty="0" smtClean="0">
                <a:solidFill>
                  <a:srgbClr val="C00000"/>
                </a:solidFill>
                <a:latin typeface="Symbol" pitchFamily="18" charset="2"/>
              </a:rPr>
              <a:t>b</a:t>
            </a: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</a:rPr>
              <a:t>-blockers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48" name="Left Arrow 47"/>
          <p:cNvSpPr/>
          <p:nvPr/>
        </p:nvSpPr>
        <p:spPr>
          <a:xfrm>
            <a:off x="2639007" y="4419600"/>
            <a:ext cx="381000" cy="228600"/>
          </a:xfrm>
          <a:prstGeom prst="leftArrow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8534400" y="62484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5" grpId="0" animBg="1"/>
      <p:bldP spid="47" grpId="0" animBg="1"/>
      <p:bldP spid="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4715288" y="1332963"/>
            <a:ext cx="4146447" cy="2362200"/>
            <a:chOff x="4715288" y="1332963"/>
            <a:chExt cx="4146447" cy="2362200"/>
          </a:xfrm>
        </p:grpSpPr>
        <p:pic>
          <p:nvPicPr>
            <p:cNvPr id="2050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15288" y="1384479"/>
              <a:ext cx="4146447" cy="231068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20000">
                  <a:srgbClr val="FFEFEF"/>
                </a:gs>
                <a:gs pos="42000">
                  <a:srgbClr val="FF9B9B">
                    <a:alpha val="25000"/>
                  </a:srgbClr>
                </a:gs>
                <a:gs pos="58000">
                  <a:schemeClr val="accent1">
                    <a:lumMod val="20000"/>
                    <a:lumOff val="80000"/>
                    <a:alpha val="66000"/>
                  </a:schemeClr>
                </a:gs>
                <a:gs pos="76000">
                  <a:schemeClr val="bg1"/>
                </a:gs>
              </a:gsLst>
              <a:lin ang="16200000" scaled="1"/>
              <a:tileRect/>
            </a:gradFill>
          </p:spPr>
        </p:pic>
        <p:sp>
          <p:nvSpPr>
            <p:cNvPr id="14" name="TextBox 13"/>
            <p:cNvSpPr txBox="1"/>
            <p:nvPr/>
          </p:nvSpPr>
          <p:spPr>
            <a:xfrm>
              <a:off x="7239000" y="3124200"/>
              <a:ext cx="1143000" cy="369332"/>
            </a:xfrm>
            <a:prstGeom prst="rect">
              <a:avLst/>
            </a:prstGeom>
            <a:solidFill>
              <a:srgbClr val="FFF30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Verapamil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060842" y="1332963"/>
              <a:ext cx="1143000" cy="369332"/>
            </a:xfrm>
            <a:prstGeom prst="rect">
              <a:avLst/>
            </a:prstGeom>
            <a:solidFill>
              <a:srgbClr val="FFF30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Nifedipine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91400" y="2704563"/>
              <a:ext cx="1143000" cy="369332"/>
            </a:xfrm>
            <a:prstGeom prst="rect">
              <a:avLst/>
            </a:prstGeom>
            <a:solidFill>
              <a:srgbClr val="FFF30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Bernard MT Condensed" pitchFamily="18" charset="0"/>
                </a:rPr>
                <a:t>Diltiazem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6248400" y="152400"/>
            <a:ext cx="2736647" cy="348557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8916" y="3175716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Bernard MT Condensed" pitchFamily="18" charset="0"/>
                <a:sym typeface="Wingdings 3"/>
              </a:rPr>
              <a:t> </a:t>
            </a:r>
            <a:r>
              <a:rPr lang="en-US" sz="2200" dirty="0" err="1" smtClean="0">
                <a:latin typeface="Bernard MT Condensed" pitchFamily="18" charset="0"/>
              </a:rPr>
              <a:t>Cardiomyocyte</a:t>
            </a:r>
            <a:r>
              <a:rPr lang="en-US" sz="2200" dirty="0" smtClean="0">
                <a:latin typeface="Bernard MT Condensed" pitchFamily="18" charset="0"/>
              </a:rPr>
              <a:t> Contraction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3840122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latin typeface="Bernard MT Condensed" pitchFamily="18" charset="0"/>
              </a:rPr>
              <a:t>VSMC</a:t>
            </a:r>
          </a:p>
          <a:p>
            <a:pPr algn="r"/>
            <a:r>
              <a:rPr lang="en-US" sz="2200" dirty="0" smtClean="0">
                <a:latin typeface="Bernard MT Condensed" pitchFamily="18" charset="0"/>
              </a:rPr>
              <a:t>Contraction</a:t>
            </a:r>
            <a:endParaRPr lang="en-US" sz="2200" dirty="0">
              <a:latin typeface="Bernard MT Condensed" pitchFamily="18" charset="0"/>
            </a:endParaRPr>
          </a:p>
        </p:txBody>
      </p:sp>
      <p:graphicFrame>
        <p:nvGraphicFramePr>
          <p:cNvPr id="13" name="Group 51"/>
          <p:cNvGraphicFramePr>
            <a:graphicFrameLocks/>
          </p:cNvGraphicFramePr>
          <p:nvPr/>
        </p:nvGraphicFramePr>
        <p:xfrm>
          <a:off x="277968" y="955185"/>
          <a:ext cx="4267200" cy="2118043"/>
        </p:xfrm>
        <a:graphic>
          <a:graphicData uri="http://schemas.openxmlformats.org/drawingml/2006/table">
            <a:tbl>
              <a:tblPr rtl="1"/>
              <a:tblGrid>
                <a:gridCol w="3462270"/>
                <a:gridCol w="80493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Distribution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Cardiac &amp; VSMCs / neurons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Heart / neurons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Neurons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Cerebellar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Arial Narrow" pitchFamily="34" charset="0"/>
                          <a:cs typeface="Arial" charset="0"/>
                        </a:rPr>
                        <a:t> Purkinje neurons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3300"/>
                          </a:solidFill>
                          <a:effectLst/>
                          <a:latin typeface="Bernard MT Condensed" pitchFamily="18" charset="0"/>
                          <a:cs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02842" y="457200"/>
            <a:ext cx="449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Ca Channel Types &amp; Distribution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grpSp>
        <p:nvGrpSpPr>
          <p:cNvPr id="3" name="Group 21"/>
          <p:cNvGrpSpPr/>
          <p:nvPr/>
        </p:nvGrpSpPr>
        <p:grpSpPr>
          <a:xfrm>
            <a:off x="7906612" y="1734657"/>
            <a:ext cx="1151489" cy="2113700"/>
            <a:chOff x="7906612" y="1734657"/>
            <a:chExt cx="1151489" cy="2113700"/>
          </a:xfrm>
        </p:grpSpPr>
        <p:pic>
          <p:nvPicPr>
            <p:cNvPr id="20" name="Picture 6" descr="http://www.dimensionsguide.com/wp-content/uploads/2009/11/Blood-Vessels-Diamet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634" r="41141" b="74400"/>
            <a:stretch>
              <a:fillRect/>
            </a:stretch>
          </p:blipFill>
          <p:spPr bwMode="auto">
            <a:xfrm rot="20836336">
              <a:off x="7906612" y="1734657"/>
              <a:ext cx="1151489" cy="908196"/>
            </a:xfrm>
            <a:prstGeom prst="rect">
              <a:avLst/>
            </a:prstGeom>
            <a:noFill/>
          </p:spPr>
        </p:pic>
        <p:cxnSp>
          <p:nvCxnSpPr>
            <p:cNvPr id="23" name="Straight Arrow Connector 22"/>
            <p:cNvCxnSpPr/>
            <p:nvPr/>
          </p:nvCxnSpPr>
          <p:spPr>
            <a:xfrm rot="5400000">
              <a:off x="8191500" y="3199863"/>
              <a:ext cx="1295400" cy="1588"/>
            </a:xfrm>
            <a:prstGeom prst="straightConnector1">
              <a:avLst/>
            </a:prstGeom>
            <a:ln w="571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3"/>
          <p:cNvGrpSpPr/>
          <p:nvPr/>
        </p:nvGrpSpPr>
        <p:grpSpPr>
          <a:xfrm>
            <a:off x="4267200" y="2028595"/>
            <a:ext cx="1676400" cy="1769807"/>
            <a:chOff x="4267200" y="2028595"/>
            <a:chExt cx="1676400" cy="1769807"/>
          </a:xfrm>
        </p:grpSpPr>
        <p:pic>
          <p:nvPicPr>
            <p:cNvPr id="18" name="Picture 4" descr="http://img.medscape.com/fullsize/migrated/550/354/jic550354.fig1.gif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500" t="6234" r="52014" b="10649"/>
            <a:stretch>
              <a:fillRect/>
            </a:stretch>
          </p:blipFill>
          <p:spPr bwMode="auto">
            <a:xfrm>
              <a:off x="4572000" y="2028595"/>
              <a:ext cx="1371600" cy="1769807"/>
            </a:xfrm>
            <a:prstGeom prst="rect">
              <a:avLst/>
            </a:prstGeom>
            <a:noFill/>
          </p:spPr>
        </p:pic>
        <p:cxnSp>
          <p:nvCxnSpPr>
            <p:cNvPr id="25" name="Straight Arrow Connector 24"/>
            <p:cNvCxnSpPr/>
            <p:nvPr/>
          </p:nvCxnSpPr>
          <p:spPr>
            <a:xfrm rot="10800000" flipV="1">
              <a:off x="4267200" y="3415840"/>
              <a:ext cx="457994" cy="13159"/>
            </a:xfrm>
            <a:prstGeom prst="straightConnector1">
              <a:avLst/>
            </a:prstGeom>
            <a:ln w="57150">
              <a:solidFill>
                <a:srgbClr val="CC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ectangle 26"/>
          <p:cNvSpPr/>
          <p:nvPr/>
        </p:nvSpPr>
        <p:spPr>
          <a:xfrm>
            <a:off x="76200" y="3811250"/>
            <a:ext cx="487680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cardiac work </a:t>
            </a:r>
            <a:r>
              <a:rPr lang="en-US" sz="2200" b="1" spc="-30" dirty="0" smtClean="0">
                <a:latin typeface="Arial Narrow" pitchFamily="34" charset="0"/>
              </a:rPr>
              <a:t>through their –</a:t>
            </a:r>
            <a:r>
              <a:rPr lang="en-US" sz="2200" b="1" spc="-30" dirty="0" err="1" smtClean="0">
                <a:latin typeface="Arial Narrow" pitchFamily="34" charset="0"/>
              </a:rPr>
              <a:t>ve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spc="-30" dirty="0" err="1" smtClean="0">
                <a:latin typeface="Arial Narrow" pitchFamily="34" charset="0"/>
              </a:rPr>
              <a:t>inotropic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chronotropic</a:t>
            </a:r>
            <a:r>
              <a:rPr lang="en-US" sz="2200" b="1" spc="-30" dirty="0" smtClean="0">
                <a:latin typeface="Arial Narrow" pitchFamily="34" charset="0"/>
              </a:rPr>
              <a:t> action (</a:t>
            </a:r>
            <a:r>
              <a:rPr lang="en-US" sz="2200" b="1" spc="-30" dirty="0" err="1" smtClean="0">
                <a:latin typeface="Arial Narrow" pitchFamily="34" charset="0"/>
              </a:rPr>
              <a:t>verapamil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diltiazem</a:t>
            </a:r>
            <a:r>
              <a:rPr lang="en-US" sz="2200" b="1" spc="-30" dirty="0" smtClean="0">
                <a:latin typeface="Arial Narrow" pitchFamily="34" charset="0"/>
              </a:rPr>
              <a:t>)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spc="-30" dirty="0" smtClean="0">
                <a:solidFill>
                  <a:srgbClr val="CC0000"/>
                </a:solidFill>
                <a:latin typeface="Bernard MT Condensed" pitchFamily="18" charset="0"/>
              </a:rPr>
              <a:t>myocardial oxygen demand </a:t>
            </a:r>
            <a:endParaRPr lang="en-US" sz="2200" spc="-3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953000" y="4539496"/>
            <a:ext cx="41148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  <a:buBlip>
                <a:blip r:embed="rId6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 After load  cardiac work </a:t>
            </a:r>
          </a:p>
          <a:p>
            <a:pPr algn="just">
              <a:lnSpc>
                <a:spcPts val="2500"/>
              </a:lnSpc>
            </a:pP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demand</a:t>
            </a:r>
          </a:p>
          <a:p>
            <a:pPr algn="just">
              <a:lnSpc>
                <a:spcPts val="2500"/>
              </a:lnSpc>
              <a:buBlip>
                <a:blip r:embed="rId6"/>
              </a:buBlip>
            </a:pPr>
            <a:r>
              <a:rPr lang="en-US" sz="2200" b="1" spc="-30" dirty="0" smtClean="0">
                <a:latin typeface="Arial Narrow" pitchFamily="34" charset="0"/>
              </a:rPr>
              <a:t> Coronary dilatation (</a:t>
            </a:r>
            <a:r>
              <a:rPr lang="en-US" sz="2200" b="1" spc="-30" dirty="0" err="1" smtClean="0">
                <a:latin typeface="Arial Narrow" pitchFamily="34" charset="0"/>
              </a:rPr>
              <a:t>nifedipine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nicardipine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000" b="1" i="1" spc="-30" dirty="0" smtClean="0">
                <a:latin typeface="Arial Narrow" pitchFamily="34" charset="0"/>
              </a:rPr>
              <a:t>(short acting) </a:t>
            </a:r>
            <a:r>
              <a:rPr lang="en-US" sz="2200" b="1" spc="-30" dirty="0" smtClean="0">
                <a:latin typeface="Arial Narrow" pitchFamily="34" charset="0"/>
              </a:rPr>
              <a:t>/ </a:t>
            </a:r>
            <a:r>
              <a:rPr lang="en-US" sz="2200" b="1" spc="-30" dirty="0" err="1" smtClean="0">
                <a:latin typeface="Arial Narrow" pitchFamily="34" charset="0"/>
              </a:rPr>
              <a:t>amlodipine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000" b="1" i="1" spc="-30" dirty="0" smtClean="0">
                <a:latin typeface="Arial Narrow" pitchFamily="34" charset="0"/>
              </a:rPr>
              <a:t>(long acting) </a:t>
            </a:r>
            <a:r>
              <a:rPr lang="en-US" sz="2200" b="1" spc="-30" dirty="0" smtClean="0">
                <a:latin typeface="Arial Narrow" pitchFamily="34" charset="0"/>
              </a:rPr>
              <a:t>&gt; </a:t>
            </a:r>
            <a:r>
              <a:rPr lang="en-US" sz="2200" b="1" spc="-30" dirty="0" err="1" smtClean="0">
                <a:latin typeface="Arial Narrow" pitchFamily="34" charset="0"/>
              </a:rPr>
              <a:t>diltiazem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verapamil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supply</a:t>
            </a:r>
          </a:p>
        </p:txBody>
      </p:sp>
      <p:sp>
        <p:nvSpPr>
          <p:cNvPr id="31" name="Right Arrow 30"/>
          <p:cNvSpPr/>
          <p:nvPr/>
        </p:nvSpPr>
        <p:spPr>
          <a:xfrm>
            <a:off x="4267200" y="1447800"/>
            <a:ext cx="990600" cy="304800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52400" y="5229761"/>
            <a:ext cx="4495800" cy="1323439"/>
          </a:xfrm>
          <a:prstGeom prst="rect">
            <a:avLst/>
          </a:prstGeom>
          <a:solidFill>
            <a:srgbClr val="FFFF00"/>
          </a:solidFill>
          <a:ln>
            <a:solidFill>
              <a:srgbClr val="CC0000"/>
            </a:solidFill>
          </a:ln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000" b="1" dirty="0" smtClean="0">
                <a:latin typeface="Arial Narrow" pitchFamily="34" charset="0"/>
              </a:rPr>
              <a:t>N.B. </a:t>
            </a: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Selectivity of Ca channel blockers </a:t>
            </a:r>
          </a:p>
          <a:p>
            <a:pPr>
              <a:lnSpc>
                <a:spcPts val="2400"/>
              </a:lnSpc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  <a:latin typeface="Bernard MT Condensed" pitchFamily="18" charset="0"/>
              </a:rPr>
              <a:t>Nifedipine</a:t>
            </a:r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 </a:t>
            </a:r>
            <a:r>
              <a:rPr lang="en-US" sz="2000" b="1" spc="-3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smtClean="0">
                <a:latin typeface="Arial Narrow" pitchFamily="34" charset="0"/>
              </a:rPr>
              <a:t>VSMCs</a:t>
            </a:r>
          </a:p>
          <a:p>
            <a:pPr>
              <a:lnSpc>
                <a:spcPts val="2400"/>
              </a:lnSpc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  <a:latin typeface="Bernard MT Condensed" pitchFamily="18" charset="0"/>
              </a:rPr>
              <a:t>Verapamil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b="1" dirty="0" err="1" smtClean="0">
                <a:latin typeface="Arial Narrow" pitchFamily="34" charset="0"/>
              </a:rPr>
              <a:t>Cardiomyocytes</a:t>
            </a:r>
            <a:r>
              <a:rPr lang="en-US" sz="2000" b="1" dirty="0" smtClean="0">
                <a:latin typeface="Arial Narrow" pitchFamily="34" charset="0"/>
              </a:rPr>
              <a:t> &gt; VSMCs</a:t>
            </a:r>
          </a:p>
          <a:p>
            <a:pPr>
              <a:lnSpc>
                <a:spcPts val="2400"/>
              </a:lnSpc>
              <a:buBlip>
                <a:blip r:embed="rId7"/>
              </a:buBlip>
            </a:pPr>
            <a:r>
              <a:rPr lang="en-US" sz="2000" b="1" dirty="0" smtClean="0">
                <a:latin typeface="Arial Narrow" pitchFamily="34" charset="0"/>
              </a:rPr>
              <a:t> </a:t>
            </a:r>
            <a:r>
              <a:rPr lang="en-US" sz="2000" dirty="0" err="1" smtClean="0">
                <a:solidFill>
                  <a:srgbClr val="CC0000"/>
                </a:solidFill>
                <a:latin typeface="Bernard MT Condensed" pitchFamily="18" charset="0"/>
              </a:rPr>
              <a:t>Diltaizem</a:t>
            </a:r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  </a:t>
            </a:r>
            <a:r>
              <a:rPr lang="en-US" sz="2000" b="1" spc="-3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000" b="1" dirty="0" smtClean="0">
                <a:latin typeface="Arial Narrow" pitchFamily="34" charset="0"/>
              </a:rPr>
              <a:t> Intermediate action on both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48200" y="609600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648200" y="939084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7030A0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27" grpId="0"/>
      <p:bldP spid="29" grpId="0"/>
      <p:bldP spid="32" grpId="0" animBg="1"/>
      <p:bldP spid="33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http://www.instablogsimages.com/images/2008/11/25/icu_bed_space_DVb5L_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2936" y="457200"/>
            <a:ext cx="2976563" cy="1905000"/>
          </a:xfrm>
          <a:prstGeom prst="rect">
            <a:avLst/>
          </a:prstGeom>
          <a:noFill/>
        </p:spPr>
      </p:pic>
      <p:pic>
        <p:nvPicPr>
          <p:cNvPr id="7" name="Picture 2" descr="http://www.nhlbi.nih.gov/health/dci/images/angio_lowres.gif"/>
          <p:cNvPicPr>
            <a:picLocks noChangeAspect="1" noChangeArrowheads="1"/>
          </p:cNvPicPr>
          <p:nvPr/>
        </p:nvPicPr>
        <p:blipFill>
          <a:blip r:embed="rId3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76200" y="152400"/>
            <a:ext cx="3581400" cy="5312630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9" name="Rectangle 8"/>
          <p:cNvSpPr/>
          <p:nvPr/>
        </p:nvSpPr>
        <p:spPr>
          <a:xfrm>
            <a:off x="4267200" y="533400"/>
            <a:ext cx="69442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Bernard MT Condensed" pitchFamily="18" charset="0"/>
              </a:rPr>
              <a:t>PCI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92100" y="4965700"/>
            <a:ext cx="2210862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200" dirty="0" err="1" smtClean="0">
                <a:solidFill>
                  <a:srgbClr val="C00000"/>
                </a:solidFill>
                <a:latin typeface="Bernard MT Condensed" pitchFamily="18" charset="0"/>
              </a:rPr>
              <a:t>Ballon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 Angioplasty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953647" y="1447800"/>
            <a:ext cx="3513953" cy="5334000"/>
            <a:chOff x="3953647" y="1447800"/>
            <a:chExt cx="3513953" cy="5334000"/>
          </a:xfrm>
        </p:grpSpPr>
        <p:pic>
          <p:nvPicPr>
            <p:cNvPr id="8" name="Picture 2" descr="http://www.news-medical.net/image.axd?picture=2010%2F1%2Fstent_lowres.gif"/>
            <p:cNvPicPr>
              <a:picLocks noChangeAspect="1" noChangeArrowheads="1"/>
            </p:cNvPicPr>
            <p:nvPr/>
          </p:nvPicPr>
          <p:blipFill>
            <a:blip r:embed="rId4" cstate="print">
              <a:lum bright="-30000" contrast="40000"/>
            </a:blip>
            <a:srcRect/>
            <a:stretch>
              <a:fillRect/>
            </a:stretch>
          </p:blipFill>
          <p:spPr bwMode="auto">
            <a:xfrm>
              <a:off x="3953647" y="1447800"/>
              <a:ext cx="3513953" cy="5334000"/>
            </a:xfrm>
            <a:prstGeom prst="rect">
              <a:avLst/>
            </a:prstGeom>
            <a:noFill/>
            <a:effectLst>
              <a:softEdge rad="31750"/>
            </a:effectLst>
          </p:spPr>
        </p:pic>
        <p:sp>
          <p:nvSpPr>
            <p:cNvPr id="12" name="Rectangle 11"/>
            <p:cNvSpPr/>
            <p:nvPr/>
          </p:nvSpPr>
          <p:spPr>
            <a:xfrm>
              <a:off x="3961338" y="6248400"/>
              <a:ext cx="2497800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+ STENT DEPLOYMENT</a:t>
              </a:r>
              <a:endParaRPr lang="en-US" sz="22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13" name="5-Point Star 12"/>
          <p:cNvSpPr/>
          <p:nvPr/>
        </p:nvSpPr>
        <p:spPr>
          <a:xfrm>
            <a:off x="8534400" y="61722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405362" y="228600"/>
            <a:ext cx="3586238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Ca CHANNEL BLOCKERS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228600"/>
            <a:ext cx="4090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 </a:t>
            </a: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AS ANTIANGINAL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609600"/>
            <a:ext cx="9067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</a:t>
            </a:r>
            <a:r>
              <a:rPr lang="en-US" sz="2200" b="1" dirty="0" smtClean="0">
                <a:latin typeface="Arial Narrow" pitchFamily="34" charset="0"/>
              </a:rPr>
              <a:t>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Regular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prophylaxis 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Long acting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dihydropyridines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amlodipine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SR formulation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nifedipine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&gt;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Short acting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avoided  BP 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symathetic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activation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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refelx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tachycardia +syncope impair coronary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fillingischemia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….. </a:t>
            </a:r>
          </a:p>
          <a:p>
            <a:pPr lvl="0">
              <a:lnSpc>
                <a:spcPts val="2400"/>
              </a:lnSpc>
            </a:pP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marL="274320" lvl="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Can be combined to </a:t>
            </a:r>
            <a:r>
              <a:rPr lang="en-US" sz="22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-AR blockers??? Which group is much safer???</a:t>
            </a:r>
          </a:p>
          <a:p>
            <a:pPr marL="274320" lvl="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Can be combined with nitrates??? Which group is much safer???</a:t>
            </a:r>
          </a:p>
          <a:p>
            <a:pPr marL="27432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Dihydropyridenes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no  contractility  useful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if with CHF</a:t>
            </a:r>
          </a:p>
          <a:p>
            <a:pPr marL="274320">
              <a:lnSpc>
                <a:spcPts val="2400"/>
              </a:lnSpc>
              <a:spcBef>
                <a:spcPts val="9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&lt;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vasoactivity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as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antianginal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 if hypotension       </a:t>
            </a: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IN VARIANT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A</a:t>
            </a:r>
            <a:r>
              <a:rPr lang="en-US" sz="2200" b="1" dirty="0" smtClean="0">
                <a:latin typeface="Arial Narrow" pitchFamily="34" charset="0"/>
              </a:rPr>
              <a:t>ttacks prevented (&gt; 60%) / sometimes variably aborted </a:t>
            </a: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endParaRPr lang="en-US" sz="2200" b="1" dirty="0" smtClean="0">
              <a:latin typeface="Arial Narrow" pitchFamily="34" charset="0"/>
            </a:endParaRPr>
          </a:p>
          <a:p>
            <a:pPr lvl="0"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 IN UNSTABLE ANGINA</a:t>
            </a:r>
            <a:r>
              <a:rPr lang="en-US" sz="2200" b="1" dirty="0" smtClean="0">
                <a:latin typeface="Arial Narrow" pitchFamily="34" charset="0"/>
              </a:rPr>
              <a:t>; Seldom added in refractory cases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404" y="1727537"/>
            <a:ext cx="63889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It has dual mechanism of action;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1. Opens K</a:t>
            </a:r>
            <a:r>
              <a:rPr lang="en-US" sz="2200" b="1" baseline="-25000" dirty="0" smtClean="0">
                <a:latin typeface="Arial Narrow" pitchFamily="34" charset="0"/>
              </a:rPr>
              <a:t>ATP</a:t>
            </a:r>
            <a:r>
              <a:rPr lang="en-US" sz="2200" b="1" dirty="0" smtClean="0">
                <a:latin typeface="Arial Narrow" pitchFamily="34" charset="0"/>
              </a:rPr>
              <a:t> channels (&gt; arteriolar dilator)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2. NO </a:t>
            </a:r>
            <a:r>
              <a:rPr lang="en-US" sz="2200" b="1" dirty="0" err="1" smtClean="0">
                <a:latin typeface="Arial Narrow" pitchFamily="34" charset="0"/>
              </a:rPr>
              <a:t>donner</a:t>
            </a:r>
            <a:r>
              <a:rPr lang="en-US" sz="2200" b="1" dirty="0" smtClean="0">
                <a:latin typeface="Arial Narrow" pitchFamily="34" charset="0"/>
              </a:rPr>
              <a:t> as it has a nitrate moiety (&gt; </a:t>
            </a:r>
            <a:r>
              <a:rPr lang="en-US" sz="2200" b="1" dirty="0" err="1" smtClean="0">
                <a:latin typeface="Arial Narrow" pitchFamily="34" charset="0"/>
              </a:rPr>
              <a:t>venular</a:t>
            </a:r>
            <a:r>
              <a:rPr lang="en-US" sz="2200" b="1" dirty="0" smtClean="0">
                <a:latin typeface="Arial Narrow" pitchFamily="34" charset="0"/>
              </a:rPr>
              <a:t> dilator)</a:t>
            </a:r>
          </a:p>
        </p:txBody>
      </p:sp>
      <p:sp>
        <p:nvSpPr>
          <p:cNvPr id="7" name="Freeform 6"/>
          <p:cNvSpPr/>
          <p:nvPr/>
        </p:nvSpPr>
        <p:spPr>
          <a:xfrm>
            <a:off x="4267200" y="1524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65279"/>
            <a:ext cx="3337773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K CHANNEL OPENERS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609600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4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13217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Mechanism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 cstate="print"/>
          <a:srcRect l="22333" t="43154" r="39000" b="31761"/>
          <a:stretch>
            <a:fillRect/>
          </a:stretch>
        </p:blipFill>
        <p:spPr bwMode="auto">
          <a:xfrm>
            <a:off x="5257800" y="609600"/>
            <a:ext cx="33996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Straight Arrow Connector 30"/>
          <p:cNvCxnSpPr/>
          <p:nvPr/>
        </p:nvCxnSpPr>
        <p:spPr>
          <a:xfrm flipV="1">
            <a:off x="6553200" y="2362200"/>
            <a:ext cx="12192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4381500" y="876300"/>
            <a:ext cx="1219200" cy="99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0"/>
          <p:cNvGrpSpPr/>
          <p:nvPr/>
        </p:nvGrpSpPr>
        <p:grpSpPr>
          <a:xfrm>
            <a:off x="152400" y="3352800"/>
            <a:ext cx="4800600" cy="3276600"/>
            <a:chOff x="152400" y="3352800"/>
            <a:chExt cx="4800600" cy="3276600"/>
          </a:xfrm>
        </p:grpSpPr>
        <p:grpSp>
          <p:nvGrpSpPr>
            <p:cNvPr id="3" name="Group 37"/>
            <p:cNvGrpSpPr/>
            <p:nvPr/>
          </p:nvGrpSpPr>
          <p:grpSpPr>
            <a:xfrm>
              <a:off x="152400" y="3352800"/>
              <a:ext cx="4800600" cy="3276600"/>
              <a:chOff x="152400" y="3352800"/>
              <a:chExt cx="4800600" cy="3276600"/>
            </a:xfrm>
          </p:grpSpPr>
          <p:pic>
            <p:nvPicPr>
              <p:cNvPr id="22" name="Picture 5" descr="C:\Users\Administrator\Pictures\K channel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4444" r="5408" b="2222"/>
              <a:stretch>
                <a:fillRect/>
              </a:stretch>
            </p:blipFill>
            <p:spPr bwMode="auto">
              <a:xfrm>
                <a:off x="152400" y="3352800"/>
                <a:ext cx="4800600" cy="3276600"/>
              </a:xfrm>
              <a:prstGeom prst="rect">
                <a:avLst/>
              </a:prstGeom>
              <a:noFill/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2107842" y="3657600"/>
                <a:ext cx="609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latin typeface="Bernard MT Condensed" pitchFamily="18" charset="0"/>
                  </a:rPr>
                  <a:t>L</a:t>
                </a:r>
                <a:endParaRPr lang="en-US" dirty="0">
                  <a:latin typeface="Bernard MT Condensed" pitchFamily="18" charset="0"/>
                </a:endParaRP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 rot="10800000">
              <a:off x="2591874" y="5461716"/>
              <a:ext cx="381000" cy="158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>
            <a:off x="5495012" y="3352800"/>
            <a:ext cx="1210588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 On VSMC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228600" y="2845158"/>
            <a:ext cx="2286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36" name="Isosceles Triangle 35"/>
          <p:cNvSpPr/>
          <p:nvPr/>
        </p:nvSpPr>
        <p:spPr>
          <a:xfrm rot="6707425" flipV="1">
            <a:off x="3914560" y="5180942"/>
            <a:ext cx="279052" cy="41417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34" r="41141" b="74400"/>
          <a:stretch>
            <a:fillRect/>
          </a:stretch>
        </p:blipFill>
        <p:spPr bwMode="auto">
          <a:xfrm rot="20836336">
            <a:off x="5419899" y="3697089"/>
            <a:ext cx="1151489" cy="908196"/>
          </a:xfrm>
          <a:prstGeom prst="rect">
            <a:avLst/>
          </a:prstGeom>
          <a:noFill/>
        </p:spPr>
      </p:pic>
      <p:sp>
        <p:nvSpPr>
          <p:cNvPr id="32" name="Rectangle 31"/>
          <p:cNvSpPr/>
          <p:nvPr/>
        </p:nvSpPr>
        <p:spPr>
          <a:xfrm>
            <a:off x="609600" y="5562600"/>
            <a:ext cx="1548822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  <a:sym typeface="Wingdings 3"/>
              </a:rPr>
              <a:t>Inhibit Ca entry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191000" y="5238690"/>
            <a:ext cx="1191352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14600" y="5903976"/>
            <a:ext cx="2856167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1.Opening of K</a:t>
            </a:r>
            <a:r>
              <a:rPr lang="en-US" sz="2000" baseline="-25000" dirty="0" smtClean="0">
                <a:solidFill>
                  <a:srgbClr val="6600FF"/>
                </a:solidFill>
                <a:latin typeface="Bernard MT Condensed" pitchFamily="18" charset="0"/>
              </a:rPr>
              <a:t>ATP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channels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934200" y="5330865"/>
            <a:ext cx="23622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</a:rPr>
              <a:t>K channel opening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err="1" smtClean="0">
                <a:latin typeface="Bernard MT Condensed" pitchFamily="18" charset="0"/>
              </a:rPr>
              <a:t>Repolarization</a:t>
            </a:r>
            <a:endParaRPr lang="en-US" sz="2000" dirty="0" smtClean="0">
              <a:latin typeface="Bernard MT Condensed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Cardiac work</a:t>
            </a:r>
            <a:endParaRPr lang="en-US" sz="20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pic>
        <p:nvPicPr>
          <p:cNvPr id="54" name="Picture 4" descr="http://img.medscape.com/fullsize/migrated/550/354/jic550354.fig1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00" t="6234" r="52014" b="10649"/>
          <a:stretch>
            <a:fillRect/>
          </a:stretch>
        </p:blipFill>
        <p:spPr bwMode="auto">
          <a:xfrm>
            <a:off x="5486400" y="5029200"/>
            <a:ext cx="1371600" cy="1769807"/>
          </a:xfrm>
          <a:prstGeom prst="rect">
            <a:avLst/>
          </a:prstGeom>
          <a:noFill/>
        </p:spPr>
      </p:pic>
      <p:pic>
        <p:nvPicPr>
          <p:cNvPr id="44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4" cstate="print"/>
          <a:srcRect l="45825" t="10390" r="43450" b="74026"/>
          <a:stretch>
            <a:fillRect/>
          </a:stretch>
        </p:blipFill>
        <p:spPr bwMode="auto">
          <a:xfrm>
            <a:off x="6019800" y="3962400"/>
            <a:ext cx="609600" cy="665018"/>
          </a:xfrm>
          <a:prstGeom prst="ellipse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6934200" y="3349665"/>
            <a:ext cx="22860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</a:rPr>
              <a:t>K channel opening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err="1" smtClean="0">
                <a:latin typeface="Bernard MT Condensed" pitchFamily="18" charset="0"/>
              </a:rPr>
              <a:t>Hyperpolarization</a:t>
            </a:r>
            <a:endParaRPr lang="en-US" sz="2000" dirty="0" smtClean="0">
              <a:latin typeface="Bernard MT Condensed" pitchFamily="18" charset="0"/>
            </a:endParaRPr>
          </a:p>
          <a:p>
            <a:pPr>
              <a:lnSpc>
                <a:spcPts val="2000"/>
              </a:lnSpc>
            </a:pPr>
            <a:r>
              <a:rPr lang="en-US" sz="2000" dirty="0" smtClean="0">
                <a:latin typeface="Bernard MT Condensed" pitchFamily="18" charset="0"/>
                <a:sym typeface="Wingdings 3"/>
              </a:rPr>
              <a:t></a:t>
            </a:r>
          </a:p>
          <a:p>
            <a:pPr>
              <a:lnSpc>
                <a:spcPts val="2000"/>
              </a:lnSpc>
            </a:pPr>
            <a:r>
              <a:rPr lang="en-US" sz="20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VASODILATATION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95012" y="4781490"/>
            <a:ext cx="2246834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1. On </a:t>
            </a:r>
            <a:r>
              <a:rPr lang="en-US" sz="2000" dirty="0" err="1" smtClean="0">
                <a:latin typeface="Bernard MT Condensed" pitchFamily="18" charset="0"/>
              </a:rPr>
              <a:t>Cardiomyocyte</a:t>
            </a:r>
            <a:endParaRPr lang="en-US" sz="20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7" grpId="0" animBg="1"/>
      <p:bldP spid="48" grpId="0"/>
      <p:bldP spid="36" grpId="0" animBg="1"/>
      <p:bldP spid="32" grpId="0"/>
      <p:bldP spid="27" grpId="0" animBg="1"/>
      <p:bldP spid="35" grpId="0" animBg="1"/>
      <p:bldP spid="53" grpId="0"/>
      <p:bldP spid="55" grpId="0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04800" y="1371600"/>
            <a:ext cx="1301959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2.  On VSMC</a:t>
            </a:r>
            <a:endParaRPr lang="en-US" sz="2000" dirty="0"/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1253869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Nicorandil</a:t>
            </a:r>
            <a:endParaRPr lang="en-US" sz="20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flipV="1">
            <a:off x="776964" y="636569"/>
            <a:ext cx="304800" cy="228600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676400" y="1371600"/>
            <a:ext cx="2895600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donner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cGMP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PKG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</a:p>
          <a:p>
            <a:pPr>
              <a:lnSpc>
                <a:spcPts val="2200"/>
              </a:lnSpc>
            </a:pPr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VASODILATATION</a:t>
            </a:r>
          </a:p>
        </p:txBody>
      </p:sp>
      <p:pic>
        <p:nvPicPr>
          <p:cNvPr id="18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/>
          <a:srcRect l="45825" t="10390" r="43450" b="74026"/>
          <a:stretch>
            <a:fillRect/>
          </a:stretch>
        </p:blipFill>
        <p:spPr bwMode="auto">
          <a:xfrm>
            <a:off x="3962400" y="1524000"/>
            <a:ext cx="609600" cy="665018"/>
          </a:xfrm>
          <a:prstGeom prst="ellipse">
            <a:avLst/>
          </a:prstGeom>
          <a:noFill/>
        </p:spPr>
      </p:pic>
      <p:pic>
        <p:nvPicPr>
          <p:cNvPr id="19" name="Picture 6" descr="http://www.dimensionsguide.com/wp-content/uploads/2009/11/Blood-Vessels-Diamet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34" r="41141" b="74400"/>
          <a:stretch>
            <a:fillRect/>
          </a:stretch>
        </p:blipFill>
        <p:spPr bwMode="auto">
          <a:xfrm rot="20836336">
            <a:off x="3438700" y="1258690"/>
            <a:ext cx="1151489" cy="908196"/>
          </a:xfrm>
          <a:prstGeom prst="rect">
            <a:avLst/>
          </a:prstGeom>
          <a:noFill/>
        </p:spPr>
      </p:pic>
      <p:grpSp>
        <p:nvGrpSpPr>
          <p:cNvPr id="2" name="Group 33"/>
          <p:cNvGrpSpPr/>
          <p:nvPr/>
        </p:nvGrpSpPr>
        <p:grpSpPr>
          <a:xfrm>
            <a:off x="304800" y="4038600"/>
            <a:ext cx="6096000" cy="1488996"/>
            <a:chOff x="304800" y="5064204"/>
            <a:chExt cx="6096000" cy="1488996"/>
          </a:xfrm>
        </p:grpSpPr>
        <p:sp>
          <p:nvSpPr>
            <p:cNvPr id="22" name="Rectangle 21"/>
            <p:cNvSpPr/>
            <p:nvPr/>
          </p:nvSpPr>
          <p:spPr>
            <a:xfrm>
              <a:off x="304800" y="5445204"/>
              <a:ext cx="6096000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Flushing, headache,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Hypotension, palpitation, weakness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Mouth &amp; </a:t>
              </a:r>
              <a:r>
                <a:rPr lang="en-US" sz="2200" b="1" dirty="0" err="1" smtClean="0">
                  <a:latin typeface="Arial Narrow" pitchFamily="34" charset="0"/>
                </a:rPr>
                <a:t>peri</a:t>
              </a:r>
              <a:r>
                <a:rPr lang="en-US" sz="2200" b="1" dirty="0" smtClean="0">
                  <a:latin typeface="Arial Narrow" pitchFamily="34" charset="0"/>
                </a:rPr>
                <a:t>-anal ulcers, nausea and vomiting. 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4800" y="5064204"/>
              <a:ext cx="838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CC0000"/>
                  </a:solidFill>
                  <a:latin typeface="Bernard MT Condensed" pitchFamily="18" charset="0"/>
                </a:rPr>
                <a:t>ADRs</a:t>
              </a:r>
              <a:endParaRPr lang="en-US" sz="22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grpSp>
        <p:nvGrpSpPr>
          <p:cNvPr id="3" name="Group 32"/>
          <p:cNvGrpSpPr/>
          <p:nvPr/>
        </p:nvGrpSpPr>
        <p:grpSpPr>
          <a:xfrm>
            <a:off x="304800" y="2971800"/>
            <a:ext cx="8839200" cy="811887"/>
            <a:chOff x="304800" y="4233445"/>
            <a:chExt cx="8839200" cy="811887"/>
          </a:xfrm>
        </p:grpSpPr>
        <p:sp>
          <p:nvSpPr>
            <p:cNvPr id="24" name="TextBox 23"/>
            <p:cNvSpPr txBox="1"/>
            <p:nvPr/>
          </p:nvSpPr>
          <p:spPr>
            <a:xfrm>
              <a:off x="304800" y="4233445"/>
              <a:ext cx="409011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solidFill>
                    <a:srgbClr val="CC0000"/>
                  </a:solidFill>
                  <a:latin typeface="Bernard MT Condensed" pitchFamily="18" charset="0"/>
                </a:rPr>
                <a:t>Indications</a:t>
              </a:r>
              <a:endParaRPr lang="en-US" sz="22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04800" y="4614445"/>
              <a:ext cx="88392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 smtClean="0">
                  <a:latin typeface="Arial Narrow" pitchFamily="34" charset="0"/>
                </a:rPr>
                <a:t>Prophylactic 2nd line therapy in stable angina &amp; refractory variant angina 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5486400" y="228600"/>
            <a:ext cx="3337773" cy="433965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K CHANNEL OPENERS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4800" y="914400"/>
            <a:ext cx="2467342" cy="400110"/>
          </a:xfrm>
          <a:prstGeom prst="rect">
            <a:avLst/>
          </a:prstGeom>
          <a:solidFill>
            <a:srgbClr val="CCFFFF"/>
          </a:solidFill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2. Acting as NO </a:t>
            </a:r>
            <a:r>
              <a:rPr lang="en-US" sz="2000" dirty="0" err="1" smtClean="0">
                <a:solidFill>
                  <a:srgbClr val="6600FF"/>
                </a:solidFill>
                <a:latin typeface="Bernard MT Condensed" pitchFamily="18" charset="0"/>
              </a:rPr>
              <a:t>donner</a:t>
            </a:r>
            <a:r>
              <a:rPr lang="en-US" sz="20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C:\Documents and Settings\DR.OMNIA\My Documents\My Pictures\Angi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5025" y="152400"/>
            <a:ext cx="2336575" cy="3352800"/>
          </a:xfrm>
          <a:prstGeom prst="ellipse">
            <a:avLst/>
          </a:prstGeom>
          <a:noFill/>
        </p:spPr>
      </p:pic>
      <p:sp>
        <p:nvSpPr>
          <p:cNvPr id="14" name="Freeform 13"/>
          <p:cNvSpPr/>
          <p:nvPr/>
        </p:nvSpPr>
        <p:spPr>
          <a:xfrm>
            <a:off x="152400" y="381000"/>
            <a:ext cx="6477000" cy="1384995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DRUGS USED IN TREATMENT OF </a:t>
            </a:r>
            <a:r>
              <a:rPr lang="en-US" sz="48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rgbClr val="CC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ANGINA</a:t>
            </a:r>
            <a:endParaRPr lang="en-US" sz="48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rgbClr val="CC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07235" y="3733800"/>
            <a:ext cx="5279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empus Sans ITC" pitchFamily="82" charset="0"/>
              </a:rPr>
              <a:t> – AR BLOCKERS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3604592"/>
            <a:ext cx="64953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>
                  <a:prstDash val="solid"/>
                </a:ln>
                <a:solidFill>
                  <a:srgbClr val="7030A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ymbol" pitchFamily="18" charset="2"/>
              </a:rPr>
              <a:t>b</a:t>
            </a:r>
            <a:endParaRPr lang="en-US" sz="6600" b="1" cap="none" spc="0" dirty="0">
              <a:ln>
                <a:prstDash val="solid"/>
              </a:ln>
              <a:solidFill>
                <a:srgbClr val="7030A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8458200" y="6096000"/>
            <a:ext cx="6096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6200" y="685800"/>
            <a:ext cx="303640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ernard MT Condensed" pitchFamily="18" charset="0"/>
              </a:rPr>
              <a:t>CARDIOMYOCYTE</a:t>
            </a:r>
            <a:endParaRPr lang="en-US" sz="36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1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6200" y="1229380"/>
            <a:ext cx="270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00000"/>
                </a:solidFill>
                <a:latin typeface="Bernard MT Condensed" pitchFamily="18" charset="0"/>
                <a:sym typeface="Wingdings 3"/>
              </a:rPr>
              <a:t> </a:t>
            </a:r>
            <a:r>
              <a:rPr lang="en-US" sz="2800" dirty="0" smtClean="0">
                <a:solidFill>
                  <a:srgbClr val="C00000"/>
                </a:solidFill>
                <a:latin typeface="Bernard MT Condensed" pitchFamily="18" charset="0"/>
              </a:rPr>
              <a:t>Cardiac Work</a:t>
            </a:r>
            <a:endParaRPr lang="en-US" sz="28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152400" y="1905000"/>
            <a:ext cx="4001416" cy="424732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– Selective &gt; Non – Selective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304800" y="2362200"/>
            <a:ext cx="1602811" cy="1107996"/>
          </a:xfrm>
          <a:prstGeom prst="rect">
            <a:avLst/>
          </a:prstGeom>
          <a:solidFill>
            <a:srgbClr val="FFEFEF"/>
          </a:solidFill>
        </p:spPr>
        <p:txBody>
          <a:bodyPr wrap="none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Atenolol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Bisoprolol</a:t>
            </a:r>
            <a:endParaRPr lang="en-US" sz="2200" dirty="0" smtClean="0">
              <a:solidFill>
                <a:srgbClr val="6600FF"/>
              </a:solidFill>
              <a:latin typeface="Bernard MT Condensed" pitchFamily="18" charset="0"/>
            </a:endParaRPr>
          </a:p>
          <a:p>
            <a:pPr>
              <a:buBlip>
                <a:blip r:embed="rId3"/>
              </a:buBlip>
            </a:pPr>
            <a:r>
              <a:rPr lang="en-US" sz="2200" dirty="0" smtClean="0">
                <a:solidFill>
                  <a:srgbClr val="6600FF"/>
                </a:solidFill>
                <a:latin typeface="Bernard MT Condensed" pitchFamily="18" charset="0"/>
              </a:rPr>
              <a:t> </a:t>
            </a:r>
            <a:r>
              <a:rPr lang="en-US" sz="2200" dirty="0" err="1" smtClean="0">
                <a:solidFill>
                  <a:srgbClr val="6600FF"/>
                </a:solidFill>
                <a:latin typeface="Bernard MT Condensed" pitchFamily="18" charset="0"/>
              </a:rPr>
              <a:t>Metoprolol</a:t>
            </a:r>
            <a:endParaRPr lang="en-US" sz="2200" dirty="0">
              <a:solidFill>
                <a:srgbClr val="6600FF"/>
              </a:solidFill>
              <a:latin typeface="Bernard MT Condensed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638800" y="2057400"/>
            <a:ext cx="205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Bernard MT Condensed" pitchFamily="18" charset="0"/>
              </a:rPr>
              <a:t>NO Relaxation</a:t>
            </a:r>
            <a:endParaRPr lang="en-US" sz="2200" dirty="0">
              <a:solidFill>
                <a:srgbClr val="C00000"/>
              </a:solidFill>
              <a:latin typeface="Bernard MT Condensed" pitchFamily="18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088213" y="783516"/>
            <a:ext cx="569387" cy="430824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</a:t>
            </a:r>
            <a:r>
              <a:rPr lang="en-US" sz="2400" b="1" baseline="-25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 </a:t>
            </a: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mpus Sans ITC" pitchFamily="8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52400" y="3912513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Pharmacodynamic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 Actions 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152400" y="4369713"/>
            <a:ext cx="2971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1. Anti-</a:t>
            </a:r>
            <a:r>
              <a:rPr lang="en-US" sz="2200" dirty="0" err="1" smtClean="0">
                <a:solidFill>
                  <a:srgbClr val="0000FF"/>
                </a:solidFill>
                <a:latin typeface="Bernard MT Condensed" pitchFamily="18" charset="0"/>
              </a:rPr>
              <a:t>Anginal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 Actions</a:t>
            </a:r>
            <a:endParaRPr lang="en-US" sz="2200" dirty="0">
              <a:solidFill>
                <a:srgbClr val="0000FF"/>
              </a:solidFill>
              <a:latin typeface="Bernard MT Condensed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152400" y="4876800"/>
            <a:ext cx="48768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cardiac work </a:t>
            </a:r>
            <a:r>
              <a:rPr lang="en-US" sz="2200" b="1" spc="-30" dirty="0" smtClean="0">
                <a:latin typeface="Arial Narrow" pitchFamily="34" charset="0"/>
              </a:rPr>
              <a:t>through  their </a:t>
            </a: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</a:rPr>
              <a:t>-</a:t>
            </a:r>
            <a:r>
              <a:rPr lang="en-US" sz="2200" b="1" spc="-30" dirty="0" err="1" smtClean="0">
                <a:latin typeface="Arial Narrow" pitchFamily="34" charset="0"/>
              </a:rPr>
              <a:t>ve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  <a:r>
              <a:rPr lang="en-US" sz="2200" b="1" spc="-30" dirty="0" err="1" smtClean="0">
                <a:latin typeface="Arial Narrow" pitchFamily="34" charset="0"/>
              </a:rPr>
              <a:t>inotropic</a:t>
            </a:r>
            <a:r>
              <a:rPr lang="en-US" sz="2200" b="1" spc="-30" dirty="0" smtClean="0">
                <a:latin typeface="Arial Narrow" pitchFamily="34" charset="0"/>
              </a:rPr>
              <a:t> &amp; </a:t>
            </a:r>
            <a:r>
              <a:rPr lang="en-US" sz="2200" b="1" spc="-30" dirty="0" err="1" smtClean="0">
                <a:latin typeface="Arial Narrow" pitchFamily="34" charset="0"/>
              </a:rPr>
              <a:t>chronotropic</a:t>
            </a:r>
            <a:r>
              <a:rPr lang="en-US" sz="2200" b="1" spc="-30" dirty="0" smtClean="0">
                <a:latin typeface="Arial Narrow" pitchFamily="34" charset="0"/>
              </a:rPr>
              <a:t> action</a:t>
            </a: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afterload</a:t>
            </a:r>
            <a:endParaRPr lang="en-US" sz="2200" b="1" spc="-30" dirty="0" smtClean="0">
              <a:latin typeface="Arial Narrow" pitchFamily="34" charset="0"/>
              <a:sym typeface="Wingdings 3"/>
            </a:endParaRPr>
          </a:p>
          <a:p>
            <a:pPr marL="457200" indent="-457200">
              <a:lnSpc>
                <a:spcPts val="2500"/>
              </a:lnSpc>
              <a:buBlip>
                <a:blip r:embed="rId3"/>
              </a:buBlip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spc="-30" dirty="0" err="1" smtClean="0">
                <a:latin typeface="Arial Narrow" pitchFamily="34" charset="0"/>
                <a:sym typeface="Wingdings 3"/>
              </a:rPr>
              <a:t>angiotensin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release</a:t>
            </a:r>
            <a:r>
              <a:rPr lang="en-US" sz="2200" b="1" spc="-30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    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</a:t>
            </a:r>
            <a:r>
              <a:rPr lang="en-US" sz="2200" spc="-30" dirty="0" smtClean="0">
                <a:solidFill>
                  <a:srgbClr val="CC0000"/>
                </a:solidFill>
                <a:latin typeface="Bernard MT Condensed" pitchFamily="18" charset="0"/>
              </a:rPr>
              <a:t>myocardial oxygen demand </a:t>
            </a:r>
            <a:endParaRPr lang="en-US" sz="2200" spc="-3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4876800" y="4876800"/>
            <a:ext cx="38100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200" b="1" spc="-30" dirty="0" smtClean="0">
                <a:latin typeface="Arial Narrow" pitchFamily="34" charset="0"/>
                <a:sym typeface="Wingdings 3"/>
              </a:rPr>
              <a:t>Though no coronary dilatation, yet  prolonged diastole   perfusion time   coronary filling &amp; flow  </a:t>
            </a:r>
          </a:p>
          <a:p>
            <a:pPr algn="just">
              <a:lnSpc>
                <a:spcPts val="2500"/>
              </a:lnSpc>
            </a:pP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</a:t>
            </a:r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  <a:sym typeface="Wingdings 3"/>
              </a:rPr>
              <a:t>myocardial oxygen supply</a:t>
            </a:r>
          </a:p>
        </p:txBody>
      </p:sp>
      <p:grpSp>
        <p:nvGrpSpPr>
          <p:cNvPr id="2" name="Group 19"/>
          <p:cNvGrpSpPr/>
          <p:nvPr/>
        </p:nvGrpSpPr>
        <p:grpSpPr>
          <a:xfrm>
            <a:off x="5517780" y="152400"/>
            <a:ext cx="2079810" cy="1988641"/>
            <a:chOff x="-22410" y="762000"/>
            <a:chExt cx="2079810" cy="1988641"/>
          </a:xfrm>
        </p:grpSpPr>
        <p:sp>
          <p:nvSpPr>
            <p:cNvPr id="92" name="TextBox 91"/>
            <p:cNvSpPr txBox="1"/>
            <p:nvPr/>
          </p:nvSpPr>
          <p:spPr>
            <a:xfrm>
              <a:off x="0" y="1474113"/>
              <a:ext cx="2057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NO Vasodilatation</a:t>
              </a:r>
              <a:endParaRPr lang="en-US" sz="22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-22410" y="854333"/>
              <a:ext cx="1225014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ernard MT Condensed" pitchFamily="18" charset="0"/>
                </a:rPr>
                <a:t>VSMC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76200" y="1981200"/>
              <a:ext cx="954107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Bernard MT Condensed" pitchFamily="18" charset="0"/>
                </a:rPr>
                <a:t>SMC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600" y="1905000"/>
              <a:ext cx="569387" cy="430824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 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3000" y="762000"/>
              <a:ext cx="569387" cy="430824"/>
            </a:xfrm>
            <a:prstGeom prst="rect">
              <a:avLst/>
            </a:prstGeom>
            <a:solidFill>
              <a:srgbClr val="C00000"/>
            </a:solidFill>
          </p:spPr>
          <p:txBody>
            <a:bodyPr wrap="none">
              <a:spAutoFit/>
            </a:bodyPr>
            <a:lstStyle/>
            <a:p>
              <a:pPr marL="342900" lvl="0" indent="-342900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B</a:t>
              </a:r>
              <a:r>
                <a:rPr lang="en-US" sz="2400" b="1" baseline="-25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2</a:t>
              </a:r>
              <a:r>
                <a:rPr lang="en-US" sz="2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Symbol" pitchFamily="18" charset="2"/>
                </a:rPr>
                <a:t> </a:t>
              </a:r>
              <a:endPara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5" grpId="0" animBg="1"/>
      <p:bldP spid="81" grpId="0"/>
      <p:bldP spid="96" grpId="0"/>
      <p:bldP spid="97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343400" y="76200"/>
            <a:ext cx="4724400" cy="457200"/>
          </a:xfrm>
          <a:custGeom>
            <a:avLst/>
            <a:gdLst>
              <a:gd name="connsiteX0" fmla="*/ 0 w 6572633"/>
              <a:gd name="connsiteY0" fmla="*/ 2297251 h 2297251"/>
              <a:gd name="connsiteX1" fmla="*/ 7650 w 6572633"/>
              <a:gd name="connsiteY1" fmla="*/ 0 h 2297251"/>
              <a:gd name="connsiteX2" fmla="*/ 6572633 w 6572633"/>
              <a:gd name="connsiteY2" fmla="*/ 0 h 2297251"/>
              <a:gd name="connsiteX3" fmla="*/ 6564983 w 6572633"/>
              <a:gd name="connsiteY3" fmla="*/ 2297251 h 2297251"/>
              <a:gd name="connsiteX4" fmla="*/ 0 w 6572633"/>
              <a:gd name="connsiteY4" fmla="*/ 2297251 h 2297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2633" h="2297251">
                <a:moveTo>
                  <a:pt x="0" y="2297251"/>
                </a:moveTo>
                <a:lnTo>
                  <a:pt x="7650" y="0"/>
                </a:lnTo>
                <a:lnTo>
                  <a:pt x="6572633" y="0"/>
                </a:lnTo>
                <a:lnTo>
                  <a:pt x="6564983" y="2297251"/>
                </a:lnTo>
                <a:lnTo>
                  <a:pt x="0" y="2297251"/>
                </a:lnTo>
                <a:close/>
              </a:path>
            </a:pathLst>
          </a:cu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coolSlant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>
                  <a:solidFill>
                    <a:schemeClr val="accent6">
                      <a:lumMod val="20000"/>
                      <a:lumOff val="8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ANTIANGINAL DRUGS</a:t>
            </a:r>
            <a:endParaRPr lang="en-US" sz="3600" b="1" spc="50" dirty="0">
              <a:ln w="11430">
                <a:solidFill>
                  <a:schemeClr val="accent6">
                    <a:lumMod val="20000"/>
                    <a:lumOff val="8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" y="101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635913"/>
            <a:ext cx="40901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Indications as </a:t>
            </a:r>
            <a:r>
              <a:rPr lang="en-US" sz="2200" dirty="0" err="1" smtClean="0">
                <a:solidFill>
                  <a:srgbClr val="CC0000"/>
                </a:solidFill>
                <a:latin typeface="Bernard MT Condensed" pitchFamily="18" charset="0"/>
              </a:rPr>
              <a:t>antianginal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200" y="990600"/>
            <a:ext cx="89154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STABLE ANGINA; </a:t>
            </a:r>
          </a:p>
          <a:p>
            <a:pPr lvl="0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  Regular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prophylaxis  Cardio-selective are better. Why??? 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to spare </a:t>
            </a:r>
            <a:r>
              <a:rPr lang="en-US" sz="22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200" b="1" baseline="-25000" dirty="0" smtClean="0">
                <a:latin typeface="Symbol" pitchFamily="18" charset="2"/>
                <a:sym typeface="Wingdings 3"/>
              </a:rPr>
              <a:t>2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-AR </a:t>
            </a:r>
          </a:p>
          <a:p>
            <a:pPr lvl="0">
              <a:lnSpc>
                <a:spcPts val="2400"/>
              </a:lnSpc>
              <a:spcBef>
                <a:spcPts val="600"/>
              </a:spcBef>
            </a:pPr>
            <a:r>
              <a:rPr lang="en-US" sz="2200" b="1" spc="-40" dirty="0" smtClean="0">
                <a:latin typeface="Arial Narrow" pitchFamily="34" charset="0"/>
                <a:sym typeface="Wingdings 3"/>
              </a:rPr>
              <a:t>    They are 1</a:t>
            </a:r>
            <a:r>
              <a:rPr lang="en-US" sz="2200" b="1" spc="-40" baseline="30000" dirty="0" smtClean="0">
                <a:latin typeface="Arial Narrow" pitchFamily="34" charset="0"/>
                <a:sym typeface="Wingdings 3"/>
              </a:rPr>
              <a:t>st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choice on prolonged use   incidence of sudden death specially </a:t>
            </a:r>
            <a:br>
              <a:rPr lang="en-US" sz="2200" b="1" spc="-40" dirty="0" smtClean="0">
                <a:latin typeface="Arial Narrow" pitchFamily="34" charset="0"/>
                <a:sym typeface="Wingdings 3"/>
              </a:rPr>
            </a:br>
            <a:r>
              <a:rPr lang="en-US" sz="2200" b="1" spc="-40" dirty="0" smtClean="0">
                <a:latin typeface="Arial Narrow" pitchFamily="34" charset="0"/>
                <a:sym typeface="Wingdings 3"/>
              </a:rPr>
              <a:t>    due to ventricular tachycardia   by their </a:t>
            </a:r>
            <a:r>
              <a:rPr lang="en-US" sz="2200" b="1" spc="-40" dirty="0" err="1" smtClean="0">
                <a:latin typeface="Arial Narrow" pitchFamily="34" charset="0"/>
                <a:sym typeface="Wingdings 3"/>
              </a:rPr>
              <a:t>antiarrhythmic</a:t>
            </a:r>
            <a:r>
              <a:rPr lang="en-US" sz="2200" b="1" spc="-40" dirty="0" smtClean="0">
                <a:latin typeface="Arial Narrow" pitchFamily="34" charset="0"/>
                <a:sym typeface="Wingdings 3"/>
              </a:rPr>
              <a:t>  action.  </a:t>
            </a:r>
          </a:p>
          <a:p>
            <a:pPr marL="274320" lvl="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Can be combined with nitrates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abolish its induced reflex tachycardia. </a:t>
            </a:r>
          </a:p>
          <a:p>
            <a:pPr marL="274320">
              <a:lnSpc>
                <a:spcPts val="2400"/>
              </a:lnSpc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</a:t>
            </a:r>
            <a:r>
              <a:rPr lang="en-US" sz="2200" b="1" dirty="0" smtClean="0">
                <a:solidFill>
                  <a:srgbClr val="CC0000"/>
                </a:solidFill>
                <a:latin typeface="Arial Narrow" pitchFamily="34" charset="0"/>
                <a:sym typeface="Wingdings 2"/>
              </a:rPr>
              <a:t>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2"/>
              </a:rPr>
              <a:t>Can be combined with 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2"/>
              </a:rPr>
              <a:t>d</a:t>
            </a:r>
            <a:r>
              <a:rPr lang="en-US" sz="22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ihydropyridene</a:t>
            </a:r>
            <a:r>
              <a:rPr lang="en-US" sz="22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CCBs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but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verapamil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nor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  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diltiazem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 for fear of conduction defect (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bradycardia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heart block)</a:t>
            </a:r>
          </a:p>
          <a:p>
            <a:pPr>
              <a:lnSpc>
                <a:spcPts val="2400"/>
              </a:lnSpc>
              <a:spcBef>
                <a:spcPts val="600"/>
              </a:spcBef>
              <a:buBlip>
                <a:blip r:embed="rId3"/>
              </a:buBlip>
            </a:pP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VARIANT ANGINA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contraindicated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as it has no vasodilator action &amp; </a:t>
            </a:r>
            <a:br>
              <a:rPr lang="en-US" sz="2200" b="1" dirty="0" smtClean="0">
                <a:latin typeface="Arial Narrow" pitchFamily="34" charset="0"/>
                <a:sym typeface="Wingdings 3"/>
              </a:rPr>
            </a:br>
            <a:r>
              <a:rPr lang="en-US" sz="2200" b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allow unopposed -adrenergic coronary vasoconstriction to occur. 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 lvl="0">
              <a:lnSpc>
                <a:spcPts val="24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IN UNSTABLE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halts progression to </a:t>
            </a:r>
            <a:r>
              <a:rPr lang="en-US" sz="2200" b="1" dirty="0" smtClean="0">
                <a:latin typeface="Arial Narrow" pitchFamily="34" charset="0"/>
              </a:rPr>
              <a:t>AMI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improve survival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164" y="4535031"/>
            <a:ext cx="88582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Blip>
                <a:blip r:embed="rId3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In Myocardial Infarction; given early 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2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infarct size,</a:t>
            </a:r>
          </a:p>
          <a:p>
            <a:pPr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     </a:t>
            </a:r>
            <a:r>
              <a:rPr lang="en-US" sz="2200" b="1" u="sng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morbidity &amp; mortality</a:t>
            </a:r>
            <a:r>
              <a:rPr lang="en-US" sz="2200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200" b="1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CARDIOPROTECTIVE</a:t>
            </a:r>
            <a:r>
              <a:rPr lang="en-US" sz="2200" dirty="0" smtClean="0">
                <a:solidFill>
                  <a:srgbClr val="4E00C0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solidFill>
                <a:srgbClr val="4E00C0"/>
              </a:solidFill>
              <a:latin typeface="Arial Narrow" pitchFamily="34" charset="0"/>
              <a:sym typeface="Wingdings 3"/>
            </a:endParaRP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</a:t>
            </a:r>
            <a:r>
              <a:rPr lang="en-US" sz="2200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myocardial 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demand.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 </a:t>
            </a:r>
            <a:r>
              <a:rPr lang="en-US" sz="2200" b="1" dirty="0" smtClean="0">
                <a:latin typeface="Arial Narrow" pitchFamily="34" charset="0"/>
              </a:rPr>
              <a:t>Redistribution of blood flow in the myocardium.</a:t>
            </a:r>
          </a:p>
          <a:p>
            <a:pPr lvl="1">
              <a:lnSpc>
                <a:spcPts val="2400"/>
              </a:lnSpc>
              <a:buFont typeface="Wingdings 3" pitchFamily="18" charset="2"/>
              <a:buChar char="¤"/>
            </a:pPr>
            <a:r>
              <a:rPr lang="en-US" sz="2200" b="1" dirty="0" smtClean="0">
                <a:latin typeface="Arial Narrow" pitchFamily="34" charset="0"/>
              </a:rPr>
              <a:t>free fatty acids.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 Anti-arrhythmic action.</a:t>
            </a:r>
          </a:p>
          <a:p>
            <a:pPr lvl="1">
              <a:lnSpc>
                <a:spcPts val="2400"/>
              </a:lnSpc>
            </a:pP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 </a:t>
            </a:r>
            <a:r>
              <a:rPr lang="en-US" sz="2200" b="1" dirty="0" smtClean="0">
                <a:latin typeface="Arial Narrow" pitchFamily="34" charset="0"/>
              </a:rPr>
              <a:t>incidence of sudden death</a:t>
            </a:r>
            <a:r>
              <a:rPr lang="en-US" sz="2200" b="1" dirty="0" smtClean="0"/>
              <a:t>.  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5878158" y="4885946"/>
            <a:ext cx="1000132" cy="894983"/>
            <a:chOff x="5786446" y="703906"/>
            <a:chExt cx="1000132" cy="1010582"/>
          </a:xfrm>
        </p:grpSpPr>
        <p:sp>
          <p:nvSpPr>
            <p:cNvPr id="13" name="Right Brace 12"/>
            <p:cNvSpPr/>
            <p:nvPr/>
          </p:nvSpPr>
          <p:spPr>
            <a:xfrm>
              <a:off x="6072198" y="1071546"/>
              <a:ext cx="357190" cy="642942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>
              <a:off x="5786446" y="703906"/>
              <a:ext cx="1000132" cy="714380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14"/>
          <p:cNvGrpSpPr/>
          <p:nvPr/>
        </p:nvGrpSpPr>
        <p:grpSpPr>
          <a:xfrm>
            <a:off x="3511188" y="6230114"/>
            <a:ext cx="1098866" cy="394080"/>
            <a:chOff x="3500430" y="2428868"/>
            <a:chExt cx="1098866" cy="500066"/>
          </a:xfrm>
        </p:grpSpPr>
        <p:sp>
          <p:nvSpPr>
            <p:cNvPr id="17" name="Arc 16"/>
            <p:cNvSpPr/>
            <p:nvPr/>
          </p:nvSpPr>
          <p:spPr>
            <a:xfrm>
              <a:off x="3742040" y="2428868"/>
              <a:ext cx="857256" cy="500066"/>
            </a:xfrm>
            <a:prstGeom prst="arc">
              <a:avLst>
                <a:gd name="adj1" fmla="val 16200000"/>
                <a:gd name="adj2" fmla="val 4036120"/>
              </a:avLst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>
              <a:endCxn id="17" idx="0"/>
            </p:cNvCxnSpPr>
            <p:nvPr/>
          </p:nvCxnSpPr>
          <p:spPr>
            <a:xfrm>
              <a:off x="3500430" y="2428868"/>
              <a:ext cx="67023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20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" y="838200"/>
            <a:ext cx="1676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CC0000"/>
                </a:solidFill>
                <a:latin typeface="Bernard MT Condensed" pitchFamily="18" charset="0"/>
              </a:rPr>
              <a:t>Precautions</a:t>
            </a:r>
            <a:endParaRPr lang="en-US" sz="22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1295400"/>
            <a:ext cx="88392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Symbol" pitchFamily="18" charset="2"/>
              </a:rPr>
              <a:t>- blockers should be withdrawn gradually as s</a:t>
            </a:r>
            <a:r>
              <a:rPr lang="en-US" sz="2200" b="1" dirty="0" smtClean="0">
                <a:latin typeface="Arial Narrow" pitchFamily="34" charset="0"/>
              </a:rPr>
              <a:t>udden stoppage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give rise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to a withdrawal manifestations:</a:t>
            </a:r>
          </a:p>
          <a:p>
            <a:pPr lvl="0">
              <a:spcBef>
                <a:spcPts val="600"/>
              </a:spcBef>
            </a:pPr>
            <a:r>
              <a:rPr lang="en-US" sz="2200" b="1" dirty="0" smtClean="0">
                <a:latin typeface="Arial Narrow" pitchFamily="34" charset="0"/>
              </a:rPr>
              <a:t>    Rebound angina, arrhythmia, myocardial infarction &amp; hypertension  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WHY ?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U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p-regulation of 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Symbol"/>
              </a:rPr>
              <a:t></a:t>
            </a:r>
            <a:r>
              <a:rPr lang="en-US" sz="2200" b="1" u="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-receptors.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Non-selective are better avoided as they blocks </a:t>
            </a:r>
            <a:r>
              <a:rPr lang="en-US" sz="2200" b="1" dirty="0" err="1" smtClean="0">
                <a:latin typeface="Arial Narrow" pitchFamily="34" charset="0"/>
              </a:rPr>
              <a:t>vasodilatory</a:t>
            </a:r>
            <a:r>
              <a:rPr lang="en-US" sz="2200" b="1" dirty="0" smtClean="0">
                <a:latin typeface="Arial Narrow" pitchFamily="34" charset="0"/>
              </a:rPr>
              <a:t> effects of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sympathetic stimulation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afterload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 </a:t>
            </a:r>
            <a:r>
              <a:rPr lang="en-US" sz="2200" b="1" dirty="0" smtClean="0">
                <a:latin typeface="Arial Narrow" pitchFamily="34" charset="0"/>
              </a:rPr>
              <a:t>oxygen consumption.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Not used in variant angina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worsen symptoms and </a:t>
            </a:r>
            <a:r>
              <a:rPr lang="en-US" sz="2200" b="1" dirty="0" err="1" smtClean="0">
                <a:latin typeface="Arial Narrow" pitchFamily="34" charset="0"/>
              </a:rPr>
              <a:t>aggrevate</a:t>
            </a:r>
            <a:r>
              <a:rPr lang="en-US" sz="2200" b="1" dirty="0" smtClean="0">
                <a:latin typeface="Arial Narrow" pitchFamily="34" charset="0"/>
              </a:rPr>
              <a:t> condition</a:t>
            </a:r>
          </a:p>
          <a:p>
            <a:pPr lvl="0"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Given to diabetics with ischemic heart disease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[Benefits &gt; hazards)  &amp;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ACE inhibitor must too be added specially in ACSs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0" y="228600"/>
            <a:ext cx="2904962" cy="487249"/>
          </a:xfrm>
          <a:prstGeom prst="rect">
            <a:avLst/>
          </a:prstGeom>
          <a:solidFill>
            <a:srgbClr val="C00000"/>
          </a:solidFill>
        </p:spPr>
        <p:txBody>
          <a:bodyPr wrap="non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itchFamily="18" charset="2"/>
              </a:rPr>
              <a:t>b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AR BLOCKERS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1052</Words>
  <Application>Microsoft Office PowerPoint</Application>
  <PresentationFormat>On-screen Show (4:3)</PresentationFormat>
  <Paragraphs>277</Paragraphs>
  <Slides>20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1</cp:revision>
  <dcterms:created xsi:type="dcterms:W3CDTF">2012-03-20T08:23:18Z</dcterms:created>
  <dcterms:modified xsi:type="dcterms:W3CDTF">2012-03-21T03:50:21Z</dcterms:modified>
</cp:coreProperties>
</file>