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7" r:id="rId2"/>
    <p:sldId id="280" r:id="rId3"/>
    <p:sldId id="281" r:id="rId4"/>
    <p:sldId id="282" r:id="rId5"/>
    <p:sldId id="285" r:id="rId6"/>
    <p:sldId id="288" r:id="rId7"/>
    <p:sldId id="284" r:id="rId8"/>
    <p:sldId id="289" r:id="rId9"/>
    <p:sldId id="290" r:id="rId10"/>
    <p:sldId id="258" r:id="rId11"/>
    <p:sldId id="259" r:id="rId12"/>
    <p:sldId id="278" r:id="rId13"/>
    <p:sldId id="262" r:id="rId14"/>
    <p:sldId id="263" r:id="rId15"/>
    <p:sldId id="264" r:id="rId16"/>
    <p:sldId id="265" r:id="rId17"/>
    <p:sldId id="266" r:id="rId18"/>
    <p:sldId id="279" r:id="rId19"/>
    <p:sldId id="267" r:id="rId20"/>
    <p:sldId id="268" r:id="rId21"/>
    <p:sldId id="286" r:id="rId22"/>
    <p:sldId id="287" r:id="rId23"/>
    <p:sldId id="269" r:id="rId24"/>
    <p:sldId id="270" r:id="rId25"/>
    <p:sldId id="271" r:id="rId26"/>
    <p:sldId id="272" r:id="rId27"/>
    <p:sldId id="273" r:id="rId28"/>
    <p:sldId id="274" r:id="rId29"/>
    <p:sldId id="277" r:id="rId30"/>
    <p:sldId id="275" r:id="rId31"/>
    <p:sldId id="27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B5D8B-308A-4769-88CB-AC8B4DE053A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EA1B7-9357-44A3-A40B-93132F8EB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576-62A5-46F9-BB09-9EC3CDAB1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576-62A5-46F9-BB09-9EC3CDAB1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576-62A5-46F9-BB09-9EC3CDAB1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22DE0-B8F9-4128-95C0-CD81964B726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/>
    <p:sndAc>
      <p:stSnd>
        <p:snd r:embed="rId1" name="laser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576-62A5-46F9-BB09-9EC3CDAB1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576-62A5-46F9-BB09-9EC3CDAB1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576-62A5-46F9-BB09-9EC3CDAB1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576-62A5-46F9-BB09-9EC3CDAB1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576-62A5-46F9-BB09-9EC3CDAB1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576-62A5-46F9-BB09-9EC3CDAB1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576-62A5-46F9-BB09-9EC3CDAB1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576-62A5-46F9-BB09-9EC3CDAB1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0C576-62A5-46F9-BB09-9EC3CDAB1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60350"/>
            <a:ext cx="8731250" cy="62642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en-US" sz="4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Fibrinolytic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Drugs 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(Thrombolytic Drugs )</a:t>
            </a:r>
          </a:p>
          <a:p>
            <a:pPr marL="0" indent="0" algn="ctr">
              <a:buFont typeface="Wingdings" pitchFamily="2" charset="2"/>
              <a:buNone/>
            </a:pPr>
            <a:endParaRPr lang="en-US" sz="4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sz="4000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By Prof. </a:t>
            </a:r>
            <a:r>
              <a:rPr lang="en-US" sz="4000" b="1" i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Hanan</a:t>
            </a:r>
            <a:r>
              <a:rPr lang="en-US" sz="4000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Hagar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4000" b="1" i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Dr.Abdul</a:t>
            </a:r>
            <a:r>
              <a:rPr lang="en-US" sz="4000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latif</a:t>
            </a:r>
            <a:r>
              <a:rPr lang="en-US" sz="4000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Mahesar</a:t>
            </a:r>
            <a:endParaRPr lang="en-US" sz="4000" b="1" i="1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en-US" sz="4400" b="1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576-62A5-46F9-BB09-9EC3CDAB1CD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260350"/>
            <a:ext cx="8569325" cy="6337300"/>
          </a:xfrm>
        </p:spPr>
        <p:txBody>
          <a:bodyPr/>
          <a:lstStyle/>
          <a:p>
            <a:pPr marL="152400" indent="-152400" algn="justLow">
              <a:buFont typeface="Wingdings" pitchFamily="2" charset="2"/>
              <a:buNone/>
            </a:pPr>
            <a:endParaRPr lang="en-US" sz="3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2400" indent="-152400" algn="justLow">
              <a:buFont typeface="Wingdings" pitchFamily="2" charset="2"/>
              <a:buNone/>
            </a:pPr>
            <a:r>
              <a:rPr lang="en-US" sz="3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Fibrinolytics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thrombolytics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drugs that cause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lysis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of already formed thrombus</a:t>
            </a:r>
          </a:p>
          <a:p>
            <a:pPr marL="152400" indent="-152400" algn="justLow">
              <a:buFont typeface="Wingdings" pitchFamily="2" charset="2"/>
              <a:buNone/>
            </a:pPr>
            <a:endParaRPr lang="en-US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52400" indent="-152400" algn="justLow">
              <a:buFont typeface="Wingdings" pitchFamily="2" charset="2"/>
              <a:buNone/>
            </a:pP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Fibrinolyic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drugs </a:t>
            </a:r>
          </a:p>
          <a:p>
            <a:pPr marL="152400" indent="-152400" algn="justLow">
              <a:buFont typeface="Wingdings" pitchFamily="2" charset="2"/>
              <a:buNone/>
            </a:pP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Streptokinase.</a:t>
            </a:r>
          </a:p>
          <a:p>
            <a:pPr marL="152400" indent="-152400" algn="justLow">
              <a:buFont typeface="Wingdings" pitchFamily="2" charset="2"/>
              <a:buNone/>
            </a:pP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Anistreplase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52400" indent="-152400" algn="justLow">
              <a:buFont typeface="Wingdings" pitchFamily="2" charset="2"/>
              <a:buNone/>
            </a:pP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Urokinase</a:t>
            </a:r>
            <a:endParaRPr lang="en-US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52400" indent="-152400" algn="justLow">
              <a:buFont typeface="Wingdings" pitchFamily="2" charset="2"/>
              <a:buNone/>
            </a:pP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4. Tissue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plasminogen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 activators ( t -PA).</a:t>
            </a:r>
          </a:p>
          <a:p>
            <a:pPr marL="152400" indent="-152400" algn="justLow">
              <a:buFont typeface="Wingdings" pitchFamily="2" charset="2"/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Alteplase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Reteplase,Tenecteplase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152400" indent="-152400" algn="justLow">
              <a:buFont typeface="Wingdings" pitchFamily="2" charset="2"/>
              <a:buNone/>
            </a:pPr>
            <a:endParaRPr lang="en-US" sz="3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576-62A5-46F9-BB09-9EC3CDAB1CD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260350"/>
            <a:ext cx="8731250" cy="6264275"/>
          </a:xfrm>
        </p:spPr>
        <p:txBody>
          <a:bodyPr/>
          <a:lstStyle/>
          <a:p>
            <a:pPr marL="0" indent="0" algn="justLow">
              <a:buFont typeface="Wingdings" pitchFamily="2" charset="2"/>
              <a:buNone/>
            </a:pPr>
            <a:endParaRPr lang="en-US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Low">
              <a:buFont typeface="Wingdings" pitchFamily="2" charset="2"/>
              <a:buNone/>
            </a:pP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Mechanism of Action</a:t>
            </a:r>
          </a:p>
          <a:p>
            <a:pPr marL="0" indent="0" algn="justLow"/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These acts directly or indirectly to accelerate the conversion of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plasminogen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plasmin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within the thrombus</a:t>
            </a:r>
          </a:p>
          <a:p>
            <a:pPr marL="0" indent="0"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Plasmin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degrades fibrin clots and other plasma proteins (non-fibrin specific)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576-62A5-46F9-BB09-9EC3CDAB1CD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22DE0-B8F9-4128-95C0-CD81964B7266}" type="slidenum">
              <a:rPr lang="ar-SA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1506" name="Picture 2" descr="F:\scan0004.jpg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5" y="734798"/>
            <a:ext cx="7014257" cy="514247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  <p:sndAc>
      <p:stSnd>
        <p:snd r:embed="rId2" name="laser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260350"/>
            <a:ext cx="8569325" cy="6337300"/>
          </a:xfrm>
        </p:spPr>
        <p:txBody>
          <a:bodyPr/>
          <a:lstStyle/>
          <a:p>
            <a:pPr marL="152400" indent="-152400" algn="justLow">
              <a:lnSpc>
                <a:spcPct val="80000"/>
              </a:lnSpc>
              <a:buFont typeface="Wingdings" pitchFamily="2" charset="2"/>
              <a:buNone/>
            </a:pPr>
            <a:r>
              <a:rPr lang="en-US" sz="3800" b="1" smtClean="0">
                <a:solidFill>
                  <a:srgbClr val="FF822D"/>
                </a:solidFill>
                <a:latin typeface="Times New Roman" pitchFamily="18" charset="0"/>
                <a:cs typeface="Times New Roman" pitchFamily="18" charset="0"/>
              </a:rPr>
              <a:t>Uses</a:t>
            </a:r>
          </a:p>
          <a:p>
            <a:pPr marL="152400" indent="-152400" algn="justLow">
              <a:buFont typeface="Wingdings" pitchFamily="2" charset="2"/>
              <a:buAutoNum type="arabicPeriod"/>
            </a:pPr>
            <a:r>
              <a:rPr lang="en-US" sz="3800" b="1" smtClean="0">
                <a:latin typeface="Times New Roman" pitchFamily="18" charset="0"/>
                <a:cs typeface="Times New Roman" pitchFamily="18" charset="0"/>
              </a:rPr>
              <a:t> Acute myocardial  infarction.</a:t>
            </a:r>
          </a:p>
          <a:p>
            <a:pPr marL="152400" indent="-152400" algn="justLow">
              <a:buFont typeface="Wingdings" pitchFamily="2" charset="2"/>
              <a:buAutoNum type="arabicPeriod"/>
            </a:pPr>
            <a:r>
              <a:rPr lang="en-US" sz="3800" b="1" smtClean="0">
                <a:latin typeface="Times New Roman" pitchFamily="18" charset="0"/>
                <a:cs typeface="Times New Roman" pitchFamily="18" charset="0"/>
              </a:rPr>
              <a:t> Acute thrombotic stroke.</a:t>
            </a:r>
          </a:p>
          <a:p>
            <a:pPr marL="152400" indent="-152400" algn="justLow">
              <a:buFont typeface="Wingdings" pitchFamily="2" charset="2"/>
              <a:buAutoNum type="arabicPeriod"/>
            </a:pPr>
            <a:r>
              <a:rPr lang="en-US" sz="3800" b="1" smtClean="0">
                <a:latin typeface="Times New Roman" pitchFamily="18" charset="0"/>
                <a:cs typeface="Times New Roman" pitchFamily="18" charset="0"/>
              </a:rPr>
              <a:t> Peripheral artery occlusion.</a:t>
            </a:r>
          </a:p>
          <a:p>
            <a:pPr marL="152400" indent="-152400" algn="justLow">
              <a:buFont typeface="Wingdings" pitchFamily="2" charset="2"/>
              <a:buAutoNum type="arabicPeriod"/>
            </a:pPr>
            <a:r>
              <a:rPr lang="en-US" sz="3800" b="1" smtClean="0">
                <a:latin typeface="Times New Roman" pitchFamily="18" charset="0"/>
                <a:cs typeface="Times New Roman" pitchFamily="18" charset="0"/>
              </a:rPr>
              <a:t> Pulmonary embolism.</a:t>
            </a:r>
          </a:p>
          <a:p>
            <a:pPr marL="152400" indent="-152400" algn="justLow">
              <a:buFont typeface="Wingdings" pitchFamily="2" charset="2"/>
              <a:buAutoNum type="arabicPeriod"/>
            </a:pPr>
            <a:r>
              <a:rPr lang="en-US" sz="3800" b="1" smtClean="0">
                <a:latin typeface="Times New Roman" pitchFamily="18" charset="0"/>
                <a:cs typeface="Times New Roman" pitchFamily="18" charset="0"/>
              </a:rPr>
              <a:t> Deep venous thrombosis.</a:t>
            </a:r>
          </a:p>
          <a:p>
            <a:pPr marL="152400" indent="-152400" algn="justLow">
              <a:lnSpc>
                <a:spcPct val="80000"/>
              </a:lnSpc>
              <a:buFont typeface="Wingdings" pitchFamily="2" charset="2"/>
              <a:buNone/>
            </a:pPr>
            <a:endParaRPr lang="en-US" sz="3800" b="1" smtClean="0">
              <a:latin typeface="Times New Roman" pitchFamily="18" charset="0"/>
              <a:cs typeface="Times New Roman" pitchFamily="18" charset="0"/>
            </a:endParaRPr>
          </a:p>
          <a:p>
            <a:pPr marL="152400" indent="-152400" algn="justLow">
              <a:lnSpc>
                <a:spcPct val="80000"/>
              </a:lnSpc>
              <a:buFont typeface="Wingdings" pitchFamily="2" charset="2"/>
              <a:buNone/>
            </a:pPr>
            <a:endParaRPr lang="en-US" sz="3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576-62A5-46F9-BB09-9EC3CDAB1CD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404813"/>
            <a:ext cx="8496300" cy="6048375"/>
          </a:xfrm>
        </p:spPr>
        <p:txBody>
          <a:bodyPr/>
          <a:lstStyle/>
          <a:p>
            <a:pPr algn="justLow">
              <a:lnSpc>
                <a:spcPct val="80000"/>
              </a:lnSpc>
              <a:buFont typeface="Wingdings" pitchFamily="2" charset="2"/>
              <a:buNone/>
            </a:pPr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Precautions</a:t>
            </a:r>
          </a:p>
          <a:p>
            <a:pPr algn="justLow">
              <a:lnSpc>
                <a:spcPct val="80000"/>
              </a:lnSpc>
            </a:pPr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Should  be  given  as  soon  as possible.</a:t>
            </a:r>
          </a:p>
          <a:p>
            <a:pPr algn="justLow">
              <a:lnSpc>
                <a:spcPct val="80000"/>
              </a:lnSpc>
            </a:pPr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 Fibrinolytics are given intravenously.</a:t>
            </a:r>
          </a:p>
          <a:p>
            <a:pPr>
              <a:lnSpc>
                <a:spcPct val="80000"/>
              </a:lnSpc>
            </a:pPr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 Bleeding can occur (Systemic fibrinolysis).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3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80000"/>
              </a:lnSpc>
              <a:buFont typeface="Wingdings" pitchFamily="2" charset="2"/>
              <a:buNone/>
            </a:pPr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Contraindications</a:t>
            </a:r>
          </a:p>
          <a:p>
            <a:pPr algn="justLow">
              <a:lnSpc>
                <a:spcPct val="80000"/>
              </a:lnSpc>
            </a:pPr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Pregnancy</a:t>
            </a:r>
          </a:p>
          <a:p>
            <a:pPr algn="justLow">
              <a:lnSpc>
                <a:spcPct val="80000"/>
              </a:lnSpc>
            </a:pPr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Cerebrovascular disease</a:t>
            </a:r>
          </a:p>
          <a:p>
            <a:pPr algn="justLow">
              <a:lnSpc>
                <a:spcPct val="80000"/>
              </a:lnSpc>
            </a:pPr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Uncontrolled hypertension.</a:t>
            </a:r>
          </a:p>
          <a:p>
            <a:pPr algn="justLow">
              <a:lnSpc>
                <a:spcPct val="80000"/>
              </a:lnSpc>
            </a:pPr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Peptic ulcer</a:t>
            </a:r>
            <a:endParaRPr lang="en-US" sz="3400" b="1" u="sng" smtClean="0"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80000"/>
              </a:lnSpc>
              <a:buFont typeface="Wingdings" pitchFamily="2" charset="2"/>
              <a:buNone/>
            </a:pPr>
            <a:endParaRPr lang="en-US" sz="34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576-62A5-46F9-BB09-9EC3CDAB1CD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260350"/>
            <a:ext cx="8658225" cy="63373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en-US" b="1" smtClean="0">
                <a:solidFill>
                  <a:srgbClr val="FF822D"/>
                </a:solidFill>
                <a:latin typeface="Times New Roman" pitchFamily="18" charset="0"/>
                <a:cs typeface="Times New Roman" pitchFamily="18" charset="0"/>
              </a:rPr>
              <a:t>Streptokinase</a:t>
            </a:r>
          </a:p>
          <a:p>
            <a:pPr marL="0" indent="0" algn="justLow">
              <a:lnSpc>
                <a:spcPct val="80000"/>
              </a:lnSpc>
              <a:buFont typeface="Wingdings" pitchFamily="2" charset="2"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Is a protein synthesized by B-hemolytic streptococci.</a:t>
            </a:r>
          </a:p>
          <a:p>
            <a:pPr marL="0" indent="0" algn="justLow">
              <a:lnSpc>
                <a:spcPct val="80000"/>
              </a:lnSpc>
              <a:buFont typeface="Wingdings" pitchFamily="2" charset="2"/>
              <a:buNone/>
            </a:pPr>
            <a:endParaRPr lang="en-US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Low">
              <a:lnSpc>
                <a:spcPct val="80000"/>
              </a:lnSpc>
              <a:buFont typeface="Wingdings" pitchFamily="2" charset="2"/>
              <a:buNone/>
            </a:pP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Mechanism of Action </a:t>
            </a:r>
          </a:p>
          <a:p>
            <a:pPr marL="0" indent="0" algn="justLow">
              <a:lnSpc>
                <a:spcPct val="80000"/>
              </a:lnSpc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acts indirectly by forming plasminogen-streptokinase   complex which converts inactive plasminogen into active plasmin.</a:t>
            </a:r>
          </a:p>
          <a:p>
            <a:pPr marL="0" indent="0" algn="justLow">
              <a:lnSpc>
                <a:spcPct val="80000"/>
              </a:lnSpc>
              <a:buFont typeface="Wingdings" pitchFamily="2" charset="2"/>
              <a:buNone/>
            </a:pPr>
            <a:endParaRPr lang="en-US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Low">
              <a:lnSpc>
                <a:spcPct val="80000"/>
              </a:lnSpc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It is the least expensive.</a:t>
            </a:r>
          </a:p>
          <a:p>
            <a:pPr marL="0" indent="0" algn="justLow">
              <a:lnSpc>
                <a:spcPct val="80000"/>
              </a:lnSpc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T 1/2 = half an hour.</a:t>
            </a:r>
          </a:p>
          <a:p>
            <a:pPr marL="0" indent="0" algn="justLow">
              <a:lnSpc>
                <a:spcPct val="80000"/>
              </a:lnSpc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I.V. Infusion (250,000U then 100,000U/h for 24-72 h). </a:t>
            </a:r>
          </a:p>
          <a:p>
            <a:pPr marL="0" indent="0" algn="justLow">
              <a:lnSpc>
                <a:spcPct val="80000"/>
              </a:lnSpc>
              <a:buFont typeface="Wingdings" pitchFamily="2" charset="2"/>
              <a:buNone/>
            </a:pPr>
            <a:endParaRPr 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576-62A5-46F9-BB09-9EC3CDAB1CD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161925" y="260350"/>
            <a:ext cx="8820150" cy="6337300"/>
          </a:xfrm>
        </p:spPr>
        <p:txBody>
          <a:bodyPr/>
          <a:lstStyle/>
          <a:p>
            <a:pPr marL="533400" indent="-533400" algn="justLow">
              <a:lnSpc>
                <a:spcPct val="80000"/>
              </a:lnSpc>
              <a:buFont typeface="Wingdings" pitchFamily="2" charset="2"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Side effects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Bleeding due to </a:t>
            </a:r>
            <a:r>
              <a:rPr lang="en-US" sz="2800" i="1" smtClean="0"/>
              <a:t>activation of circulating plasminogen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Hypersensitivity due to antigenicity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(rash, fever, allergic reaction).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Hypotension.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not used in patients with streptococcal infections (have antistreptococcal antibodies and may develop fever, allergic reactions and resistance upon treatment with streptokinase).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b="1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576-62A5-46F9-BB09-9EC3CDAB1CD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161925" y="260350"/>
            <a:ext cx="8658225" cy="63373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sz="3400" b="1" smtClean="0">
                <a:solidFill>
                  <a:srgbClr val="FF822D"/>
                </a:solidFill>
                <a:latin typeface="Times New Roman" pitchFamily="18" charset="0"/>
                <a:cs typeface="Times New Roman" pitchFamily="18" charset="0"/>
              </a:rPr>
              <a:t>Anistreplase ( APSAC )</a:t>
            </a:r>
          </a:p>
          <a:p>
            <a:pPr marL="0" indent="0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Anisoylated plasminogen-streptokinase activator complex  </a:t>
            </a:r>
          </a:p>
          <a:p>
            <a:pPr marL="0" indent="0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Is a complex of purified  human plasminogen +   bacterial streptokinase that rendered   inactive   by introducing anisoyl  group at  its active  site.</a:t>
            </a:r>
          </a:p>
          <a:p>
            <a:pPr marL="0" indent="0"/>
            <a:r>
              <a:rPr lang="en-US" smtClean="0"/>
              <a:t>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It is a </a:t>
            </a:r>
            <a:r>
              <a:rPr lang="en-US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prodrug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, de-acylated in circulation into the active plasminogen-streptokinase complex (</a:t>
            </a: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acts directly to convert plasminogen into plasmin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576-62A5-46F9-BB09-9EC3CDAB1CD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576-62A5-46F9-BB09-9EC3CDAB1C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2530" name="Picture 2" descr="F:\scan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7248" y="2020665"/>
            <a:ext cx="2889504" cy="3685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161925" y="260350"/>
            <a:ext cx="8658225" cy="6337300"/>
          </a:xfrm>
        </p:spPr>
        <p:txBody>
          <a:bodyPr/>
          <a:lstStyle/>
          <a:p>
            <a:pPr marL="609600" indent="-609600" algn="justLow">
              <a:buFont typeface="Wingdings" pitchFamily="2" charset="2"/>
              <a:buNone/>
            </a:pPr>
            <a:r>
              <a:rPr lang="en-US" sz="3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Advantages 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Longer duration of action (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smtClean="0">
                <a:latin typeface="Times New Roman" pitchFamily="18" charset="0"/>
                <a:cs typeface="Times New Roman" pitchFamily="18" charset="0"/>
              </a:rPr>
              <a:t>1/2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70-120 min</a:t>
            </a:r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Given as a bolus I.V. (30 U over 3 - 5 min.).</a:t>
            </a:r>
          </a:p>
          <a:p>
            <a:pPr marL="609600" indent="-609600">
              <a:buFont typeface="Wingdings" pitchFamily="2" charset="2"/>
              <a:buNone/>
            </a:pPr>
            <a:endParaRPr lang="en-US" sz="34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576-62A5-46F9-BB09-9EC3CDAB1CD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576-62A5-46F9-BB09-9EC3CDAB1CD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7" descr="scan0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332656"/>
            <a:ext cx="5269791" cy="662473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161925" y="260350"/>
            <a:ext cx="8820150" cy="5835650"/>
          </a:xfrm>
        </p:spPr>
        <p:txBody>
          <a:bodyPr/>
          <a:lstStyle/>
          <a:p>
            <a:pPr algn="justLow">
              <a:lnSpc>
                <a:spcPct val="80000"/>
              </a:lnSpc>
              <a:buFont typeface="Wingdings" pitchFamily="2" charset="2"/>
              <a:buNone/>
            </a:pP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Disadvantages</a:t>
            </a:r>
          </a:p>
          <a:p>
            <a:pPr algn="justLow">
              <a:lnSpc>
                <a:spcPct val="80000"/>
              </a:lnSpc>
              <a:buFont typeface="Wingdings" pitchFamily="2" charset="2"/>
              <a:buNone/>
            </a:pP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(less than streptokinase alone).</a:t>
            </a:r>
          </a:p>
          <a:p>
            <a:pPr algn="justLow">
              <a:lnSpc>
                <a:spcPct val="80000"/>
              </a:lnSpc>
              <a:buFont typeface="Wingdings" pitchFamily="2" charset="2"/>
              <a:buNone/>
            </a:pP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1.  Expensive.	</a:t>
            </a:r>
          </a:p>
          <a:p>
            <a:pPr algn="justLow">
              <a:lnSpc>
                <a:spcPct val="80000"/>
              </a:lnSpc>
              <a:buFont typeface="Wingdings" pitchFamily="2" charset="2"/>
              <a:buNone/>
            </a:pP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2.  Antigenic.</a:t>
            </a:r>
          </a:p>
          <a:p>
            <a:pPr algn="justLow">
              <a:lnSpc>
                <a:spcPct val="80000"/>
              </a:lnSpc>
              <a:buFont typeface="Wingdings" pitchFamily="2" charset="2"/>
              <a:buNone/>
            </a:pP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3. Allergic reactions.</a:t>
            </a:r>
          </a:p>
          <a:p>
            <a:pPr algn="justLow">
              <a:lnSpc>
                <a:spcPct val="80000"/>
              </a:lnSpc>
              <a:buFont typeface="Wingdings" pitchFamily="2" charset="2"/>
              <a:buNone/>
            </a:pP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4. Bleeding due to minimal fibrin specificity</a:t>
            </a:r>
          </a:p>
          <a:p>
            <a:pPr algn="justLow">
              <a:lnSpc>
                <a:spcPct val="80000"/>
              </a:lnSpc>
              <a:buFont typeface="Wingdings" pitchFamily="2" charset="2"/>
              <a:buNone/>
            </a:pP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Drug interactions:</a:t>
            </a:r>
          </a:p>
          <a:p>
            <a:pPr algn="justLow">
              <a:lnSpc>
                <a:spcPct val="80000"/>
              </a:lnSpc>
              <a:buFont typeface="Wingdings" pitchFamily="2" charset="2"/>
              <a:buNone/>
            </a:pP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Anticoagulants(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heparin,warfarin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antiplatelet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agents(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aspirin,dipyridamole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576-62A5-46F9-BB09-9EC3CDAB1CD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576-62A5-46F9-BB09-9EC3CDAB1C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074" name="Picture 2" descr="C:\Documents and Settings\dr.abdullatif\Desktop\thrombu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5399" y="1916832"/>
            <a:ext cx="5680072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576-62A5-46F9-BB09-9EC3CDAB1CD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098" name="Picture 2" descr="C:\Documents and Settings\dr.abdullatif\Desktop\thrmobu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84940"/>
            <a:ext cx="5832648" cy="4009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161925" y="260350"/>
            <a:ext cx="8820150" cy="6337300"/>
          </a:xfrm>
        </p:spPr>
        <p:txBody>
          <a:bodyPr/>
          <a:lstStyle/>
          <a:p>
            <a:pPr marL="0" indent="19050" algn="ctr" defTabSz="457200"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 smtClean="0">
                <a:solidFill>
                  <a:srgbClr val="FF822D"/>
                </a:solidFill>
                <a:latin typeface="Times New Roman" pitchFamily="18" charset="0"/>
                <a:cs typeface="Times New Roman" pitchFamily="18" charset="0"/>
              </a:rPr>
              <a:t>Urokinase</a:t>
            </a:r>
          </a:p>
          <a:p>
            <a:pPr marL="0" indent="19050" algn="justLow" defTabSz="457200">
              <a:buFont typeface="Wingdings" pitchFamily="2" charset="2"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Human enzyme synthesized by the kidney, obtained  from either urine  or cultures of human embryonic kidney cells.</a:t>
            </a:r>
            <a:endParaRPr lang="en-US" b="1" u="sng" smtClean="0">
              <a:latin typeface="Times New Roman" pitchFamily="18" charset="0"/>
              <a:cs typeface="Times New Roman" pitchFamily="18" charset="0"/>
            </a:endParaRPr>
          </a:p>
          <a:p>
            <a:pPr marL="0" indent="19050" algn="justLow" defTabSz="457200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acts directly converting plasminogen to active plasmin.</a:t>
            </a:r>
          </a:p>
          <a:p>
            <a:pPr marL="0" indent="19050" algn="justLow" defTabSz="457200"/>
            <a:endParaRPr lang="en-US" b="1" smtClean="0">
              <a:latin typeface="Times New Roman" pitchFamily="18" charset="0"/>
              <a:cs typeface="Times New Roman" pitchFamily="18" charset="0"/>
            </a:endParaRPr>
          </a:p>
          <a:p>
            <a:pPr marL="0" indent="19050" algn="justLow" defTabSz="457200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given by intravenous infusion</a:t>
            </a:r>
          </a:p>
          <a:p>
            <a:pPr marL="0" indent="19050" algn="justLow" defTabSz="457200"/>
            <a:r>
              <a:rPr lang="en-US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Dose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300,000U over 10 min then 300,000U/h for</a:t>
            </a:r>
          </a:p>
          <a:p>
            <a:pPr marL="0" indent="19050" algn="justLow" defTabSz="457200">
              <a:buFont typeface="Wingdings" pitchFamily="2" charset="2"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  12h.</a:t>
            </a:r>
          </a:p>
          <a:p>
            <a:pPr marL="0" indent="19050" algn="justLow" defTabSz="457200">
              <a:lnSpc>
                <a:spcPct val="80000"/>
              </a:lnSpc>
              <a:buFont typeface="Wingdings" pitchFamily="2" charset="2"/>
              <a:buNone/>
            </a:pPr>
            <a:endParaRPr 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576-62A5-46F9-BB09-9EC3CDAB1CD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161925" y="260350"/>
            <a:ext cx="8820150" cy="6337300"/>
          </a:xfrm>
        </p:spPr>
        <p:txBody>
          <a:bodyPr/>
          <a:lstStyle/>
          <a:p>
            <a:pPr marL="0" indent="19050" algn="justLow" defTabSz="457200">
              <a:lnSpc>
                <a:spcPct val="80000"/>
              </a:lnSpc>
              <a:buFont typeface="Wingdings" pitchFamily="2" charset="2"/>
              <a:buNone/>
            </a:pPr>
            <a:r>
              <a:rPr lang="en-US" sz="3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Disadvantages </a:t>
            </a:r>
          </a:p>
          <a:p>
            <a:pPr marL="0" indent="19050" algn="justLow" defTabSz="457200">
              <a:lnSpc>
                <a:spcPct val="80000"/>
              </a:lnSpc>
              <a:buFont typeface="Wingdings" pitchFamily="2" charset="2"/>
              <a:buNone/>
            </a:pPr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	1.  Expensive.	       2.  Systemic lysis.</a:t>
            </a:r>
          </a:p>
          <a:p>
            <a:pPr marL="0" indent="19050" algn="justLow" defTabSz="457200">
              <a:lnSpc>
                <a:spcPct val="80000"/>
              </a:lnSpc>
              <a:buFont typeface="Wingdings" pitchFamily="2" charset="2"/>
              <a:buNone/>
            </a:pPr>
            <a:endParaRPr lang="en-US" sz="34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9050" algn="justLow" defTabSz="457200">
              <a:lnSpc>
                <a:spcPct val="80000"/>
              </a:lnSpc>
              <a:buFont typeface="Wingdings" pitchFamily="2" charset="2"/>
              <a:buNone/>
            </a:pPr>
            <a:r>
              <a:rPr lang="en-US" sz="3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Advantages</a:t>
            </a:r>
            <a:r>
              <a:rPr lang="en-US" sz="3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19050" algn="justLow" defTabSz="457200">
              <a:lnSpc>
                <a:spcPct val="80000"/>
              </a:lnSpc>
              <a:buFont typeface="Wingdings" pitchFamily="2" charset="2"/>
              <a:buNone/>
            </a:pPr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	1. Not antigenic.	</a:t>
            </a:r>
          </a:p>
          <a:p>
            <a:pPr marL="0" indent="19050" algn="justLow" defTabSz="457200">
              <a:lnSpc>
                <a:spcPct val="80000"/>
              </a:lnSpc>
              <a:buFont typeface="Wingdings" pitchFamily="2" charset="2"/>
              <a:buNone/>
            </a:pPr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	2.  No Hypotension.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576-62A5-46F9-BB09-9EC3CDAB1CD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331788"/>
            <a:ext cx="8413750" cy="61928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400" b="1" smtClean="0">
                <a:solidFill>
                  <a:srgbClr val="FF822D"/>
                </a:solidFill>
                <a:latin typeface="Times New Roman" pitchFamily="18" charset="0"/>
                <a:cs typeface="Times New Roman" pitchFamily="18" charset="0"/>
              </a:rPr>
              <a:t>Tissue Plasminogen Activators ( t - PA )</a:t>
            </a:r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buFont typeface="Wingdings" pitchFamily="2" charset="2"/>
              <a:buNone/>
            </a:pPr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3400" b="1" smtClean="0">
                <a:solidFill>
                  <a:srgbClr val="FF822D"/>
                </a:solidFill>
                <a:latin typeface="Times New Roman" pitchFamily="18" charset="0"/>
                <a:cs typeface="Times New Roman" pitchFamily="18" charset="0"/>
              </a:rPr>
              <a:t>Alteplase</a:t>
            </a:r>
            <a:endParaRPr lang="en-US" sz="3400" b="1" u="sng" smtClean="0">
              <a:latin typeface="Times New Roman" pitchFamily="18" charset="0"/>
              <a:cs typeface="Times New Roman" pitchFamily="18" charset="0"/>
            </a:endParaRPr>
          </a:p>
          <a:p>
            <a:pPr algn="justLow">
              <a:buFont typeface="Wingdings" pitchFamily="2" charset="2"/>
              <a:buNone/>
            </a:pPr>
            <a:endParaRPr lang="en-US" sz="3400" b="1" smtClean="0">
              <a:latin typeface="Times New Roman" pitchFamily="18" charset="0"/>
              <a:cs typeface="Times New Roman" pitchFamily="18" charset="0"/>
            </a:endParaRPr>
          </a:p>
          <a:p>
            <a:pPr algn="justLow">
              <a:buFontTx/>
              <a:buChar char="-"/>
            </a:pPr>
            <a:r>
              <a:rPr lang="en-US" sz="3400" b="1" smtClean="0">
                <a:solidFill>
                  <a:srgbClr val="FF822D"/>
                </a:solidFill>
                <a:latin typeface="Times New Roman" pitchFamily="18" charset="0"/>
                <a:cs typeface="Times New Roman" pitchFamily="18" charset="0"/>
              </a:rPr>
              <a:t>Alteplase</a:t>
            </a:r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   ( Single   Chain ).</a:t>
            </a:r>
          </a:p>
          <a:p>
            <a:pPr algn="justLow">
              <a:buFontTx/>
              <a:buChar char="•"/>
            </a:pPr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Is a recombinant human t - PA.</a:t>
            </a:r>
          </a:p>
          <a:p>
            <a:pPr>
              <a:buFontTx/>
              <a:buChar char="•"/>
            </a:pPr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Synthesis by recombinant DNA technology.</a:t>
            </a:r>
          </a:p>
          <a:p>
            <a:pPr algn="justLow">
              <a:buFontTx/>
              <a:buChar char="-"/>
            </a:pPr>
            <a:endParaRPr lang="en-US" sz="34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576-62A5-46F9-BB09-9EC3CDAB1CD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331788"/>
            <a:ext cx="8413750" cy="6192837"/>
          </a:xfrm>
        </p:spPr>
        <p:txBody>
          <a:bodyPr/>
          <a:lstStyle/>
          <a:p>
            <a:pPr algn="justLow">
              <a:buFont typeface="Wingdings" pitchFamily="2" charset="2"/>
              <a:buNone/>
            </a:pPr>
            <a:r>
              <a:rPr lang="en-US" sz="3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Advantages</a:t>
            </a:r>
          </a:p>
          <a:p>
            <a:pPr algn="justLow">
              <a:buFont typeface="Wingdings" pitchFamily="2" charset="2"/>
              <a:buAutoNum type="arabicPeriod"/>
            </a:pPr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Clot specific ( fibrin specific ).</a:t>
            </a:r>
          </a:p>
          <a:p>
            <a:pPr algn="justLow"/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activate fibrin-bound plasminogen rather than free plasminogen in blood.</a:t>
            </a:r>
          </a:p>
          <a:p>
            <a:pPr algn="justLow">
              <a:buFont typeface="Wingdings" pitchFamily="2" charset="2"/>
              <a:buNone/>
            </a:pPr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2. Limited systemic fibrinolysis.</a:t>
            </a:r>
          </a:p>
          <a:p>
            <a:pPr algn="justLow">
              <a:buFont typeface="Wingdings" pitchFamily="2" charset="2"/>
              <a:buNone/>
            </a:pPr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3. Non–antigenic (Can be used in patients with antistreptococcal antibodies).</a:t>
            </a:r>
          </a:p>
          <a:p>
            <a:pPr algn="justLow">
              <a:buFont typeface="Wingdings" pitchFamily="2" charset="2"/>
              <a:buNone/>
            </a:pPr>
            <a:endParaRPr lang="en-US" sz="34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576-62A5-46F9-BB09-9EC3CDAB1CD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161925" y="260350"/>
            <a:ext cx="8820150" cy="6337300"/>
          </a:xfrm>
        </p:spPr>
        <p:txBody>
          <a:bodyPr/>
          <a:lstStyle/>
          <a:p>
            <a:pPr algn="justLow">
              <a:lnSpc>
                <a:spcPct val="80000"/>
              </a:lnSpc>
              <a:buFont typeface="Wingdings" pitchFamily="2" charset="2"/>
              <a:buNone/>
            </a:pPr>
            <a:endParaRPr lang="en-US" sz="3400" smtClean="0"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80000"/>
              </a:lnSpc>
              <a:buFont typeface="Wingdings" pitchFamily="2" charset="2"/>
              <a:buNone/>
            </a:pPr>
            <a:r>
              <a:rPr lang="en-US" sz="3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Alteplase </a:t>
            </a:r>
          </a:p>
          <a:p>
            <a:pPr algn="justLow">
              <a:lnSpc>
                <a:spcPct val="80000"/>
              </a:lnSpc>
              <a:buFont typeface="Wingdings" pitchFamily="2" charset="2"/>
              <a:buNone/>
            </a:pPr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very short half life (5 min.)</a:t>
            </a:r>
          </a:p>
          <a:p>
            <a:pPr algn="justLow">
              <a:lnSpc>
                <a:spcPct val="80000"/>
              </a:lnSpc>
              <a:buFont typeface="Wingdings" pitchFamily="2" charset="2"/>
              <a:buNone/>
            </a:pPr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(60 mg i.v. bolus + 40 mg infusion over 2 h).</a:t>
            </a:r>
          </a:p>
          <a:p>
            <a:pPr algn="justLow">
              <a:lnSpc>
                <a:spcPct val="80000"/>
              </a:lnSpc>
              <a:buFont typeface="Wingdings" pitchFamily="2" charset="2"/>
              <a:buNone/>
            </a:pPr>
            <a:endParaRPr lang="en-US" sz="34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80000"/>
              </a:lnSpc>
              <a:buFont typeface="Wingdings" pitchFamily="2" charset="2"/>
              <a:buNone/>
            </a:pPr>
            <a:endParaRPr lang="en-US" sz="3400" b="1" u="sng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576-62A5-46F9-BB09-9EC3CDAB1CD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569325" cy="1431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Contraindications to thrombolytic therapy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00200"/>
            <a:ext cx="8893175" cy="4852988"/>
          </a:xfrm>
        </p:spPr>
        <p:txBody>
          <a:bodyPr/>
          <a:lstStyle/>
          <a:p>
            <a:pPr>
              <a:lnSpc>
                <a:spcPct val="85000"/>
              </a:lnSpc>
              <a:buFont typeface="Wingdings" pitchFamily="2" charset="2"/>
              <a:buChar char="q"/>
            </a:pPr>
            <a:r>
              <a:rPr lang="en-US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Absolute contraindications include:</a:t>
            </a:r>
          </a:p>
          <a:p>
            <a:pPr>
              <a:lnSpc>
                <a:spcPct val="85000"/>
              </a:lnSpc>
              <a:buFont typeface="Wingdings" pitchFamily="2" charset="2"/>
              <a:buChar char="Ø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Recent head trauma or caranial tumor</a:t>
            </a:r>
          </a:p>
          <a:p>
            <a:pPr>
              <a:lnSpc>
                <a:spcPct val="85000"/>
              </a:lnSpc>
              <a:buFont typeface="Wingdings" pitchFamily="2" charset="2"/>
              <a:buChar char="Ø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Previous hemorrhagic shock</a:t>
            </a:r>
          </a:p>
          <a:p>
            <a:pPr>
              <a:lnSpc>
                <a:spcPct val="85000"/>
              </a:lnSpc>
              <a:buFont typeface="Wingdings" pitchFamily="2" charset="2"/>
              <a:buChar char="Ø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Stroke</a:t>
            </a:r>
          </a:p>
          <a:p>
            <a:pPr>
              <a:lnSpc>
                <a:spcPct val="85000"/>
              </a:lnSpc>
              <a:buFont typeface="Wingdings" pitchFamily="2" charset="2"/>
              <a:buChar char="Ø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Active internal bleeding</a:t>
            </a:r>
          </a:p>
          <a:p>
            <a:pPr>
              <a:lnSpc>
                <a:spcPct val="85000"/>
              </a:lnSpc>
              <a:buFont typeface="Wingdings" pitchFamily="2" charset="2"/>
              <a:buChar char="Ø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Major surgery within two weeks</a:t>
            </a:r>
            <a:endParaRPr lang="ar-SA" b="1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Wingdings" pitchFamily="2" charset="2"/>
              <a:buChar char="q"/>
            </a:pPr>
            <a:r>
              <a:rPr lang="en-US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Relative contraindications include:</a:t>
            </a:r>
          </a:p>
          <a:p>
            <a:pPr>
              <a:lnSpc>
                <a:spcPct val="85000"/>
              </a:lnSpc>
              <a:buFont typeface="Wingdings" pitchFamily="2" charset="2"/>
              <a:buChar char="ü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Active peptic ulcer, diabetic retinopathy, pregnancy, uncontrolled hypertension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576-62A5-46F9-BB09-9EC3CDAB1CD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576-62A5-46F9-BB09-9EC3CDAB1CD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0482" name="Picture 2" descr="F:\scan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9121" y="1600200"/>
            <a:ext cx="290575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576-62A5-46F9-BB09-9EC3CDAB1C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8" descr="scan00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720" y="260648"/>
            <a:ext cx="5040560" cy="720203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161925" y="260350"/>
            <a:ext cx="8820150" cy="63373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3000" b="1" smtClean="0">
                <a:solidFill>
                  <a:srgbClr val="FF822D"/>
                </a:solidFill>
                <a:latin typeface="Times New Roman" pitchFamily="18" charset="0"/>
                <a:cs typeface="Times New Roman" pitchFamily="18" charset="0"/>
              </a:rPr>
              <a:t>Antiplasmin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3000" b="1" smtClean="0">
                <a:solidFill>
                  <a:srgbClr val="FF822D"/>
                </a:solidFill>
                <a:latin typeface="Times New Roman" pitchFamily="18" charset="0"/>
                <a:cs typeface="Times New Roman" pitchFamily="18" charset="0"/>
              </a:rPr>
              <a:t>(Antifibrinolytics)</a:t>
            </a:r>
          </a:p>
          <a:p>
            <a:pPr algn="justLow">
              <a:buFont typeface="Wingdings" pitchFamily="2" charset="2"/>
              <a:buNone/>
            </a:pP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Low">
              <a:buFont typeface="Wingdings" pitchFamily="2" charset="2"/>
              <a:buNone/>
            </a:pP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	inhibit   plasminogen  activation   and   thus  inhibit  fibrinolysis  and promote clot stabilization.</a:t>
            </a:r>
            <a:endParaRPr lang="en-US" sz="3000" b="1" u="sng" smtClean="0"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80000"/>
              </a:lnSpc>
              <a:buFont typeface="Wingdings" pitchFamily="2" charset="2"/>
              <a:buNone/>
            </a:pPr>
            <a:endParaRPr lang="en-US" sz="3000" b="1" smtClean="0">
              <a:latin typeface="Times New Roman" pitchFamily="18" charset="0"/>
              <a:cs typeface="Times New Roman" pitchFamily="18" charset="0"/>
            </a:endParaRPr>
          </a:p>
          <a:p>
            <a:pPr lvl="4" algn="justLow"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Tranexamic Acid.</a:t>
            </a:r>
          </a:p>
          <a:p>
            <a:pPr lvl="4" algn="justLow"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Aminocaproic Acid</a:t>
            </a:r>
          </a:p>
          <a:p>
            <a:pPr lvl="4" algn="justLow"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Aprotinin.</a:t>
            </a:r>
            <a:endParaRPr lang="en-US" sz="3600" b="1" u="sng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80000"/>
              </a:lnSpc>
              <a:buFont typeface="Wingdings" pitchFamily="2" charset="2"/>
              <a:buNone/>
            </a:pPr>
            <a:endParaRPr lang="en-US" sz="30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576-62A5-46F9-BB09-9EC3CDAB1CD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161925" y="260350"/>
            <a:ext cx="8820150" cy="6337300"/>
          </a:xfrm>
        </p:spPr>
        <p:txBody>
          <a:bodyPr/>
          <a:lstStyle/>
          <a:p>
            <a:pPr algn="justLow">
              <a:lnSpc>
                <a:spcPct val="80000"/>
              </a:lnSpc>
              <a:buFont typeface="Wingdings" pitchFamily="2" charset="2"/>
              <a:buNone/>
            </a:pPr>
            <a:r>
              <a:rPr lang="en-US" sz="3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Aminocaproic Acid &amp; tranexamic acid</a:t>
            </a:r>
          </a:p>
          <a:p>
            <a:pPr>
              <a:lnSpc>
                <a:spcPct val="80000"/>
              </a:lnSpc>
            </a:pP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Synthetic </a:t>
            </a:r>
          </a:p>
          <a:p>
            <a:pPr algn="justLow">
              <a:lnSpc>
                <a:spcPct val="80000"/>
              </a:lnSpc>
            </a:pP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It competitively inhibits plasminogen activation</a:t>
            </a:r>
          </a:p>
          <a:p>
            <a:pPr algn="justLow">
              <a:lnSpc>
                <a:spcPct val="80000"/>
              </a:lnSpc>
            </a:pP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Given orally</a:t>
            </a:r>
          </a:p>
          <a:p>
            <a:pPr algn="justLow">
              <a:lnSpc>
                <a:spcPct val="80000"/>
              </a:lnSpc>
            </a:pP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Intravascular thrombosis </a:t>
            </a:r>
          </a:p>
          <a:p>
            <a:pPr algn="justLow">
              <a:lnSpc>
                <a:spcPct val="80000"/>
              </a:lnSpc>
              <a:buFont typeface="Wingdings" pitchFamily="2" charset="2"/>
              <a:buNone/>
            </a:pPr>
            <a:endParaRPr lang="en-US" sz="3000" b="1" smtClean="0"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80000"/>
              </a:lnSpc>
              <a:buFont typeface="Wingdings" pitchFamily="2" charset="2"/>
              <a:buNone/>
            </a:pPr>
            <a:r>
              <a:rPr lang="en-US" sz="3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Aprotinin</a:t>
            </a:r>
            <a:r>
              <a:rPr lang="en-US" sz="3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Low">
              <a:lnSpc>
                <a:spcPct val="80000"/>
              </a:lnSpc>
              <a:buFont typeface="Wingdings" pitchFamily="2" charset="2"/>
              <a:buNone/>
            </a:pPr>
            <a:r>
              <a:rPr lang="en-US" sz="3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It acts by blocking plasmin.</a:t>
            </a:r>
          </a:p>
          <a:p>
            <a:pPr algn="justLow">
              <a:lnSpc>
                <a:spcPct val="80000"/>
              </a:lnSpc>
              <a:buFont typeface="Wingdings" pitchFamily="2" charset="2"/>
              <a:buNone/>
            </a:pPr>
            <a:endParaRPr lang="en-US" sz="3000" b="1" smtClean="0"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80000"/>
              </a:lnSpc>
              <a:buFont typeface="Wingdings" pitchFamily="2" charset="2"/>
              <a:buNone/>
            </a:pP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Uses </a:t>
            </a:r>
          </a:p>
          <a:p>
            <a:pPr algn="justLow">
              <a:lnSpc>
                <a:spcPct val="80000"/>
              </a:lnSpc>
              <a:buFont typeface="Wingdings" pitchFamily="2" charset="2"/>
              <a:buNone/>
            </a:pP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	Can be taken orally or I.V.</a:t>
            </a:r>
          </a:p>
          <a:p>
            <a:pPr algn="justLow">
              <a:lnSpc>
                <a:spcPct val="80000"/>
              </a:lnSpc>
              <a:buFont typeface="Wingdings" pitchFamily="2" charset="2"/>
              <a:buNone/>
            </a:pP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	1. Adjunctive therapy in hemophilia.</a:t>
            </a:r>
          </a:p>
          <a:p>
            <a:pPr algn="justLow">
              <a:lnSpc>
                <a:spcPct val="80000"/>
              </a:lnSpc>
              <a:buFont typeface="Wingdings" pitchFamily="2" charset="2"/>
              <a:buNone/>
            </a:pP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	2. Antidote for fibrinolytics.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576-62A5-46F9-BB09-9EC3CDAB1CD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576-62A5-46F9-BB09-9EC3CDAB1C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Content Placeholder 4" descr="scan00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1680" y="559284"/>
            <a:ext cx="4968552" cy="5699221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576-62A5-46F9-BB09-9EC3CDAB1C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 descr="C:\Documents and Settings\dr.abdullatif\Desktop\coronary artry bloc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2054" y="1844824"/>
            <a:ext cx="5571850" cy="4104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576-62A5-46F9-BB09-9EC3CDAB1C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122" name="Picture 2" descr="C:\Documents and Settings\dr.abdullatif\Desktop\brain ischeamia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0616" y="1124744"/>
            <a:ext cx="4649616" cy="4971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576-62A5-46F9-BB09-9EC3CDAB1C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 descr="I:\deep ve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4376" y="1600200"/>
            <a:ext cx="673524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576-62A5-46F9-BB09-9EC3CDAB1C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146" name="Picture 2" descr="C:\Documents and Settings\dr.abdullatif\Desktop\pulmonar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7015" y="1700808"/>
            <a:ext cx="5783297" cy="420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576-62A5-46F9-BB09-9EC3CDAB1C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170" name="Picture 2" descr="C:\Documents and Settings\dr.abdullatif\Desktop\pulmonary.jpg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376" y="1484784"/>
            <a:ext cx="6376981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505</Words>
  <Application>Microsoft Office PowerPoint</Application>
  <PresentationFormat>On-screen Show (4:3)</PresentationFormat>
  <Paragraphs>155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Contraindications to thrombolytic therapy</vt:lpstr>
      <vt:lpstr>Slide 29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dr.abdullatif</dc:creator>
  <cp:lastModifiedBy>dr.abdullatif</cp:lastModifiedBy>
  <cp:revision>60</cp:revision>
  <dcterms:created xsi:type="dcterms:W3CDTF">2011-04-03T07:06:00Z</dcterms:created>
  <dcterms:modified xsi:type="dcterms:W3CDTF">2012-03-20T07:41:19Z</dcterms:modified>
</cp:coreProperties>
</file>