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30" r:id="rId2"/>
    <p:sldId id="256" r:id="rId3"/>
    <p:sldId id="260" r:id="rId4"/>
    <p:sldId id="257" r:id="rId5"/>
    <p:sldId id="332" r:id="rId6"/>
    <p:sldId id="331" r:id="rId7"/>
    <p:sldId id="281" r:id="rId8"/>
    <p:sldId id="328" r:id="rId9"/>
    <p:sldId id="283" r:id="rId10"/>
    <p:sldId id="258" r:id="rId11"/>
    <p:sldId id="267" r:id="rId12"/>
    <p:sldId id="280" r:id="rId13"/>
    <p:sldId id="319" r:id="rId14"/>
    <p:sldId id="268" r:id="rId15"/>
    <p:sldId id="291" r:id="rId16"/>
    <p:sldId id="286" r:id="rId17"/>
    <p:sldId id="284" r:id="rId18"/>
    <p:sldId id="285" r:id="rId19"/>
    <p:sldId id="290" r:id="rId20"/>
    <p:sldId id="287" r:id="rId21"/>
    <p:sldId id="288" r:id="rId22"/>
    <p:sldId id="298" r:id="rId23"/>
    <p:sldId id="289" r:id="rId24"/>
    <p:sldId id="292" r:id="rId25"/>
    <p:sldId id="293" r:id="rId26"/>
    <p:sldId id="271" r:id="rId27"/>
    <p:sldId id="300" r:id="rId28"/>
    <p:sldId id="301" r:id="rId29"/>
    <p:sldId id="302" r:id="rId30"/>
    <p:sldId id="305" r:id="rId31"/>
    <p:sldId id="304" r:id="rId32"/>
    <p:sldId id="306" r:id="rId33"/>
    <p:sldId id="308" r:id="rId34"/>
    <p:sldId id="307" r:id="rId35"/>
    <p:sldId id="315" r:id="rId36"/>
    <p:sldId id="309" r:id="rId37"/>
    <p:sldId id="317" r:id="rId38"/>
    <p:sldId id="326" r:id="rId39"/>
    <p:sldId id="311" r:id="rId40"/>
    <p:sldId id="318" r:id="rId41"/>
    <p:sldId id="320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66FF"/>
    <a:srgbClr val="003300"/>
    <a:srgbClr val="660033"/>
    <a:srgbClr val="FFFFFF"/>
    <a:srgbClr val="FFFFDD"/>
    <a:srgbClr val="FFFF99"/>
    <a:srgbClr val="000000"/>
    <a:srgbClr val="DE6F00"/>
    <a:srgbClr val="B52D8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7000" autoAdjust="0"/>
  </p:normalViewPr>
  <p:slideViewPr>
    <p:cSldViewPr>
      <p:cViewPr varScale="1">
        <p:scale>
          <a:sx n="45" d="100"/>
          <a:sy n="45" d="100"/>
        </p:scale>
        <p:origin x="-11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6837E-3043-4C4A-A3CB-B9B13B485351}" type="datetimeFigureOut">
              <a:rPr lang="en-US" smtClean="0"/>
              <a:t>3/31/2012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BB0A9-6C65-454C-B1A6-DBC436ABE9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C1F61E4-EAA0-4E65-8121-F74C31DCDC18}" type="datetimeFigureOut">
              <a:rPr lang="en-US"/>
              <a:pPr>
                <a:defRPr/>
              </a:pPr>
              <a:t>3/31/2012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0853B1B-EC12-4B0E-B8CF-45ABD3040FC5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3B1B-EC12-4B0E-B8CF-45ABD3040FC5}" type="slidenum">
              <a:rPr lang="ar-SA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3B1B-EC12-4B0E-B8CF-45ABD3040FC5}" type="slidenum">
              <a:rPr lang="ar-SA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6D2B33-0D52-4DDB-A613-148B6354D76C}" type="slidenum">
              <a:rPr lang="ar-SA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0A2B41-A347-4ABD-ABEF-42F869592407}" type="slidenum">
              <a:rPr lang="ar-SA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0A2B41-A347-4ABD-ABEF-42F869592407}" type="slidenum">
              <a:rPr lang="ar-SA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3B1B-EC12-4B0E-B8CF-45ABD3040FC5}" type="slidenum">
              <a:rPr lang="ar-SA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3B1B-EC12-4B0E-B8CF-45ABD3040FC5}" type="slidenum">
              <a:rPr lang="ar-SA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3B1B-EC12-4B0E-B8CF-45ABD3040FC5}" type="slidenum">
              <a:rPr lang="ar-SA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58E94-362F-44B9-829C-0246EFE1B5CF}" type="datetimeFigureOut">
              <a:rPr lang="en-US"/>
              <a:pPr>
                <a:defRPr/>
              </a:pPr>
              <a:t>3/31/2012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1D5C2-C59F-4B55-ACA4-D00BC4D108A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B7357-E4B8-4A1F-8587-928421F501E7}" type="datetimeFigureOut">
              <a:rPr lang="en-US"/>
              <a:pPr>
                <a:defRPr/>
              </a:pPr>
              <a:t>3/31/2012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A19E0-C065-4E25-8BDA-032F3FADBAC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F144C-6A24-481F-93C6-B8B619B11C04}" type="datetimeFigureOut">
              <a:rPr lang="en-US"/>
              <a:pPr>
                <a:defRPr/>
              </a:pPr>
              <a:t>3/31/2012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AF575-4613-474B-8234-B320C124303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F6682-0836-47B7-85E4-AF3C37EA613C}" type="datetimeFigureOut">
              <a:rPr lang="en-US"/>
              <a:pPr>
                <a:defRPr/>
              </a:pPr>
              <a:t>3/31/2012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D8BD4-9B32-4FDF-987D-C8593A56D5A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52FF2-9636-489C-90DD-01763BCB41A5}" type="datetimeFigureOut">
              <a:rPr lang="en-US"/>
              <a:pPr>
                <a:defRPr/>
              </a:pPr>
              <a:t>3/31/2012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F6C42-344B-425E-AA7E-B98B9288481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E963A-1BE4-4F20-BC95-033076F23800}" type="datetimeFigureOut">
              <a:rPr lang="en-US"/>
              <a:pPr>
                <a:defRPr/>
              </a:pPr>
              <a:t>3/31/2012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05EA1-8D61-4205-A8B0-AA3CABDF5B8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0B9F0-92CB-471C-828B-AA4FE12F6F30}" type="datetimeFigureOut">
              <a:rPr lang="en-US"/>
              <a:pPr>
                <a:defRPr/>
              </a:pPr>
              <a:t>3/31/2012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085C3-3C46-468B-A9D8-80E70BDE35F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DF69D-2567-43F0-9093-F20356527448}" type="datetimeFigureOut">
              <a:rPr lang="en-US"/>
              <a:pPr>
                <a:defRPr/>
              </a:pPr>
              <a:t>3/31/2012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DA99C-7082-4743-BD12-E575D6747CA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F123B-0B1F-4CCF-889C-2C3B1450FA58}" type="datetimeFigureOut">
              <a:rPr lang="en-US"/>
              <a:pPr>
                <a:defRPr/>
              </a:pPr>
              <a:t>3/31/2012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356F0-7846-4ABF-A63D-A3338894F85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CC121-A97B-4B08-8112-11E0730D9A50}" type="datetimeFigureOut">
              <a:rPr lang="en-US"/>
              <a:pPr>
                <a:defRPr/>
              </a:pPr>
              <a:t>3/31/2012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E8C71-CD5C-4154-B55C-3994BC695E1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EF042-C188-4033-B9B0-6054EE24E35E}" type="datetimeFigureOut">
              <a:rPr lang="en-US"/>
              <a:pPr>
                <a:defRPr/>
              </a:pPr>
              <a:t>3/31/2012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FC722-3552-49FD-A742-21A3D82F619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46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DEC98E"/>
            </a:gs>
            <a:gs pos="91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550605-C80F-4D6B-A342-560C67019767}" type="datetimeFigureOut">
              <a:rPr lang="en-US"/>
              <a:pPr>
                <a:defRPr/>
              </a:pPr>
              <a:t>3/31/2012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97B9F9D-1640-47E1-82F2-DCD7828E7057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blinds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gif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acc.org/SiteCollectionDocuments/Publications/cln/2007%20November/Nov07-series-image.jpg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50.jpeg"/><Relationship Id="rId7" Type="http://schemas.openxmlformats.org/officeDocument/2006/relationships/image" Target="../media/image51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gif"/><Relationship Id="rId2" Type="http://schemas.openxmlformats.org/officeDocument/2006/relationships/hyperlink" Target="http://www.aacc.org/SiteCollectionDocuments/Publications/cln/2007%20November/Nov07-series-imag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50.jpeg"/><Relationship Id="rId7" Type="http://schemas.openxmlformats.org/officeDocument/2006/relationships/image" Target="../media/image51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4.jpeg"/><Relationship Id="rId7" Type="http://schemas.openxmlformats.org/officeDocument/2006/relationships/image" Target="../media/image6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gif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acc.org/SiteCollectionDocuments/Publications/cln/2007%20November/Nov07-series-image.jpg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hyperlink" Target="lipoprotein%20turnover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img1.photographersdirect.com/img/38/wm/pd171748.jpg"/>
          <p:cNvPicPr>
            <a:picLocks noChangeAspect="1" noChangeArrowheads="1"/>
          </p:cNvPicPr>
          <p:nvPr/>
        </p:nvPicPr>
        <p:blipFill>
          <a:blip r:embed="rId3" cstate="print"/>
          <a:srcRect l="10000" r="33333" b="21519"/>
          <a:stretch>
            <a:fillRect/>
          </a:stretch>
        </p:blipFill>
        <p:spPr bwMode="auto">
          <a:xfrm rot="805600">
            <a:off x="5430105" y="875671"/>
            <a:ext cx="1961111" cy="17149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 rot="745239" flipH="1">
            <a:off x="5326197" y="2268510"/>
            <a:ext cx="1005011" cy="756459"/>
            <a:chOff x="2815166" y="1905000"/>
            <a:chExt cx="1299634" cy="990600"/>
          </a:xfrm>
        </p:grpSpPr>
        <p:pic>
          <p:nvPicPr>
            <p:cNvPr id="34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35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pic>
        <p:nvPicPr>
          <p:cNvPr id="12" name="Picture 11" descr="http://img1.photographersdirect.com/img/38/wm/pd171748.jpg"/>
          <p:cNvPicPr>
            <a:picLocks noChangeAspect="1" noChangeArrowheads="1"/>
          </p:cNvPicPr>
          <p:nvPr/>
        </p:nvPicPr>
        <p:blipFill>
          <a:blip r:embed="rId3" cstate="print"/>
          <a:srcRect l="10000" r="33333" b="21519"/>
          <a:stretch>
            <a:fillRect/>
          </a:stretch>
        </p:blipFill>
        <p:spPr bwMode="auto">
          <a:xfrm rot="20794400" flipH="1">
            <a:off x="1447984" y="824006"/>
            <a:ext cx="1961111" cy="17149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9"/>
          <p:cNvGrpSpPr/>
          <p:nvPr/>
        </p:nvGrpSpPr>
        <p:grpSpPr>
          <a:xfrm rot="20854761">
            <a:off x="2431734" y="2328825"/>
            <a:ext cx="1081265" cy="764235"/>
            <a:chOff x="2815166" y="1905000"/>
            <a:chExt cx="1299634" cy="990600"/>
          </a:xfrm>
        </p:grpSpPr>
        <p:pic>
          <p:nvPicPr>
            <p:cNvPr id="31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32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pic>
        <p:nvPicPr>
          <p:cNvPr id="8" name="Picture 4" descr="http://img1.photographersdirect.com/img/38/wm/pd171746.jpg"/>
          <p:cNvPicPr>
            <a:picLocks noChangeAspect="1" noChangeArrowheads="1"/>
          </p:cNvPicPr>
          <p:nvPr/>
        </p:nvPicPr>
        <p:blipFill>
          <a:blip r:embed="rId8" cstate="print"/>
          <a:srcRect l="6667" r="23333" b="23567"/>
          <a:stretch>
            <a:fillRect/>
          </a:stretch>
        </p:blipFill>
        <p:spPr bwMode="auto">
          <a:xfrm>
            <a:off x="3195232" y="152400"/>
            <a:ext cx="2422548" cy="1905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 descr="DESCRIPTION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C1C0D2"/>
              </a:clrFrom>
              <a:clrTo>
                <a:srgbClr val="C1C0D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1905000"/>
            <a:ext cx="1725282" cy="1143000"/>
          </a:xfrm>
          <a:prstGeom prst="rect">
            <a:avLst/>
          </a:prstGeom>
          <a:noFill/>
        </p:spPr>
      </p:pic>
      <p:pic>
        <p:nvPicPr>
          <p:cNvPr id="13" name="Picture 23" descr="http://26.media.tumblr.com/tumblr_kxlccwZwGE1qzyrcto1_400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E6E5E1"/>
              </a:clrFrom>
              <a:clrTo>
                <a:srgbClr val="E6E5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2438400"/>
            <a:ext cx="1524000" cy="1416784"/>
          </a:xfrm>
          <a:prstGeom prst="rect">
            <a:avLst/>
          </a:prstGeom>
          <a:noFill/>
        </p:spPr>
      </p:pic>
      <p:grpSp>
        <p:nvGrpSpPr>
          <p:cNvPr id="4" name="Group 14"/>
          <p:cNvGrpSpPr/>
          <p:nvPr/>
        </p:nvGrpSpPr>
        <p:grpSpPr>
          <a:xfrm rot="20854761">
            <a:off x="3047432" y="1941914"/>
            <a:ext cx="1143000" cy="838200"/>
            <a:chOff x="2815166" y="1905000"/>
            <a:chExt cx="1299634" cy="990600"/>
          </a:xfrm>
        </p:grpSpPr>
        <p:pic>
          <p:nvPicPr>
            <p:cNvPr id="17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23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grpSp>
        <p:nvGrpSpPr>
          <p:cNvPr id="5" name="Group 23"/>
          <p:cNvGrpSpPr/>
          <p:nvPr/>
        </p:nvGrpSpPr>
        <p:grpSpPr>
          <a:xfrm rot="745239" flipH="1">
            <a:off x="4877368" y="1941913"/>
            <a:ext cx="1143000" cy="838200"/>
            <a:chOff x="2815166" y="1905000"/>
            <a:chExt cx="1299634" cy="990600"/>
          </a:xfrm>
        </p:grpSpPr>
        <p:pic>
          <p:nvPicPr>
            <p:cNvPr id="25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26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grpSp>
        <p:nvGrpSpPr>
          <p:cNvPr id="6" name="Group 26"/>
          <p:cNvGrpSpPr/>
          <p:nvPr/>
        </p:nvGrpSpPr>
        <p:grpSpPr>
          <a:xfrm rot="20854761">
            <a:off x="3199832" y="2475314"/>
            <a:ext cx="1143000" cy="838200"/>
            <a:chOff x="2815166" y="1905000"/>
            <a:chExt cx="1299634" cy="990600"/>
          </a:xfrm>
        </p:grpSpPr>
        <p:pic>
          <p:nvPicPr>
            <p:cNvPr id="28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29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grpSp>
        <p:nvGrpSpPr>
          <p:cNvPr id="7" name="Group 35"/>
          <p:cNvGrpSpPr/>
          <p:nvPr/>
        </p:nvGrpSpPr>
        <p:grpSpPr>
          <a:xfrm rot="745239" flipH="1">
            <a:off x="4724967" y="2551512"/>
            <a:ext cx="1143000" cy="838200"/>
            <a:chOff x="2815166" y="1905000"/>
            <a:chExt cx="1299634" cy="990600"/>
          </a:xfrm>
        </p:grpSpPr>
        <p:pic>
          <p:nvPicPr>
            <p:cNvPr id="37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38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pic>
        <p:nvPicPr>
          <p:cNvPr id="39" name="Picture 2" descr="http://cdn.content.compendiumblog.com/uploads/user/fe206767-c12a-4ee4-b4fe-cefa54834f13/c6ff1a89-2ca5-453f-9b60-e91b4adb76c6/Image/7b9657bdbbed4aa4dc8e0c8b07f1f7a2/200118373_001.jpg"/>
          <p:cNvPicPr>
            <a:picLocks noChangeAspect="1" noChangeArrowheads="1"/>
          </p:cNvPicPr>
          <p:nvPr/>
        </p:nvPicPr>
        <p:blipFill>
          <a:blip r:embed="rId13" cstate="print"/>
          <a:srcRect t="44588" b="6796"/>
          <a:stretch>
            <a:fillRect/>
          </a:stretch>
        </p:blipFill>
        <p:spPr bwMode="auto">
          <a:xfrm>
            <a:off x="2971800" y="1600200"/>
            <a:ext cx="3124200" cy="19812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8" descr="http://www.paramedic-resource-centre.com/downloads/animations/moving_animated_amb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447800" y="1676400"/>
            <a:ext cx="11756565" cy="6400800"/>
          </a:xfrm>
          <a:prstGeom prst="rect">
            <a:avLst/>
          </a:prstGeom>
          <a:noFill/>
        </p:spPr>
      </p:pic>
      <p:pic>
        <p:nvPicPr>
          <p:cNvPr id="41" name="Picture 2" descr="http://mopprod-e.uhc.com/mopp/static/MOP/ADAM/Graphics/Images/en/1135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7" t="26229" r="1443" b="6271"/>
          <a:stretch>
            <a:fillRect/>
          </a:stretch>
        </p:blipFill>
        <p:spPr bwMode="auto">
          <a:xfrm>
            <a:off x="1524000" y="990600"/>
            <a:ext cx="5825067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6" cstate="print"/>
          <a:srcRect l="58333" t="13889" r="8333" b="38889"/>
          <a:stretch>
            <a:fillRect/>
          </a:stretch>
        </p:blipFill>
        <p:spPr bwMode="auto">
          <a:xfrm rot="1267364">
            <a:off x="3707891" y="1645242"/>
            <a:ext cx="914400" cy="1295400"/>
          </a:xfrm>
          <a:prstGeom prst="rect">
            <a:avLst/>
          </a:prstGeom>
          <a:noFill/>
        </p:spPr>
      </p:pic>
      <p:pic>
        <p:nvPicPr>
          <p:cNvPr id="43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6" cstate="print"/>
          <a:srcRect l="58333" t="13889" r="8333" b="38889"/>
          <a:stretch>
            <a:fillRect/>
          </a:stretch>
        </p:blipFill>
        <p:spPr bwMode="auto">
          <a:xfrm rot="1545274">
            <a:off x="3893619" y="2039321"/>
            <a:ext cx="914400" cy="1295400"/>
          </a:xfrm>
          <a:prstGeom prst="rect">
            <a:avLst/>
          </a:prstGeom>
          <a:noFill/>
        </p:spPr>
      </p:pic>
      <p:pic>
        <p:nvPicPr>
          <p:cNvPr id="44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6" cstate="print"/>
          <a:srcRect l="58333" t="13889" r="8333" b="38889"/>
          <a:stretch>
            <a:fillRect/>
          </a:stretch>
        </p:blipFill>
        <p:spPr bwMode="auto">
          <a:xfrm rot="1251556">
            <a:off x="4239263" y="2558746"/>
            <a:ext cx="914400" cy="1295400"/>
          </a:xfrm>
          <a:prstGeom prst="rect">
            <a:avLst/>
          </a:prstGeom>
          <a:noFill/>
        </p:spPr>
      </p:pic>
      <p:pic>
        <p:nvPicPr>
          <p:cNvPr id="45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6" cstate="print"/>
          <a:srcRect l="58333" t="13889" r="8333" b="38889"/>
          <a:stretch>
            <a:fillRect/>
          </a:stretch>
        </p:blipFill>
        <p:spPr bwMode="auto">
          <a:xfrm rot="940266">
            <a:off x="4702041" y="3079883"/>
            <a:ext cx="914400" cy="1295400"/>
          </a:xfrm>
          <a:prstGeom prst="rect">
            <a:avLst/>
          </a:prstGeom>
          <a:noFill/>
        </p:spPr>
      </p:pic>
      <p:pic>
        <p:nvPicPr>
          <p:cNvPr id="46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6" cstate="print"/>
          <a:srcRect l="58333" t="13889" r="8333" b="38889"/>
          <a:stretch>
            <a:fillRect/>
          </a:stretch>
        </p:blipFill>
        <p:spPr bwMode="auto">
          <a:xfrm>
            <a:off x="5228745" y="3737732"/>
            <a:ext cx="914400" cy="1295400"/>
          </a:xfrm>
          <a:prstGeom prst="rect">
            <a:avLst/>
          </a:prstGeom>
          <a:noFill/>
        </p:spPr>
      </p:pic>
      <p:pic>
        <p:nvPicPr>
          <p:cNvPr id="1028" name="Picture 4" descr="http://static.medshop.com.au/images/D/8679_Littmann_stethoscope_select_rb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3276600"/>
            <a:ext cx="2819400" cy="2819400"/>
          </a:xfrm>
          <a:prstGeom prst="rect">
            <a:avLst/>
          </a:prstGeom>
          <a:noFill/>
        </p:spPr>
      </p:pic>
      <p:pic>
        <p:nvPicPr>
          <p:cNvPr id="1030" name="Picture 6" descr="http://www.revealsciences.com/images/test_tubes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4724400"/>
            <a:ext cx="2438400" cy="1600200"/>
          </a:xfrm>
          <a:prstGeom prst="rect">
            <a:avLst/>
          </a:prstGeom>
          <a:noFill/>
        </p:spPr>
      </p:pic>
      <p:sp>
        <p:nvSpPr>
          <p:cNvPr id="61" name="Rectangle 60"/>
          <p:cNvSpPr/>
          <p:nvPr/>
        </p:nvSpPr>
        <p:spPr>
          <a:xfrm>
            <a:off x="4818959" y="6172200"/>
            <a:ext cx="37154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</a:rPr>
              <a:t>HEART ATTACK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gradFill>
                <a:gsLst>
                  <a:gs pos="6000">
                    <a:srgbClr val="0000FF"/>
                  </a:gs>
                  <a:gs pos="23000">
                    <a:schemeClr val="accent1">
                      <a:tint val="44500"/>
                      <a:satMod val="160000"/>
                      <a:alpha val="92000"/>
                    </a:schemeClr>
                  </a:gs>
                  <a:gs pos="57000">
                    <a:schemeClr val="bg1"/>
                  </a:gs>
                  <a:gs pos="91000">
                    <a:schemeClr val="bg1"/>
                  </a:gs>
                </a:gsLst>
                <a:lin ang="5400000" scaled="1"/>
              </a:gradFill>
              <a:effectLst>
                <a:outerShdw blurRad="63500" dist="50800" algn="l" rotWithShape="0">
                  <a:srgbClr val="00B0F0"/>
                </a:outerShdw>
              </a:effectLst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077200" y="5562600"/>
            <a:ext cx="10310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</a:rPr>
              <a:t>AMI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3190" y="-13127"/>
            <a:ext cx="175561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  <a:latin typeface="Bodoni MT" pitchFamily="18" charset="0"/>
              </a:rPr>
              <a:t>?</a:t>
            </a:r>
          </a:p>
        </p:txBody>
      </p:sp>
      <p:pic>
        <p:nvPicPr>
          <p:cNvPr id="64" name="Picture 21" descr="http://www.cbsnews.com/i/cbsnews/2006/08/08/image1876985g.jpg"/>
          <p:cNvPicPr>
            <a:picLocks noChangeAspect="1" noChangeArrowheads="1"/>
          </p:cNvPicPr>
          <p:nvPr/>
        </p:nvPicPr>
        <p:blipFill>
          <a:blip r:embed="rId19" cstate="print"/>
          <a:srcRect l="1442" t="1923" r="1923" b="3846"/>
          <a:stretch>
            <a:fillRect/>
          </a:stretch>
        </p:blipFill>
        <p:spPr bwMode="auto">
          <a:xfrm>
            <a:off x="1752600" y="1981200"/>
            <a:ext cx="5105400" cy="3733800"/>
          </a:xfrm>
          <a:prstGeom prst="rect">
            <a:avLst/>
          </a:prstGeom>
          <a:noFill/>
        </p:spPr>
      </p:pic>
      <p:sp>
        <p:nvSpPr>
          <p:cNvPr id="65" name="Rectangle 64"/>
          <p:cNvSpPr/>
          <p:nvPr/>
        </p:nvSpPr>
        <p:spPr>
          <a:xfrm>
            <a:off x="6934200" y="2133600"/>
            <a:ext cx="175561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  <a:latin typeface="Bodoni MT" pitchFamily="18" charset="0"/>
              </a:rPr>
              <a:t>?</a:t>
            </a:r>
          </a:p>
        </p:txBody>
      </p:sp>
      <p:pic>
        <p:nvPicPr>
          <p:cNvPr id="47" name="amb.wav">
            <a:hlinkClick r:id="" action="ppaction://media"/>
          </p:cNvPr>
          <p:cNvPicPr>
            <a:picLocks noRot="1" noChangeAspect="1"/>
          </p:cNvPicPr>
          <p:nvPr>
            <a:wavAudioFile r:embed="rId1" name="amb.wav"/>
          </p:nvPr>
        </p:nvPicPr>
        <p:blipFill>
          <a:blip r:embed="rId2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3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500"/>
                            </p:stCondLst>
                            <p:childTnLst>
                              <p:par>
                                <p:cTn id="156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000"/>
                            </p:stCondLst>
                            <p:childTnLst>
                              <p:par>
                                <p:cTn id="160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4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0" presetID="2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290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>
                <p:cTn id="2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61" grpId="0"/>
      <p:bldP spid="62" grpId="0"/>
      <p:bldP spid="62" grpId="1"/>
      <p:bldP spid="63" grpId="0"/>
      <p:bldP spid="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7658100" y="5867400"/>
            <a:ext cx="1143000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557" name="Picture 8" descr="Diapositiva2"/>
          <p:cNvPicPr>
            <a:picLocks noChangeAspect="1" noChangeArrowheads="1"/>
          </p:cNvPicPr>
          <p:nvPr/>
        </p:nvPicPr>
        <p:blipFill>
          <a:blip r:embed="rId3" cstate="print"/>
          <a:srcRect t="6541" b="59016"/>
          <a:stretch>
            <a:fillRect/>
          </a:stretch>
        </p:blipFill>
        <p:spPr bwMode="auto">
          <a:xfrm>
            <a:off x="386852" y="934142"/>
            <a:ext cx="8419011" cy="165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 descr="Diapositiva2"/>
          <p:cNvPicPr>
            <a:picLocks noChangeAspect="1" noChangeArrowheads="1"/>
          </p:cNvPicPr>
          <p:nvPr/>
        </p:nvPicPr>
        <p:blipFill>
          <a:blip r:embed="rId3" cstate="print"/>
          <a:srcRect t="85748" b="6323"/>
          <a:stretch>
            <a:fillRect/>
          </a:stretch>
        </p:blipFill>
        <p:spPr bwMode="auto">
          <a:xfrm>
            <a:off x="381000" y="6019784"/>
            <a:ext cx="7848778" cy="38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3" descr="atherotimeline"/>
          <p:cNvPicPr>
            <a:picLocks noChangeAspect="1" noChangeArrowheads="1"/>
          </p:cNvPicPr>
          <p:nvPr/>
        </p:nvPicPr>
        <p:blipFill>
          <a:blip r:embed="rId4" cstate="print"/>
          <a:srcRect l="13469" t="14211" r="8243" b="33447"/>
          <a:stretch>
            <a:fillRect/>
          </a:stretch>
        </p:blipFill>
        <p:spPr bwMode="auto">
          <a:xfrm>
            <a:off x="381000" y="2361304"/>
            <a:ext cx="8413158" cy="259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3" descr="atherotimeline"/>
          <p:cNvPicPr>
            <a:picLocks noChangeAspect="1" noChangeArrowheads="1"/>
          </p:cNvPicPr>
          <p:nvPr/>
        </p:nvPicPr>
        <p:blipFill>
          <a:blip r:embed="rId4" cstate="print"/>
          <a:srcRect l="13469" t="68092" r="8243" b="11900"/>
          <a:stretch>
            <a:fillRect/>
          </a:stretch>
        </p:blipFill>
        <p:spPr bwMode="auto">
          <a:xfrm>
            <a:off x="381000" y="5029141"/>
            <a:ext cx="8413158" cy="99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6200" y="23614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ATHEROGENESIS PROGRESSION ALONG AGE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25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chemeClr val="bg1"/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508"/>
          <p:cNvPicPr>
            <a:picLocks noChangeAspect="1" noChangeArrowheads="1"/>
          </p:cNvPicPr>
          <p:nvPr/>
        </p:nvPicPr>
        <p:blipFill>
          <a:blip r:embed="rId3" cstate="print"/>
          <a:srcRect l="2444" t="20638" r="2240" b="10930"/>
          <a:stretch>
            <a:fillRect/>
          </a:stretch>
        </p:blipFill>
        <p:spPr bwMode="auto">
          <a:xfrm>
            <a:off x="119063" y="1371600"/>
            <a:ext cx="8915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7813" y="1066800"/>
            <a:ext cx="2084387" cy="461963"/>
          </a:xfrm>
          <a:prstGeom prst="rect">
            <a:avLst/>
          </a:prstGeom>
          <a:solidFill>
            <a:srgbClr val="FFCC99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+mj-lt"/>
                <a:cs typeface="+mn-cs"/>
              </a:rPr>
              <a:t>DYSLIPEDEMIA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71638"/>
            <a:ext cx="3886200" cy="461962"/>
          </a:xfrm>
          <a:prstGeom prst="rect">
            <a:avLst/>
          </a:prstGeom>
          <a:solidFill>
            <a:srgbClr val="FFCC99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+mj-lt"/>
                <a:cs typeface="+mn-cs"/>
              </a:rPr>
              <a:t>ENDOTHELIAL DYSFUNCTION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724694" y="1561306"/>
            <a:ext cx="228600" cy="1588"/>
          </a:xfrm>
          <a:prstGeom prst="straightConnector1">
            <a:avLst/>
          </a:prstGeom>
          <a:ln w="57150">
            <a:solidFill>
              <a:srgbClr val="FFCC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1588" y="1752600"/>
            <a:ext cx="608012" cy="1588"/>
          </a:xfrm>
          <a:prstGeom prst="straightConnector1">
            <a:avLst/>
          </a:prstGeom>
          <a:ln w="57150">
            <a:solidFill>
              <a:srgbClr val="FFCC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4" name="TextBox 10"/>
          <p:cNvSpPr txBox="1">
            <a:spLocks noChangeArrowheads="1"/>
          </p:cNvSpPr>
          <p:nvPr/>
        </p:nvSpPr>
        <p:spPr bwMode="auto">
          <a:xfrm>
            <a:off x="4572000" y="5257800"/>
            <a:ext cx="4267200" cy="13239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27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FFCC99"/>
                </a:solidFill>
                <a:latin typeface="Broadway" pitchFamily="82" charset="0"/>
              </a:rPr>
              <a:t>MORBIDITY &amp; MORTALITY OUTCOMES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Berlin Sans FB Demi" pitchFamily="34" charset="0"/>
              </a:rPr>
              <a:t>PREVENTED or DECREASED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Berlin Sans FB Demi" pitchFamily="34" charset="0"/>
              </a:rPr>
              <a:t>By CONTROLLING DYSLIPIDYMIA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711815" y="2146222"/>
            <a:ext cx="228600" cy="1588"/>
          </a:xfrm>
          <a:prstGeom prst="straightConnector1">
            <a:avLst/>
          </a:prstGeom>
          <a:ln w="57150">
            <a:solidFill>
              <a:srgbClr val="FFCC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6200" y="23614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ATHEROGENESIS  &amp; CLINICAL EVENTS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8534400" y="6324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54330" y="1676400"/>
            <a:ext cx="471347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</a:srgbClr>
                  </a:outerShdw>
                </a:effectLst>
                <a:latin typeface="+mn-lt"/>
                <a:cs typeface="+mn-cs"/>
              </a:rPr>
              <a:t>ANTIHYPERLIPIDEMIC AGENTS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47959"/>
            <a:ext cx="9144000" cy="9643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285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rgbClr val="D60093"/>
                  </a:outerShdw>
                </a:effectLst>
                <a:latin typeface="+mn-lt"/>
                <a:cs typeface="+mn-cs"/>
              </a:rPr>
              <a:t>THERAPEUTIC STRATEGIES FOT TREATMENT OF HYPERLIPIDEMIA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879" y="1066800"/>
            <a:ext cx="542167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</a:srgbClr>
                  </a:outerShdw>
                </a:effectLst>
                <a:latin typeface="+mn-lt"/>
                <a:cs typeface="+mn-cs"/>
              </a:rPr>
              <a:t>THERAPEUTIC LIFESTYLE CHANGES</a:t>
            </a:r>
            <a:endParaRPr lang="en-US" sz="2800" b="1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28600" y="2209800"/>
            <a:ext cx="8763000" cy="3733800"/>
          </a:xfrm>
          <a:prstGeom prst="rect">
            <a:avLst/>
          </a:prstGeom>
        </p:spPr>
        <p:txBody>
          <a:bodyPr/>
          <a:lstStyle/>
          <a:p>
            <a:pPr marL="514350" indent="-51435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600" b="1" spc="-30" dirty="0" smtClean="0">
                <a:latin typeface="+mn-lt"/>
                <a:cs typeface="+mn-cs"/>
              </a:rPr>
              <a:t>1. Healthy diet; optimal Quantitative </a:t>
            </a:r>
            <a:r>
              <a:rPr lang="en-US" sz="2600" b="1" spc="-30" dirty="0">
                <a:latin typeface="+mn-lt"/>
                <a:cs typeface="+mn-cs"/>
              </a:rPr>
              <a:t>&amp; Qualitative fat </a:t>
            </a:r>
            <a:r>
              <a:rPr lang="en-US" sz="2600" b="1" spc="-30" dirty="0" smtClean="0">
                <a:latin typeface="+mn-lt"/>
                <a:cs typeface="+mn-cs"/>
              </a:rPr>
              <a:t>content: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GB" sz="2200" dirty="0" smtClean="0">
                <a:latin typeface="Arial Narrow" pitchFamily="34" charset="0"/>
              </a:rPr>
              <a:t>Diet has &lt;30% of calories as fat, &lt;7% as saturated fat and &lt;200mg cholesterol/day</a:t>
            </a:r>
            <a:endParaRPr lang="en-US" sz="2200" dirty="0" smtClean="0"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dirty="0" smtClean="0">
                <a:latin typeface="Arial Narrow" pitchFamily="34" charset="0"/>
              </a:rPr>
              <a:t>Avoid trans-fatty acids &amp; acute increase in CHO intake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dirty="0" smtClean="0">
                <a:latin typeface="Arial Narrow" pitchFamily="34" charset="0"/>
              </a:rPr>
              <a:t>Use better vegetable oils rich in unsaturated fatty acids: oleic acid, </a:t>
            </a:r>
            <a:r>
              <a:rPr lang="en-US" sz="2200" dirty="0" err="1" smtClean="0">
                <a:latin typeface="Arial Narrow" pitchFamily="34" charset="0"/>
              </a:rPr>
              <a:t>linoleic</a:t>
            </a:r>
            <a:r>
              <a:rPr lang="en-US" sz="2200" dirty="0" smtClean="0">
                <a:latin typeface="Arial Narrow" pitchFamily="34" charset="0"/>
              </a:rPr>
              <a:t> acid &amp; </a:t>
            </a:r>
            <a:br>
              <a:rPr lang="en-US" sz="2200" dirty="0" smtClean="0">
                <a:latin typeface="Arial Narrow" pitchFamily="34" charset="0"/>
              </a:rPr>
            </a:br>
            <a:r>
              <a:rPr lang="en-US" sz="2200" dirty="0" smtClean="0">
                <a:latin typeface="Arial Narrow" pitchFamily="34" charset="0"/>
              </a:rPr>
              <a:t>   </a:t>
            </a:r>
            <a:r>
              <a:rPr lang="en-US" sz="2200" dirty="0" err="1" smtClean="0">
                <a:latin typeface="Arial Narrow" pitchFamily="34" charset="0"/>
              </a:rPr>
              <a:t>linolenic</a:t>
            </a:r>
            <a:r>
              <a:rPr lang="en-US" sz="2200" dirty="0" smtClean="0">
                <a:latin typeface="Arial Narrow" pitchFamily="34" charset="0"/>
              </a:rPr>
              <a:t> acids. Diet should also contain plant </a:t>
            </a:r>
            <a:r>
              <a:rPr lang="en-US" sz="2200" dirty="0" err="1" smtClean="0">
                <a:latin typeface="Arial Narrow" pitchFamily="34" charset="0"/>
              </a:rPr>
              <a:t>stanols</a:t>
            </a:r>
            <a:r>
              <a:rPr lang="en-US" sz="2200" dirty="0" smtClean="0">
                <a:latin typeface="Arial Narrow" pitchFamily="34" charset="0"/>
              </a:rPr>
              <a:t> or sterols &amp; soluble fibers.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dirty="0" smtClean="0">
                <a:latin typeface="Arial Narrow" pitchFamily="34" charset="0"/>
              </a:rPr>
              <a:t>Eat food high in antioxidants vitamins</a:t>
            </a:r>
          </a:p>
          <a:p>
            <a:pPr marL="342900" indent="-34290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600" b="1" spc="-30" dirty="0" smtClean="0">
                <a:latin typeface="+mn-lt"/>
                <a:cs typeface="+mn-cs"/>
              </a:rPr>
              <a:t>2.Regular exercise</a:t>
            </a:r>
            <a:endParaRPr lang="en-US" sz="2600" b="1" spc="-30" dirty="0">
              <a:latin typeface="+mn-lt"/>
              <a:cs typeface="+mn-cs"/>
            </a:endParaRPr>
          </a:p>
          <a:p>
            <a:pPr marL="342900" indent="-34290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+mn-lt"/>
                <a:cs typeface="+mn-cs"/>
              </a:rPr>
              <a:t>3.Cessation of hazards habits; smoking, alcohol, …etc</a:t>
            </a:r>
          </a:p>
          <a:p>
            <a:pPr marL="342900" indent="-34290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+mn-lt"/>
                <a:cs typeface="+mn-cs"/>
              </a:rPr>
              <a:t>4. Weight loss</a:t>
            </a:r>
            <a:endParaRPr lang="en-US" sz="2800" b="1" dirty="0">
              <a:solidFill>
                <a:srgbClr val="FF6600"/>
              </a:solidFill>
              <a:latin typeface="+mn-lt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248400" y="838200"/>
            <a:ext cx="1981994" cy="838200"/>
            <a:chOff x="6248400" y="838200"/>
            <a:chExt cx="1981994" cy="182959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248400" y="838200"/>
              <a:ext cx="1981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7315200" y="1752600"/>
              <a:ext cx="1828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901801" y="838200"/>
            <a:ext cx="1993799" cy="305594"/>
            <a:chOff x="901801" y="838200"/>
            <a:chExt cx="1993799" cy="305594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914400" y="838200"/>
              <a:ext cx="1981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750195" y="990600"/>
              <a:ext cx="304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202504" y="6122313"/>
            <a:ext cx="87501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smtClean="0">
                <a:latin typeface="Arial Narrow" pitchFamily="34" charset="0"/>
              </a:rPr>
              <a:t>Can achieve a fall in LDL-C of 8-15% … </a:t>
            </a:r>
            <a:r>
              <a:rPr lang="en-GB" sz="2200" b="1" i="1" dirty="0" smtClean="0">
                <a:latin typeface="Arial Narrow" pitchFamily="34" charset="0"/>
              </a:rPr>
              <a:t>but long-term compliance is a problem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8458200" y="5410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 build="p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95400" y="2209800"/>
            <a:ext cx="8229600" cy="35814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+mn-lt"/>
                <a:cs typeface="+mn-cs"/>
              </a:rPr>
              <a:t>1-Inhibits cholesterol absorption in the intestine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+mn-lt"/>
                <a:cs typeface="+mn-cs"/>
              </a:rPr>
              <a:t>    </a:t>
            </a:r>
            <a:r>
              <a:rPr lang="en-US" sz="2400" dirty="0" err="1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Ezetimibe</a:t>
            </a:r>
            <a:endParaRPr lang="el-GR" sz="2400" dirty="0">
              <a:solidFill>
                <a:srgbClr val="FF6600"/>
              </a:solidFill>
              <a:latin typeface="Bernard MT Condensed" pitchFamily="18" charset="0"/>
              <a:cs typeface="+mn-cs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+mn-lt"/>
                <a:cs typeface="+mn-cs"/>
              </a:rPr>
              <a:t>2-Sequester bile acids in the </a:t>
            </a:r>
            <a:r>
              <a:rPr lang="en-US" sz="2600" b="1" spc="-30" dirty="0" smtClean="0">
                <a:latin typeface="+mn-lt"/>
                <a:cs typeface="+mn-cs"/>
              </a:rPr>
              <a:t>intestine</a:t>
            </a:r>
            <a:endParaRPr lang="en-US" sz="2800" dirty="0">
              <a:latin typeface="+mn-lt"/>
              <a:cs typeface="+mn-cs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+mn-lt"/>
                <a:cs typeface="+mn-cs"/>
              </a:rPr>
              <a:t>    </a:t>
            </a:r>
            <a:r>
              <a:rPr lang="en-US" sz="2400" dirty="0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Exchange resins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+mn-lt"/>
                <a:cs typeface="+mn-cs"/>
              </a:rPr>
              <a:t>3-Inhibits synthesis of cholesterol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+mn-lt"/>
                <a:cs typeface="+mn-cs"/>
              </a:rPr>
              <a:t>    </a:t>
            </a:r>
            <a:r>
              <a:rPr lang="en-US" sz="2400" dirty="0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Inhibitors of </a:t>
            </a:r>
            <a:r>
              <a:rPr lang="en-US" sz="2400" dirty="0" err="1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hydroxymethylglutaryl</a:t>
            </a:r>
            <a:r>
              <a:rPr lang="en-US" sz="2400" dirty="0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 coenzyme A </a:t>
            </a:r>
            <a:r>
              <a:rPr lang="en-US" sz="2400" dirty="0" err="1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reductase</a:t>
            </a:r>
            <a:r>
              <a:rPr lang="en-US" sz="2400" dirty="0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    (HMG-COA </a:t>
            </a:r>
            <a:r>
              <a:rPr lang="en-US" sz="2400" dirty="0" err="1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Reductase</a:t>
            </a:r>
            <a:r>
              <a:rPr lang="en-US" sz="2400" dirty="0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)</a:t>
            </a:r>
            <a:endParaRPr lang="en-US" sz="2800" dirty="0">
              <a:solidFill>
                <a:srgbClr val="FF6600"/>
              </a:solidFill>
              <a:latin typeface="Bernard MT Condensed" pitchFamily="18" charset="0"/>
              <a:cs typeface="+mn-cs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+mn-lt"/>
                <a:cs typeface="+mn-cs"/>
              </a:rPr>
              <a:t>4-Alter relative levels &amp; patterns of different plasma LPs</a:t>
            </a:r>
            <a:endParaRPr lang="ar-SA" sz="2600" b="1" spc="-30" dirty="0">
              <a:latin typeface="+mn-lt"/>
              <a:cs typeface="+mn-cs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+mn-lt"/>
                <a:cs typeface="+mn-cs"/>
              </a:rPr>
              <a:t>    </a:t>
            </a:r>
            <a:r>
              <a:rPr lang="en-US" sz="2400" dirty="0" err="1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Fibrates</a:t>
            </a:r>
            <a:r>
              <a:rPr lang="en-US" sz="2400" dirty="0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, Nicotinic acids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FF6600"/>
              </a:solidFill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7959"/>
            <a:ext cx="9144000" cy="9643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285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rgbClr val="D60093"/>
                  </a:outerShdw>
                </a:effectLst>
                <a:latin typeface="+mn-lt"/>
                <a:cs typeface="+mn-cs"/>
              </a:rPr>
              <a:t>THERAPEUTIC STRATEGIES FOT TREATMENT OF HYPERLIPIDEMIA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54330" y="1676400"/>
            <a:ext cx="471347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</a:srgbClr>
                  </a:outerShdw>
                </a:effectLst>
                <a:latin typeface="+mn-lt"/>
                <a:cs typeface="+mn-cs"/>
              </a:rPr>
              <a:t>ANTIHYPERLIPIDEMIC AGENTS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879" y="1066800"/>
            <a:ext cx="542167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</a:srgbClr>
                  </a:outerShdw>
                </a:effectLst>
                <a:latin typeface="+mn-lt"/>
                <a:cs typeface="+mn-cs"/>
              </a:rPr>
              <a:t>THERAPEUTIC LIFESTYLE CHANGES</a:t>
            </a:r>
            <a:endParaRPr lang="en-US" sz="2800" b="1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248400" y="838200"/>
            <a:ext cx="1981994" cy="838200"/>
            <a:chOff x="6248400" y="838200"/>
            <a:chExt cx="1981994" cy="1829594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6248400" y="838200"/>
              <a:ext cx="1981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7315200" y="1752600"/>
              <a:ext cx="1828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01801" y="838200"/>
            <a:ext cx="1993799" cy="305594"/>
            <a:chOff x="901801" y="838200"/>
            <a:chExt cx="1993799" cy="30559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914400" y="838200"/>
              <a:ext cx="1981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750195" y="990600"/>
              <a:ext cx="304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5715000" y="5562600"/>
            <a:ext cx="308552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</a:srgbClr>
                  </a:outerShdw>
                </a:effectLst>
                <a:latin typeface="+mn-lt"/>
                <a:cs typeface="+mn-cs"/>
              </a:rPr>
              <a:t>ADJUVANT AGENTS</a:t>
            </a:r>
            <a:endParaRPr lang="en-US" sz="2800" b="1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01807" y="5992968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  <a:latin typeface="Bernard MT Condensed" pitchFamily="18" charset="0"/>
              </a:rPr>
              <a:t>Omega-3-Fatty Acids, </a:t>
            </a:r>
            <a:r>
              <a:rPr lang="en-US" sz="2400" dirty="0" err="1" smtClean="0">
                <a:solidFill>
                  <a:srgbClr val="FF6600"/>
                </a:solidFill>
                <a:latin typeface="Bernard MT Condensed" pitchFamily="18" charset="0"/>
              </a:rPr>
              <a:t>Stanols</a:t>
            </a:r>
            <a:endParaRPr lang="en-US" sz="24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4" grpId="0"/>
      <p:bldP spid="16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25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DEC98E"/>
            </a:gs>
            <a:gs pos="91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5"/>
          <p:cNvGrpSpPr>
            <a:grpSpLocks/>
          </p:cNvGrpSpPr>
          <p:nvPr/>
        </p:nvGrpSpPr>
        <p:grpSpPr bwMode="auto">
          <a:xfrm>
            <a:off x="209550" y="495300"/>
            <a:ext cx="8782050" cy="6248400"/>
            <a:chOff x="210268" y="495837"/>
            <a:chExt cx="8781332" cy="6248400"/>
          </a:xfrm>
        </p:grpSpPr>
        <p:pic>
          <p:nvPicPr>
            <p:cNvPr id="28681" name="Picture 3" descr="C:\Users\Administrator\Pictures\stoey.png"/>
            <p:cNvPicPr>
              <a:picLocks noChangeAspect="1" noChangeArrowheads="1"/>
            </p:cNvPicPr>
            <p:nvPr/>
          </p:nvPicPr>
          <p:blipFill>
            <a:blip r:embed="rId2" cstate="print"/>
            <a:srcRect l="1666" t="2406" r="3333"/>
            <a:stretch>
              <a:fillRect/>
            </a:stretch>
          </p:blipFill>
          <p:spPr bwMode="auto">
            <a:xfrm>
              <a:off x="210268" y="495837"/>
              <a:ext cx="8781332" cy="624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2" name="Picture 3" descr="C:\Users\Administrator\Pictures\stoey.png"/>
            <p:cNvPicPr>
              <a:picLocks noChangeAspect="1" noChangeArrowheads="1"/>
            </p:cNvPicPr>
            <p:nvPr/>
          </p:nvPicPr>
          <p:blipFill>
            <a:blip r:embed="rId2" cstate="print"/>
            <a:srcRect l="47008" t="1785" r="28262" b="92262"/>
            <a:stretch>
              <a:fillRect/>
            </a:stretch>
          </p:blipFill>
          <p:spPr bwMode="auto">
            <a:xfrm>
              <a:off x="5163268" y="507642"/>
              <a:ext cx="2286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400925" y="505362"/>
              <a:ext cx="838131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8675" name="Group 16"/>
          <p:cNvGrpSpPr>
            <a:grpSpLocks/>
          </p:cNvGrpSpPr>
          <p:nvPr/>
        </p:nvGrpSpPr>
        <p:grpSpPr bwMode="auto">
          <a:xfrm>
            <a:off x="361950" y="5408613"/>
            <a:ext cx="3276600" cy="415925"/>
            <a:chOff x="362668" y="5409126"/>
            <a:chExt cx="3276600" cy="414754"/>
          </a:xfrm>
        </p:grpSpPr>
        <p:sp>
          <p:nvSpPr>
            <p:cNvPr id="28679" name="TextBox 2"/>
            <p:cNvSpPr txBox="1">
              <a:spLocks noChangeArrowheads="1"/>
            </p:cNvSpPr>
            <p:nvPr/>
          </p:nvSpPr>
          <p:spPr bwMode="auto">
            <a:xfrm>
              <a:off x="362668" y="5485326"/>
              <a:ext cx="3276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latin typeface="Calibri" pitchFamily="34" charset="0"/>
                </a:rPr>
                <a:t>Improve endothelial function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97593" y="5409126"/>
              <a:ext cx="2590800" cy="38151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12" name="Straight Connector 11"/>
          <p:cNvCxnSpPr/>
          <p:nvPr/>
        </p:nvCxnSpPr>
        <p:spPr>
          <a:xfrm rot="16200000" flipH="1">
            <a:off x="1790700" y="3390900"/>
            <a:ext cx="6858000" cy="76200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7" name="TextBox 13"/>
          <p:cNvSpPr txBox="1">
            <a:spLocks noChangeArrowheads="1"/>
          </p:cNvSpPr>
          <p:nvPr/>
        </p:nvSpPr>
        <p:spPr bwMode="auto">
          <a:xfrm>
            <a:off x="990600" y="57150"/>
            <a:ext cx="3810000" cy="400050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Bernard MT Condensed" pitchFamily="18" charset="0"/>
              </a:rPr>
              <a:t>TARGETING ENDOGENOUS PATHWAYS</a:t>
            </a:r>
          </a:p>
        </p:txBody>
      </p:sp>
      <p:sp>
        <p:nvSpPr>
          <p:cNvPr id="28678" name="TextBox 14"/>
          <p:cNvSpPr txBox="1">
            <a:spLocks noChangeArrowheads="1"/>
          </p:cNvSpPr>
          <p:nvPr/>
        </p:nvSpPr>
        <p:spPr bwMode="auto">
          <a:xfrm>
            <a:off x="5334000" y="57150"/>
            <a:ext cx="3810000" cy="400050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Bernard MT Condensed" pitchFamily="18" charset="0"/>
              </a:rPr>
              <a:t>TARGETING EXOGENOUS PATHWAYS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772400" y="533400"/>
            <a:ext cx="11430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705600" y="3733800"/>
            <a:ext cx="8382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048869" y="1219200"/>
            <a:ext cx="1474695" cy="4572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09600" y="1896034"/>
            <a:ext cx="1524000" cy="46616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734670" y="2658035"/>
            <a:ext cx="1008530" cy="54236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962400" y="4706471"/>
            <a:ext cx="838200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81000" y="5410200"/>
            <a:ext cx="2590800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8600" y="533400"/>
            <a:ext cx="4953000" cy="61722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57800" y="522516"/>
            <a:ext cx="3733800" cy="61722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8534400" y="6324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304800" y="2143780"/>
            <a:ext cx="4953000" cy="523220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C0000"/>
                </a:solidFill>
                <a:latin typeface="Bernard MT Condensed" pitchFamily="18" charset="0"/>
              </a:rPr>
              <a:t>TARGETING </a:t>
            </a:r>
            <a:r>
              <a:rPr lang="en-US" sz="2800" dirty="0">
                <a:solidFill>
                  <a:srgbClr val="CC0000"/>
                </a:solidFill>
                <a:latin typeface="Bernard MT Condensed" pitchFamily="18" charset="0"/>
              </a:rPr>
              <a:t>EXOGENOUS PATHWAYS</a:t>
            </a:r>
          </a:p>
        </p:txBody>
      </p:sp>
      <p:pic>
        <p:nvPicPr>
          <p:cNvPr id="9220" name="Picture 4" descr="http://journals.prous.com/journals/dnp/20021502/html/dn150069/images/Kostner_f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BEE"/>
              </a:clrFrom>
              <a:clrTo>
                <a:srgbClr val="E7EB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912902">
            <a:off x="4419600" y="2566355"/>
            <a:ext cx="3762375" cy="2628900"/>
          </a:xfrm>
          <a:prstGeom prst="rect">
            <a:avLst/>
          </a:prstGeom>
          <a:noFill/>
        </p:spPr>
      </p:pic>
      <p:pic>
        <p:nvPicPr>
          <p:cNvPr id="6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4028440" y="2667000"/>
            <a:ext cx="1018139" cy="1066800"/>
          </a:xfrm>
          <a:prstGeom prst="ellipse">
            <a:avLst/>
          </a:prstGeom>
          <a:noFill/>
        </p:spPr>
      </p:pic>
      <p:pic>
        <p:nvPicPr>
          <p:cNvPr id="7" name="Picture 6" descr="http://www.ncrr.nih.gov/publications/ncrr_reporter/spring2007/images/ld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3FFE9"/>
              </a:clrFrom>
              <a:clrTo>
                <a:srgbClr val="F3FF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974012"/>
            <a:ext cx="3200400" cy="3731587"/>
          </a:xfrm>
          <a:prstGeom prst="rect">
            <a:avLst/>
          </a:prstGeom>
          <a:noFill/>
        </p:spPr>
      </p:pic>
      <p:pic>
        <p:nvPicPr>
          <p:cNvPr id="8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5105400" y="1371600"/>
            <a:ext cx="1018139" cy="1066800"/>
          </a:xfrm>
          <a:prstGeom prst="ellipse">
            <a:avLst/>
          </a:prstGeom>
          <a:noFill/>
        </p:spPr>
      </p:pic>
      <p:pic>
        <p:nvPicPr>
          <p:cNvPr id="11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6019800" y="1447800"/>
            <a:ext cx="509070" cy="533400"/>
          </a:xfrm>
          <a:prstGeom prst="ellipse">
            <a:avLst/>
          </a:prstGeom>
          <a:noFill/>
        </p:spPr>
      </p:pic>
      <p:pic>
        <p:nvPicPr>
          <p:cNvPr id="12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7086600" y="2590800"/>
            <a:ext cx="509070" cy="533400"/>
          </a:xfrm>
          <a:prstGeom prst="ellipse">
            <a:avLst/>
          </a:prstGeom>
          <a:noFill/>
        </p:spPr>
      </p:pic>
      <p:pic>
        <p:nvPicPr>
          <p:cNvPr id="13" name="Picture 83" descr="nrd2353-f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 contrast="30000"/>
          </a:blip>
          <a:srcRect r="69784" b="68789"/>
          <a:stretch>
            <a:fillRect/>
          </a:stretch>
        </p:blipFill>
        <p:spPr bwMode="auto">
          <a:xfrm>
            <a:off x="4228342" y="4419600"/>
            <a:ext cx="2324858" cy="1694481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10" name="5-Point Star 9"/>
          <p:cNvSpPr/>
          <p:nvPr/>
        </p:nvSpPr>
        <p:spPr>
          <a:xfrm>
            <a:off x="8534400" y="62484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360052" y="2623238"/>
            <a:ext cx="6745311" cy="3777562"/>
            <a:chOff x="2688336" y="2323488"/>
            <a:chExt cx="6745311" cy="3777562"/>
          </a:xfrm>
        </p:grpSpPr>
        <p:pic>
          <p:nvPicPr>
            <p:cNvPr id="29711" name="Picture 15" descr="C:\Documents and Settings\DR.OMNIA\My Documents\My Pictures\intestin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81400" y="2323488"/>
              <a:ext cx="5053012" cy="3777562"/>
            </a:xfrm>
            <a:prstGeom prst="rect">
              <a:avLst/>
            </a:prstGeom>
            <a:noFill/>
          </p:spPr>
        </p:pic>
        <p:sp>
          <p:nvSpPr>
            <p:cNvPr id="11" name="Flowchart: Direct Access Storage 10"/>
            <p:cNvSpPr/>
            <p:nvPr/>
          </p:nvSpPr>
          <p:spPr>
            <a:xfrm>
              <a:off x="5486400" y="5105400"/>
              <a:ext cx="990600" cy="381000"/>
            </a:xfrm>
            <a:prstGeom prst="flowChartMagneticDrum">
              <a:avLst/>
            </a:prstGeom>
            <a:gradFill flip="none" rotWithShape="1">
              <a:gsLst>
                <a:gs pos="0">
                  <a:srgbClr val="0099FF">
                    <a:alpha val="77000"/>
                  </a:srgbClr>
                </a:gs>
                <a:gs pos="50000">
                  <a:schemeClr val="bg1">
                    <a:alpha val="20000"/>
                  </a:schemeClr>
                </a:gs>
                <a:gs pos="100000">
                  <a:srgbClr val="0099FF">
                    <a:alpha val="78000"/>
                  </a:srgbClr>
                </a:gs>
              </a:gsLst>
              <a:lin ang="5400000" scaled="1"/>
              <a:tileRect/>
            </a:gradFill>
            <a:ln w="63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" name="Rectangle 11"/>
            <p:cNvSpPr/>
            <p:nvPr/>
          </p:nvSpPr>
          <p:spPr>
            <a:xfrm>
              <a:off x="2688336" y="5191095"/>
              <a:ext cx="2798065" cy="528350"/>
            </a:xfrm>
            <a:prstGeom prst="rect">
              <a:avLst/>
            </a:prstGeom>
            <a:solidFill>
              <a:srgbClr val="F2B800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US" b="1" dirty="0" smtClean="0">
                  <a:latin typeface="Arial Narrow" pitchFamily="34" charset="0"/>
                </a:rPr>
                <a:t>SELECTIVE CHOLESTEROL TRANSPORTER INHIBITORS </a:t>
              </a:r>
              <a:endParaRPr lang="en-US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943600" y="4724400"/>
              <a:ext cx="762000" cy="381000"/>
              <a:chOff x="5638800" y="4419600"/>
              <a:chExt cx="762000" cy="3810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638800" y="4457088"/>
                <a:ext cx="76199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tx1"/>
                      </a:outerShdw>
                    </a:effectLst>
                    <a:latin typeface="Arial Narrow" pitchFamily="34" charset="0"/>
                  </a:rPr>
                  <a:t>NPC1L1</a:t>
                </a:r>
                <a:endParaRPr lang="en-US" sz="1400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638800" y="4419600"/>
                <a:ext cx="762000" cy="381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5" name="Picture 4" descr="http://www.caymanchem.com/images/articles/screen/2102-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0667" t="3517" b="38461"/>
            <a:stretch>
              <a:fillRect/>
            </a:stretch>
          </p:blipFill>
          <p:spPr bwMode="auto">
            <a:xfrm>
              <a:off x="8595447" y="297180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/>
        </p:nvSpPr>
        <p:spPr>
          <a:xfrm>
            <a:off x="228600" y="808879"/>
            <a:ext cx="5181600" cy="374461"/>
          </a:xfrm>
          <a:prstGeom prst="rect">
            <a:avLst/>
          </a:prstGeom>
          <a:solidFill>
            <a:srgbClr val="FFC81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2200"/>
              </a:lnSpc>
              <a:defRPr/>
            </a:pPr>
            <a:r>
              <a:rPr lang="en-US" sz="2000" dirty="0" smtClean="0">
                <a:latin typeface="Bernard MT Condensed" pitchFamily="18" charset="0"/>
              </a:rPr>
              <a:t>1. Inhibition of Cholesterol Absorption in Intestine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215720" y="240405"/>
            <a:ext cx="8699679" cy="461665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TARGETING </a:t>
            </a:r>
            <a:r>
              <a:rPr lang="en-US" sz="2400" dirty="0">
                <a:solidFill>
                  <a:srgbClr val="CC0000"/>
                </a:solidFill>
                <a:latin typeface="Bernard MT Condensed" pitchFamily="18" charset="0"/>
              </a:rPr>
              <a:t>EXOGENOUS PATHWAYS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1828800"/>
            <a:ext cx="3702927" cy="374461"/>
          </a:xfrm>
          <a:prstGeom prst="rect">
            <a:avLst/>
          </a:prstGeom>
          <a:solidFill>
            <a:srgbClr val="FFC81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2200"/>
              </a:lnSpc>
              <a:defRPr/>
            </a:pPr>
            <a:r>
              <a:rPr lang="en-US" sz="2000" dirty="0" smtClean="0">
                <a:latin typeface="Bernard MT Condensed" pitchFamily="18" charset="0"/>
              </a:rPr>
              <a:t>2</a:t>
            </a:r>
            <a:r>
              <a:rPr lang="en-US" sz="2000" dirty="0">
                <a:latin typeface="Bernard MT Condensed" pitchFamily="18" charset="0"/>
              </a:rPr>
              <a:t>. Sequester Bile Acids in Intestine</a:t>
            </a:r>
          </a:p>
        </p:txBody>
      </p:sp>
      <p:sp>
        <p:nvSpPr>
          <p:cNvPr id="19" name="Rectangle 11"/>
          <p:cNvSpPr/>
          <p:nvPr/>
        </p:nvSpPr>
        <p:spPr>
          <a:xfrm>
            <a:off x="234506" y="1358236"/>
            <a:ext cx="5158913" cy="31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1700"/>
              </a:lnSpc>
            </a:pPr>
            <a:r>
              <a:rPr lang="en-US" sz="2200" b="1" dirty="0" smtClean="0">
                <a:latin typeface="Arial Narrow" pitchFamily="34" charset="0"/>
              </a:rPr>
              <a:t>Selective </a:t>
            </a:r>
            <a:r>
              <a:rPr lang="en-US" sz="2200" b="1" dirty="0">
                <a:latin typeface="Arial Narrow" pitchFamily="34" charset="0"/>
              </a:rPr>
              <a:t>C Transporter Inhibitors; </a:t>
            </a:r>
            <a:r>
              <a:rPr lang="en-US" sz="2000" dirty="0" err="1">
                <a:solidFill>
                  <a:srgbClr val="C00000"/>
                </a:solidFill>
                <a:latin typeface="Bernard MT Condensed" pitchFamily="18" charset="0"/>
              </a:rPr>
              <a:t>Ezetimibe</a:t>
            </a:r>
            <a:endParaRPr lang="en-US" sz="2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22" name="Rectangle 11"/>
          <p:cNvSpPr/>
          <p:nvPr/>
        </p:nvSpPr>
        <p:spPr>
          <a:xfrm>
            <a:off x="234507" y="2286000"/>
            <a:ext cx="3270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Sequestrants</a:t>
            </a:r>
            <a:r>
              <a:rPr lang="en-US" sz="2200" b="1" dirty="0" smtClean="0">
                <a:latin typeface="Arial Narrow" pitchFamily="34" charset="0"/>
              </a:rPr>
              <a:t>;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    </a:t>
            </a:r>
            <a:r>
              <a:rPr lang="en-US" sz="2000" dirty="0" err="1" smtClean="0">
                <a:solidFill>
                  <a:srgbClr val="C00000"/>
                </a:solidFill>
                <a:latin typeface="Bernard MT Condensed" pitchFamily="18" charset="0"/>
              </a:rPr>
              <a:t>Colestipol</a:t>
            </a: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  <a:latin typeface="Bernard MT Condensed" pitchFamily="18" charset="0"/>
              </a:rPr>
              <a:t>Colesevelam</a:t>
            </a:r>
            <a:endParaRPr lang="en-US" sz="2000" dirty="0" smtClean="0">
              <a:solidFill>
                <a:srgbClr val="C00000"/>
              </a:solidFill>
              <a:latin typeface="Bernard MT Condensed" pitchFamily="18" charset="0"/>
            </a:endParaRPr>
          </a:p>
          <a:p>
            <a:pPr>
              <a:lnSpc>
                <a:spcPts val="2400"/>
              </a:lnSpc>
            </a:pP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         &amp; </a:t>
            </a:r>
            <a:r>
              <a:rPr lang="en-US" sz="2000" dirty="0" err="1" smtClean="0">
                <a:solidFill>
                  <a:srgbClr val="C00000"/>
                </a:solidFill>
                <a:latin typeface="Bernard MT Condensed" pitchFamily="18" charset="0"/>
              </a:rPr>
              <a:t>Cholestyramine</a:t>
            </a: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 </a:t>
            </a:r>
            <a:endParaRPr lang="en-US" sz="22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27" name="Rectangle 11"/>
          <p:cNvSpPr/>
          <p:nvPr/>
        </p:nvSpPr>
        <p:spPr>
          <a:xfrm>
            <a:off x="2667000" y="4749452"/>
            <a:ext cx="1780032" cy="310341"/>
          </a:xfrm>
          <a:prstGeom prst="rect">
            <a:avLst/>
          </a:prstGeom>
          <a:solidFill>
            <a:srgbClr val="F2B800"/>
          </a:solidFill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en-US" b="1" dirty="0" smtClean="0">
                <a:latin typeface="Arial Narrow" pitchFamily="34" charset="0"/>
              </a:rPr>
              <a:t>SEQUESTRANTS </a:t>
            </a:r>
            <a:endParaRPr lang="en-US" i="1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239118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EZETIMIBE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304800" y="838200"/>
            <a:ext cx="13692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Mechanism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292100"/>
            <a:ext cx="6019800" cy="450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>
                <a:latin typeface="Arial Narrow" pitchFamily="34" charset="0"/>
                <a:cs typeface="+mn-cs"/>
                <a:sym typeface="Wingdings 3"/>
              </a:rPr>
              <a:t></a:t>
            </a:r>
            <a:r>
              <a:rPr lang="en-US" sz="2400" b="1" spc="-30" dirty="0">
                <a:latin typeface="Arial Narrow" pitchFamily="34" charset="0"/>
                <a:cs typeface="+mn-cs"/>
              </a:rPr>
              <a:t>Is 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a selective </a:t>
            </a:r>
            <a:r>
              <a:rPr lang="en-US" sz="2400" b="1" spc="-30" dirty="0">
                <a:latin typeface="Arial Narrow" pitchFamily="34" charset="0"/>
                <a:cs typeface="+mn-cs"/>
              </a:rPr>
              <a:t>C absorption inhibitor</a:t>
            </a:r>
            <a:endParaRPr lang="en-US" sz="2400" dirty="0">
              <a:latin typeface="Arial Narrow" pitchFamily="34" charset="0"/>
              <a:cs typeface="+mn-cs"/>
            </a:endParaRPr>
          </a:p>
        </p:txBody>
      </p:sp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381000" y="15240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179576"/>
            <a:ext cx="86868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u="heavy" spc="-30" dirty="0">
                <a:uFill>
                  <a:solidFill>
                    <a:srgbClr val="0000FF"/>
                  </a:solidFill>
                </a:uFill>
                <a:latin typeface="Arial Narrow" pitchFamily="34" charset="0"/>
                <a:cs typeface="+mn-cs"/>
              </a:rPr>
              <a:t>Blocks sterol transporter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(NPC1L1) located on brush border of small intestine that is responsible for C translocation inside </a:t>
            </a:r>
            <a:r>
              <a:rPr lang="en-US" sz="2200" b="1" spc="-30" dirty="0" err="1">
                <a:latin typeface="Arial Narrow" pitchFamily="34" charset="0"/>
                <a:cs typeface="+mn-cs"/>
              </a:rPr>
              <a:t>entrocytes</a:t>
            </a:r>
            <a:r>
              <a:rPr lang="en-US" sz="2200" b="1" spc="-30" dirty="0">
                <a:latin typeface="Arial Narrow" pitchFamily="34" charset="0"/>
                <a:cs typeface="+mn-cs"/>
              </a:rPr>
              <a:t> to be </a:t>
            </a:r>
            <a:r>
              <a:rPr lang="en-US" sz="2200" b="1" spc="-30" dirty="0" err="1">
                <a:latin typeface="Arial Narrow" pitchFamily="34" charset="0"/>
                <a:cs typeface="+mn-cs"/>
              </a:rPr>
              <a:t>esterified</a:t>
            </a:r>
            <a:r>
              <a:rPr lang="en-US" sz="2200" b="1" spc="-30" dirty="0">
                <a:latin typeface="Arial Narrow" pitchFamily="34" charset="0"/>
                <a:cs typeface="+mn-cs"/>
              </a:rPr>
              <a:t> &amp; incorporated in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CMs </a:t>
            </a:r>
            <a:r>
              <a:rPr lang="en-US" sz="2200" b="1" u="heavy" spc="-30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cs typeface="+mn-cs"/>
                <a:sym typeface="Wingdings 3"/>
              </a:rPr>
              <a:t></a:t>
            </a:r>
            <a:r>
              <a:rPr lang="en-US" sz="2200" u="heavy" dirty="0">
                <a:uFill>
                  <a:solidFill>
                    <a:srgbClr val="0000FF"/>
                  </a:solidFill>
                </a:uFill>
              </a:rPr>
              <a:t> </a:t>
            </a:r>
            <a:r>
              <a:rPr lang="en-US" sz="2200" b="1" u="heavy" spc="-30" dirty="0">
                <a:uFill>
                  <a:solidFill>
                    <a:srgbClr val="0000FF"/>
                  </a:solidFill>
                </a:uFill>
                <a:latin typeface="Arial Narrow" pitchFamily="34" charset="0"/>
                <a:cs typeface="+mn-cs"/>
              </a:rPr>
              <a:t>pool of cholesterol available to the liver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</a:t>
            </a:r>
            <a:r>
              <a:rPr lang="en-US" sz="2200" b="1" u="heavy" spc="-30" dirty="0" err="1" smtClean="0">
                <a:uFill>
                  <a:solidFill>
                    <a:srgbClr val="0000FF"/>
                  </a:solidFill>
                </a:uFill>
                <a:latin typeface="Arial Narrow" pitchFamily="34" charset="0"/>
                <a:cs typeface="+mn-cs"/>
              </a:rPr>
              <a:t>upregulate</a:t>
            </a:r>
            <a:r>
              <a:rPr lang="en-US" sz="2200" b="1" u="heavy" spc="-30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cs typeface="+mn-cs"/>
              </a:rPr>
              <a:t> LDL </a:t>
            </a:r>
            <a:r>
              <a:rPr lang="en-US" sz="2200" b="1" u="heavy" spc="-30" dirty="0">
                <a:uFill>
                  <a:solidFill>
                    <a:srgbClr val="0000FF"/>
                  </a:solidFill>
                </a:uFill>
                <a:latin typeface="Arial Narrow" pitchFamily="34" charset="0"/>
                <a:cs typeface="+mn-cs"/>
              </a:rPr>
              <a:t>receptor</a:t>
            </a:r>
            <a:r>
              <a:rPr lang="en-US" sz="2200" b="1" spc="-30" dirty="0">
                <a:latin typeface="Arial Narrow" pitchFamily="34" charset="0"/>
                <a:cs typeface="+mn-cs"/>
              </a:rPr>
              <a:t>, trapping more LDL particles from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blood.</a:t>
            </a:r>
            <a:endParaRPr lang="en-US" sz="2200" b="1" spc="-30" dirty="0">
              <a:latin typeface="Arial Narrow" pitchFamily="34" charset="0"/>
              <a:cs typeface="+mn-cs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16992" y="2564166"/>
            <a:ext cx="276229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Pharmacological action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2923830"/>
            <a:ext cx="8680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pc="-30" dirty="0">
                <a:latin typeface="Arial Narrow" pitchFamily="34" charset="0"/>
                <a:cs typeface="+mn-cs"/>
                <a:sym typeface="Wingdings 3"/>
              </a:rPr>
              <a:t>LDL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20%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54</a:t>
            </a:r>
            <a:r>
              <a:rPr lang="en-US" sz="2200" b="1" spc="-30" dirty="0">
                <a:latin typeface="Arial Narrow" pitchFamily="34" charset="0"/>
                <a:cs typeface="+mn-cs"/>
              </a:rPr>
              <a:t>%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of intestinal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cholesterol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+ </a:t>
            </a:r>
            <a:r>
              <a:rPr lang="en-US" sz="2200" b="1" spc="-30" dirty="0" err="1" smtClean="0">
                <a:latin typeface="Arial Narrow" pitchFamily="34" charset="0"/>
                <a:cs typeface="+mn-cs"/>
              </a:rPr>
              <a:t>phytosterol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 absorption are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blocked</a:t>
            </a:r>
          </a:p>
          <a:p>
            <a:r>
              <a:rPr lang="en-US" sz="2200" b="1" spc="-30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TG  8% ,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 HDL 1-4%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no effect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on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steroids, lipid-soluble vitamins, bile a. </a:t>
            </a:r>
            <a:endParaRPr lang="en-US" sz="2200" b="1" spc="-30" dirty="0">
              <a:latin typeface="Arial Narrow" pitchFamily="34" charset="0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81000" y="3722406"/>
            <a:ext cx="212590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Pharmacokinetics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1856" y="4061421"/>
            <a:ext cx="83058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3000"/>
              <a:buBlip>
                <a:blip r:embed="rId2"/>
              </a:buBlip>
            </a:pPr>
            <a:r>
              <a:rPr lang="en-US" sz="2200" b="1" spc="-30" dirty="0" smtClean="0">
                <a:latin typeface="Arial Narrow" pitchFamily="34" charset="0"/>
                <a:cs typeface="+mn-cs"/>
              </a:rPr>
              <a:t> Absorbed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&amp; conjugated in intestine to active </a:t>
            </a:r>
            <a:r>
              <a:rPr lang="en-US" sz="2200" b="1" spc="-30" dirty="0" err="1" smtClean="0">
                <a:latin typeface="Arial Narrow" pitchFamily="34" charset="0"/>
                <a:cs typeface="+mn-cs"/>
              </a:rPr>
              <a:t>glucuronide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 (&gt; potent )</a:t>
            </a:r>
            <a:endParaRPr lang="en-US" sz="2200" b="1" spc="-30" dirty="0">
              <a:latin typeface="Arial Narrow" pitchFamily="34" charset="0"/>
              <a:cs typeface="+mn-cs"/>
            </a:endParaRPr>
          </a:p>
          <a:p>
            <a:pPr>
              <a:buSzPct val="73000"/>
              <a:buBlip>
                <a:blip r:embed="rId2"/>
              </a:buBlip>
            </a:pPr>
            <a:r>
              <a:rPr lang="en-US" sz="2200" b="1" spc="-30" dirty="0" smtClean="0">
                <a:latin typeface="Arial Narrow" pitchFamily="34" charset="0"/>
                <a:cs typeface="+mn-cs"/>
              </a:rPr>
              <a:t> Reaches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peak blood level in 12–14 hours</a:t>
            </a:r>
          </a:p>
          <a:p>
            <a:pPr>
              <a:buSzPct val="73000"/>
              <a:buBlip>
                <a:blip r:embed="rId2"/>
              </a:buBlip>
            </a:pPr>
            <a:r>
              <a:rPr lang="en-US" sz="2200" b="1" spc="-30" dirty="0" smtClean="0">
                <a:latin typeface="Arial Narrow" pitchFamily="34" charset="0"/>
                <a:cs typeface="+mn-cs"/>
              </a:rPr>
              <a:t> Its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half-life is 22 hours </a:t>
            </a:r>
          </a:p>
          <a:p>
            <a:pPr>
              <a:buSzPct val="73000"/>
              <a:buBlip>
                <a:blip r:embed="rId2"/>
              </a:buBlip>
            </a:pPr>
            <a:r>
              <a:rPr lang="en-US" sz="2200" b="1" spc="-30" dirty="0" smtClean="0">
                <a:latin typeface="Arial Narrow" pitchFamily="34" charset="0"/>
                <a:cs typeface="+mn-cs"/>
              </a:rPr>
              <a:t> Undergoes </a:t>
            </a:r>
            <a:r>
              <a:rPr lang="en-US" sz="2200" b="1" spc="-30" dirty="0" err="1" smtClean="0">
                <a:latin typeface="Arial Narrow" pitchFamily="34" charset="0"/>
                <a:cs typeface="+mn-cs"/>
              </a:rPr>
              <a:t>enterohepatic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circulation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(prolong action of drug)</a:t>
            </a:r>
          </a:p>
          <a:p>
            <a:pPr>
              <a:buSzPct val="73000"/>
              <a:buBlip>
                <a:blip r:embed="rId2"/>
              </a:buBlip>
            </a:pPr>
            <a:r>
              <a:rPr lang="en-US" sz="2200" b="1" spc="-30" dirty="0" smtClean="0">
                <a:latin typeface="Arial Narrow" pitchFamily="34" charset="0"/>
                <a:cs typeface="+mn-cs"/>
              </a:rPr>
              <a:t> 80</a:t>
            </a:r>
            <a:r>
              <a:rPr lang="en-US" sz="2200" b="1" spc="-30" dirty="0">
                <a:latin typeface="Arial Narrow" pitchFamily="34" charset="0"/>
                <a:cs typeface="+mn-cs"/>
              </a:rPr>
              <a:t>% of the drug is excreted in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feces</a:t>
            </a:r>
          </a:p>
          <a:p>
            <a:pPr>
              <a:buSzPct val="73000"/>
            </a:pPr>
            <a:endParaRPr lang="en-US" sz="900" b="1" spc="-30" dirty="0" smtClean="0">
              <a:latin typeface="Arial Narrow" pitchFamily="34" charset="0"/>
              <a:cs typeface="+mn-cs"/>
            </a:endParaRPr>
          </a:p>
          <a:p>
            <a:pPr>
              <a:buSzPct val="73000"/>
            </a:pPr>
            <a:r>
              <a:rPr lang="en-US" sz="2200" b="1" u="sng" spc="-30" dirty="0" smtClean="0">
                <a:latin typeface="Arial Narrow" pitchFamily="34" charset="0"/>
                <a:cs typeface="+mn-cs"/>
              </a:rPr>
              <a:t>N.B. </a:t>
            </a:r>
            <a:r>
              <a:rPr lang="en-US" sz="2200" b="1" i="1" spc="-30" dirty="0" smtClean="0">
                <a:latin typeface="Arial Narrow" pitchFamily="34" charset="0"/>
                <a:cs typeface="+mn-cs"/>
              </a:rPr>
              <a:t>Drug level </a:t>
            </a:r>
            <a:r>
              <a:rPr lang="en-US" sz="2200" b="1" i="1" spc="-30" dirty="0" smtClean="0">
                <a:latin typeface="Arial Narrow" pitchFamily="34" charset="0"/>
                <a:cs typeface="+mn-cs"/>
                <a:sym typeface="Wingdings 3"/>
              </a:rPr>
              <a:t>if with </a:t>
            </a:r>
            <a:r>
              <a:rPr lang="en-US" sz="2200" b="1" i="1" spc="-30" dirty="0" err="1" smtClean="0">
                <a:latin typeface="Arial Narrow" pitchFamily="34" charset="0"/>
                <a:cs typeface="+mn-cs"/>
                <a:sym typeface="Wingdings 3"/>
              </a:rPr>
              <a:t>statins</a:t>
            </a:r>
            <a:r>
              <a:rPr lang="en-US" sz="2200" b="1" i="1" spc="-30" dirty="0" smtClean="0">
                <a:latin typeface="Arial Narrow" pitchFamily="34" charset="0"/>
                <a:cs typeface="+mn-cs"/>
                <a:sym typeface="Wingdings 3"/>
              </a:rPr>
              <a:t> &amp; </a:t>
            </a:r>
            <a:r>
              <a:rPr lang="en-US" sz="2200" b="1" i="1" spc="-30" dirty="0">
                <a:latin typeface="Arial Narrow" pitchFamily="34" charset="0"/>
                <a:sym typeface="Wingdings 3"/>
              </a:rPr>
              <a:t></a:t>
            </a:r>
            <a:r>
              <a:rPr lang="en-US" sz="2200" b="1" i="1" spc="-30" dirty="0" smtClean="0">
                <a:latin typeface="Arial Narrow" pitchFamily="34" charset="0"/>
                <a:cs typeface="+mn-cs"/>
                <a:sym typeface="Wingdings 3"/>
              </a:rPr>
              <a:t> if with </a:t>
            </a:r>
            <a:r>
              <a:rPr lang="en-US" sz="2200" b="1" i="1" spc="-30" dirty="0" err="1" smtClean="0">
                <a:latin typeface="Arial Narrow" pitchFamily="34" charset="0"/>
                <a:cs typeface="+mn-cs"/>
                <a:sym typeface="Wingdings 3"/>
              </a:rPr>
              <a:t>cholystyramine</a:t>
            </a:r>
            <a:endParaRPr lang="en-US" i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662190"/>
            <a:ext cx="82296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</a:t>
            </a:r>
            <a:r>
              <a:rPr lang="en-US" sz="2400" b="1" u="heavy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Monotherapy</a:t>
            </a:r>
            <a:r>
              <a:rPr lang="en-US" sz="24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;</a:t>
            </a: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Arial Narrow" pitchFamily="34" charset="0"/>
              </a:rPr>
              <a:t>Pry prevention of low risk of CHD i.e. need </a:t>
            </a:r>
            <a:r>
              <a:rPr lang="en-US" sz="2400" b="1" dirty="0" err="1" smtClean="0">
                <a:latin typeface="Arial Narrow" pitchFamily="34" charset="0"/>
              </a:rPr>
              <a:t>modest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</a:t>
            </a:r>
            <a:r>
              <a:rPr lang="en-US" sz="2400" b="1" dirty="0" err="1" smtClean="0">
                <a:latin typeface="Arial Narrow" pitchFamily="34" charset="0"/>
              </a:rPr>
              <a:t>LDL</a:t>
            </a:r>
            <a:endParaRPr lang="en-US" sz="2400" b="1" dirty="0" smtClean="0">
              <a:latin typeface="Arial Narrow" pitchFamily="34" charset="0"/>
            </a:endParaRP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atin typeface="Arial Narrow" pitchFamily="34" charset="0"/>
              </a:rPr>
              <a:t>Statin</a:t>
            </a:r>
            <a:r>
              <a:rPr lang="en-US" sz="2400" b="1" dirty="0" smtClean="0">
                <a:latin typeface="Arial Narrow" pitchFamily="34" charset="0"/>
              </a:rPr>
              <a:t>-intolerant patients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4205" y="1828800"/>
            <a:ext cx="3874395" cy="279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Combination Therapy</a:t>
            </a:r>
            <a:r>
              <a:rPr lang="en-US" sz="2400" b="1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;</a:t>
            </a:r>
            <a:r>
              <a:rPr lang="en-US" sz="2400" b="1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</a:rPr>
              <a:t> safe</a:t>
            </a:r>
          </a:p>
          <a:p>
            <a:pPr indent="-342900" fontAlgn="auto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With </a:t>
            </a:r>
            <a:r>
              <a:rPr lang="en-GB" sz="2400" b="1" spc="-30" dirty="0" err="1" smtClean="0">
                <a:latin typeface="Arial Narrow" pitchFamily="34" charset="0"/>
                <a:cs typeface="+mn-cs"/>
                <a:sym typeface="Wingdings 3"/>
              </a:rPr>
              <a:t>statins</a:t>
            </a:r>
            <a:r>
              <a:rPr lang="en-GB" sz="2400" b="1" spc="-30" dirty="0" smtClean="0">
                <a:latin typeface="Arial Narrow" pitchFamily="34" charset="0"/>
                <a:cs typeface="+mn-cs"/>
                <a:sym typeface="Wingdings 3"/>
              </a:rPr>
              <a:t>; </a:t>
            </a:r>
            <a:r>
              <a:rPr lang="en-GB" sz="2400" b="1" spc="-30" dirty="0" smtClean="0">
                <a:latin typeface="Arial Narrow" pitchFamily="34" charset="0"/>
                <a:sym typeface="Wingdings 3"/>
              </a:rPr>
              <a:t>synergistic</a:t>
            </a:r>
            <a:r>
              <a:rPr lang="en-GB" sz="24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spc="-30" dirty="0" smtClean="0">
                <a:latin typeface="Arial Narrow" pitchFamily="34" charset="0"/>
                <a:cs typeface="+mn-cs"/>
                <a:sym typeface="Wingdings 3"/>
              </a:rPr>
              <a:t>In moderate/severe  LDL</a:t>
            </a:r>
          </a:p>
          <a:p>
            <a:pPr indent="-342900" fontAlgn="auto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Or If must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statin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dose                                                                       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because of side effects</a:t>
            </a:r>
          </a:p>
          <a:p>
            <a:pPr indent="-342900" fontAlgn="auto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Or With other lipid lowering drugs; As 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fibrates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,  </a:t>
            </a:r>
            <a:endParaRPr lang="en-US" sz="2400" b="1" spc="-30" dirty="0">
              <a:latin typeface="Arial Narrow" pitchFamily="34" charset="0"/>
              <a:cs typeface="+mn-cs"/>
              <a:sym typeface="Wingdings 3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" y="254913"/>
            <a:ext cx="13773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Indications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" y="4800600"/>
            <a:ext cx="248657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ADRs &amp; Interactions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5231249"/>
            <a:ext cx="8305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Not common.</a:t>
            </a:r>
          </a:p>
          <a:p>
            <a:pPr marL="342900" indent="-34290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GIT disturbance, headache, fatigue, 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artheralgia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&amp;  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myalgia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.</a:t>
            </a:r>
          </a:p>
          <a:p>
            <a:pPr marL="342900" indent="-34290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Seldom reversible impairment of hepatic function</a:t>
            </a:r>
            <a:endParaRPr lang="en-US" sz="2400" b="1" spc="-30" dirty="0">
              <a:latin typeface="Arial Narrow" pitchFamily="34" charset="0"/>
              <a:cs typeface="+mn-cs"/>
              <a:sym typeface="Wingdings 3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86200" y="1371600"/>
            <a:ext cx="5410200" cy="3771901"/>
            <a:chOff x="3810000" y="1943099"/>
            <a:chExt cx="5410200" cy="3771901"/>
          </a:xfrm>
        </p:grpSpPr>
        <p:pic>
          <p:nvPicPr>
            <p:cNvPr id="13" name="Picture 2" descr="http://www.sisalombardia.it/diapo/ezetimibe/ezetimibe2.JPG"/>
            <p:cNvPicPr>
              <a:picLocks noChangeAspect="1" noChangeArrowheads="1"/>
            </p:cNvPicPr>
            <p:nvPr/>
          </p:nvPicPr>
          <p:blipFill>
            <a:blip r:embed="rId2" cstate="print"/>
            <a:srcRect l="5556" t="20741" r="1111" b="5926"/>
            <a:stretch>
              <a:fillRect/>
            </a:stretch>
          </p:blipFill>
          <p:spPr bwMode="auto">
            <a:xfrm>
              <a:off x="3810000" y="1943099"/>
              <a:ext cx="5108986" cy="3771901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7924800" y="4914899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rgbClr val="FFC000"/>
                  </a:solidFill>
                  <a:latin typeface="Arial Rounded MT Bold" pitchFamily="34" charset="0"/>
                </a:rPr>
                <a:t>Ezatimibe</a:t>
              </a:r>
              <a:endParaRPr lang="en-US" sz="1400" dirty="0">
                <a:solidFill>
                  <a:srgbClr val="FFC000"/>
                </a:solidFill>
                <a:latin typeface="Arial Rounded MT Bold" pitchFamily="34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533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BILE ACID SEQUESTRANTS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484" y="647163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Are polymeric </a:t>
            </a:r>
            <a:r>
              <a:rPr lang="en-US" sz="2200" b="1" dirty="0" err="1" smtClean="0">
                <a:latin typeface="Arial Narrow" pitchFamily="34" charset="0"/>
              </a:rPr>
              <a:t>cation</a:t>
            </a:r>
            <a:r>
              <a:rPr lang="en-US" sz="2200" b="1" dirty="0" smtClean="0">
                <a:latin typeface="Arial Narrow" pitchFamily="34" charset="0"/>
              </a:rPr>
              <a:t> exchange resins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4800" y="1016913"/>
            <a:ext cx="13692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Mechanism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5530" y="1396284"/>
            <a:ext cx="8802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Bind bile acids [BA]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preventing their </a:t>
            </a:r>
            <a:r>
              <a:rPr lang="en-US" sz="2400" b="1" u="heavy" dirty="0" err="1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enterohepatic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 recycling &amp; 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 fecal excretion  (10 folds).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So in liver  BA will   C absorption  &amp; its hepatic breakdown  c</a:t>
            </a:r>
            <a:r>
              <a:rPr lang="en-US" sz="2400" b="1" dirty="0" smtClean="0">
                <a:latin typeface="Arial Narrow" pitchFamily="34" charset="0"/>
              </a:rPr>
              <a:t>ompensatory 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LDL R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that will hepatic C uptake &amp; </a:t>
            </a:r>
            <a:r>
              <a:rPr lang="en-US" sz="2400" b="1" dirty="0" smtClean="0">
                <a:latin typeface="Arial Narrow" pitchFamily="34" charset="0"/>
              </a:rPr>
              <a:t>plasma &amp; tissue C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LDL.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7032" y="304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Bernard MT Condensed" pitchFamily="18" charset="0"/>
              </a:rPr>
              <a:t>Cholestyramine</a:t>
            </a:r>
            <a:r>
              <a:rPr lang="en-US" dirty="0" smtClean="0">
                <a:solidFill>
                  <a:srgbClr val="C00000"/>
                </a:solidFill>
                <a:latin typeface="Bernard MT Condensed" pitchFamily="18" charset="0"/>
              </a:rPr>
              <a:t>, </a:t>
            </a:r>
            <a:r>
              <a:rPr lang="en-US" dirty="0" err="1" smtClean="0">
                <a:solidFill>
                  <a:srgbClr val="C00000"/>
                </a:solidFill>
                <a:latin typeface="Bernard MT Condensed" pitchFamily="18" charset="0"/>
              </a:rPr>
              <a:t>Colestipol</a:t>
            </a:r>
            <a:r>
              <a:rPr lang="en-US" dirty="0" smtClean="0">
                <a:solidFill>
                  <a:srgbClr val="C00000"/>
                </a:solidFill>
                <a:latin typeface="Bernard MT Condensed" pitchFamily="18" charset="0"/>
              </a:rPr>
              <a:t>, </a:t>
            </a:r>
            <a:r>
              <a:rPr lang="en-US" dirty="0" err="1" smtClean="0">
                <a:solidFill>
                  <a:srgbClr val="C00000"/>
                </a:solidFill>
                <a:latin typeface="Bernard MT Condensed" pitchFamily="18" charset="0"/>
              </a:rPr>
              <a:t>Colesevelam</a:t>
            </a:r>
            <a:r>
              <a:rPr lang="en-US" dirty="0" smtClean="0">
                <a:solidFill>
                  <a:srgbClr val="C00000"/>
                </a:solidFill>
                <a:latin typeface="Bernard MT Condensed" pitchFamily="18" charset="0"/>
              </a:rPr>
              <a:t> </a:t>
            </a:r>
            <a:endParaRPr lang="en-US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pic>
        <p:nvPicPr>
          <p:cNvPr id="16" name="Picture 2" descr="http://www.lipidsonline.org/slides/slideimgs/talk023__s011_f.gif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l="3711" t="11633" r="3106" b="18567"/>
          <a:stretch>
            <a:fillRect/>
          </a:stretch>
        </p:blipFill>
        <p:spPr bwMode="auto">
          <a:xfrm>
            <a:off x="1143000" y="2861594"/>
            <a:ext cx="7086600" cy="36540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infarktforschung.de/grafics/cellular_atherogenesis_matt_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4233863"/>
            <a:ext cx="9117012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7010400" y="152400"/>
            <a:ext cx="1752600" cy="1828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304800" y="56388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914400" y="52578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1600200" y="54864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6705600" y="57150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7315200" y="54864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9" descr="C:\Documents and Settings\DR.OMNIA\My Documents\My Pictures\lip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1447800"/>
            <a:ext cx="1184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2" descr="http://www.lce.hut.fi/research/sysbio/biospectroscopy/images/img-fig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1371600"/>
            <a:ext cx="914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7620000" y="2133600"/>
            <a:ext cx="1371600" cy="1371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7051684" y="5375285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21411788">
            <a:off x="5955912" y="5574912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1260484" y="5756284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>
            <a:off x="574683" y="5375283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" name="Picture 16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6172200" y="5486400"/>
            <a:ext cx="533400" cy="5334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6442084" y="5680083"/>
            <a:ext cx="462624" cy="462624"/>
          </a:xfrm>
          <a:prstGeom prst="ellipse">
            <a:avLst/>
          </a:prstGeom>
          <a:noFill/>
          <a:ln>
            <a:noFill/>
          </a:ln>
        </p:spPr>
      </p:pic>
      <p:sp>
        <p:nvSpPr>
          <p:cNvPr id="26" name="Rectangle 25"/>
          <p:cNvSpPr/>
          <p:nvPr/>
        </p:nvSpPr>
        <p:spPr>
          <a:xfrm>
            <a:off x="152400" y="2209800"/>
            <a:ext cx="7315201" cy="830997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DRUGS IN HYPERLIPIDEMIA</a:t>
            </a:r>
          </a:p>
        </p:txBody>
      </p:sp>
      <p:pic>
        <p:nvPicPr>
          <p:cNvPr id="14354" name="Picture 9" descr="C:\Documents and Settings\DR.OMNIA\My Documents\My Pictures\lipo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743200"/>
            <a:ext cx="1184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2" descr="http://www.lce.hut.fi/research/sysbio/biospectroscopy/images/img-fig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276600"/>
            <a:ext cx="914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152400"/>
            <a:ext cx="276229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Pharmacological action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33400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30" dirty="0">
                <a:latin typeface="Arial Narrow" pitchFamily="34" charset="0"/>
                <a:cs typeface="+mn-cs"/>
                <a:sym typeface="Wingdings 3"/>
              </a:rPr>
              <a:t>LDL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15-30%</a:t>
            </a:r>
          </a:p>
          <a:p>
            <a:pPr>
              <a:lnSpc>
                <a:spcPts val="2400"/>
              </a:lnSpc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 HDL 3-5%</a:t>
            </a:r>
            <a:endParaRPr lang="en-US" sz="2200" b="1" spc="-30" dirty="0">
              <a:latin typeface="Arial Narrow" pitchFamily="34" charset="0"/>
              <a:cs typeface="+mn-cs"/>
            </a:endParaRPr>
          </a:p>
          <a:p>
            <a:pPr>
              <a:lnSpc>
                <a:spcPts val="2400"/>
              </a:lnSpc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TG  &amp; VLDL </a:t>
            </a:r>
          </a:p>
          <a:p>
            <a:pPr>
              <a:lnSpc>
                <a:spcPts val="2400"/>
              </a:lnSpc>
            </a:pPr>
            <a:r>
              <a:rPr lang="en-US" sz="2200" b="1" spc="-30" dirty="0" smtClean="0">
                <a:latin typeface="Arial Narrow" pitchFamily="34" charset="0"/>
                <a:cs typeface="+mn-cs"/>
              </a:rPr>
              <a:t>( initial &amp; transient )   </a:t>
            </a:r>
            <a:r>
              <a:rPr lang="en-US" sz="2200" b="1" spc="-60" dirty="0" smtClean="0">
                <a:latin typeface="Arial Narrow" pitchFamily="34" charset="0"/>
                <a:cs typeface="+mn-cs"/>
              </a:rPr>
              <a:t>but </a:t>
            </a:r>
            <a:r>
              <a:rPr lang="en-US" sz="2400" b="1" spc="-60" dirty="0" smtClean="0">
                <a:solidFill>
                  <a:srgbClr val="0000FF"/>
                </a:solidFill>
                <a:latin typeface="Arial Narrow" pitchFamily="34" charset="0"/>
                <a:cs typeface="+mn-cs"/>
              </a:rPr>
              <a:t>show marked </a:t>
            </a:r>
            <a:r>
              <a:rPr lang="en-US" sz="2400" b="1" spc="-60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400" b="1" spc="-60" dirty="0" smtClean="0">
                <a:solidFill>
                  <a:srgbClr val="0000FF"/>
                </a:solidFill>
                <a:latin typeface="Arial Narrow" pitchFamily="34" charset="0"/>
                <a:cs typeface="+mn-cs"/>
              </a:rPr>
              <a:t>in </a:t>
            </a:r>
            <a:r>
              <a:rPr lang="en-US" sz="2400" b="1" spc="-60" dirty="0" smtClean="0">
                <a:solidFill>
                  <a:srgbClr val="0000FF"/>
                </a:solidFill>
                <a:latin typeface="Arial Narrow" pitchFamily="34" charset="0"/>
              </a:rPr>
              <a:t>type </a:t>
            </a:r>
            <a:r>
              <a:rPr lang="en-US" sz="2400" b="1" spc="-60" dirty="0" err="1" smtClean="0">
                <a:solidFill>
                  <a:srgbClr val="0000FF"/>
                </a:solidFill>
                <a:latin typeface="Arial Narrow" pitchFamily="34" charset="0"/>
                <a:cs typeface="+mn-cs"/>
              </a:rPr>
              <a:t>IIb</a:t>
            </a:r>
            <a:r>
              <a:rPr lang="en-US" sz="2400" b="1" spc="-60" dirty="0" smtClean="0">
                <a:solidFill>
                  <a:srgbClr val="0000FF"/>
                </a:solidFill>
                <a:latin typeface="Arial Narrow" pitchFamily="34" charset="0"/>
                <a:cs typeface="+mn-cs"/>
              </a:rPr>
              <a:t> </a:t>
            </a:r>
            <a:r>
              <a:rPr lang="en-US" sz="2400" b="1" spc="-60" dirty="0" err="1" smtClean="0">
                <a:solidFill>
                  <a:srgbClr val="0000FF"/>
                </a:solidFill>
                <a:latin typeface="Arial Narrow" pitchFamily="34" charset="0"/>
                <a:cs typeface="+mn-cs"/>
              </a:rPr>
              <a:t>Hyperlipoproteinemia</a:t>
            </a:r>
            <a:r>
              <a:rPr lang="en-US" sz="2400" b="1" spc="-60" dirty="0" smtClean="0">
                <a:solidFill>
                  <a:srgbClr val="0000FF"/>
                </a:solidFill>
                <a:latin typeface="Arial Narrow" pitchFamily="34" charset="0"/>
                <a:cs typeface="+mn-cs"/>
              </a:rPr>
              <a:t> </a:t>
            </a:r>
            <a:endParaRPr lang="en-US" sz="2200" b="1" spc="-60" dirty="0">
              <a:solidFill>
                <a:srgbClr val="0000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3731135"/>
            <a:ext cx="8763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spc="-30" dirty="0" smtClean="0">
                <a:uFill>
                  <a:solidFill>
                    <a:srgbClr val="8E0069"/>
                  </a:solidFill>
                </a:uFill>
                <a:latin typeface="Bernard MT Condensed" pitchFamily="18" charset="0"/>
                <a:cs typeface="+mn-cs"/>
                <a:sym typeface="Wingdings 3"/>
              </a:rPr>
              <a:t>A. In </a:t>
            </a:r>
            <a:r>
              <a:rPr lang="en-US" sz="2200" spc="-30" dirty="0" err="1" smtClean="0">
                <a:uFill>
                  <a:solidFill>
                    <a:srgbClr val="8E0069"/>
                  </a:solidFill>
                </a:uFill>
                <a:latin typeface="Bernard MT Condensed" pitchFamily="18" charset="0"/>
                <a:cs typeface="+mn-cs"/>
                <a:sym typeface="Wingdings 3"/>
              </a:rPr>
              <a:t>Hyperlipidemia</a:t>
            </a:r>
            <a:endParaRPr lang="en-US" sz="2200" spc="-30" dirty="0" smtClean="0">
              <a:uFill>
                <a:solidFill>
                  <a:srgbClr val="8E0069"/>
                </a:solidFill>
              </a:uFill>
              <a:latin typeface="Bernard MT Condensed" pitchFamily="18" charset="0"/>
              <a:cs typeface="+mn-cs"/>
              <a:sym typeface="Wingdings 3"/>
            </a:endParaRPr>
          </a:p>
          <a:p>
            <a:pPr indent="-342900" fontAlgn="auto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</a:t>
            </a:r>
            <a:r>
              <a:rPr lang="en-US" sz="2400" b="1" u="heavy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Monotherapy</a:t>
            </a:r>
            <a:r>
              <a:rPr lang="en-US" sz="24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; </a:t>
            </a: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Seldom given</a:t>
            </a: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Only if </a:t>
            </a:r>
            <a:r>
              <a:rPr lang="en-US" sz="2400" b="1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statin</a:t>
            </a:r>
            <a:r>
              <a:rPr lang="en-US" sz="2400" b="1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 is contraindicated &amp; LDL &amp; TG levels are not too high</a:t>
            </a:r>
          </a:p>
          <a:p>
            <a:pPr indent="-342900" fontAlgn="auto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combination; </a:t>
            </a:r>
            <a:r>
              <a:rPr lang="en-US" sz="2400" b="1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with </a:t>
            </a:r>
            <a:r>
              <a:rPr lang="en-US" sz="2400" b="1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statins</a:t>
            </a:r>
            <a:r>
              <a:rPr lang="en-US" sz="2400" b="1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 in type </a:t>
            </a:r>
            <a:r>
              <a:rPr lang="en-US" sz="2400" b="1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IIa</a:t>
            </a:r>
            <a:r>
              <a:rPr lang="en-US" sz="2400" b="1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400" b="1" spc="-30" dirty="0" err="1" smtClean="0">
                <a:latin typeface="Arial Narrow" pitchFamily="34" charset="0"/>
              </a:rPr>
              <a:t>Hyperlipoproteinemia</a:t>
            </a:r>
            <a:r>
              <a:rPr lang="en-US" sz="2400" b="1" spc="-30" dirty="0" smtClean="0">
                <a:latin typeface="Arial Narrow" pitchFamily="34" charset="0"/>
              </a:rPr>
              <a:t>. </a:t>
            </a: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err="1" smtClean="0">
                <a:latin typeface="Arial Narrow" pitchFamily="34" charset="0"/>
              </a:rPr>
              <a:t>Statins</a:t>
            </a:r>
            <a:r>
              <a:rPr lang="en-US" sz="2400" b="1" spc="-30" dirty="0" smtClean="0">
                <a:latin typeface="Arial Narrow" pitchFamily="34" charset="0"/>
              </a:rPr>
              <a:t> acts in synergism to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 LDL R + </a:t>
            </a:r>
            <a:r>
              <a:rPr lang="en-US" sz="2400" b="1" spc="-30" dirty="0" smtClean="0">
                <a:latin typeface="Arial Narrow" pitchFamily="34" charset="0"/>
                <a:sym typeface="Wingdings 3"/>
              </a:rPr>
              <a:t> LDL levels</a:t>
            </a:r>
            <a:endParaRPr lang="en-US" sz="2400" b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37744" y="3169920"/>
            <a:ext cx="13773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Indications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95600" y="189962"/>
            <a:ext cx="6172200" cy="4458238"/>
            <a:chOff x="3505200" y="914400"/>
            <a:chExt cx="5562600" cy="3505200"/>
          </a:xfrm>
        </p:grpSpPr>
        <p:grpSp>
          <p:nvGrpSpPr>
            <p:cNvPr id="18" name="Group 19"/>
            <p:cNvGrpSpPr/>
            <p:nvPr/>
          </p:nvGrpSpPr>
          <p:grpSpPr>
            <a:xfrm>
              <a:off x="3505200" y="914400"/>
              <a:ext cx="5562600" cy="3505200"/>
              <a:chOff x="3429000" y="762000"/>
              <a:chExt cx="5715000" cy="3505200"/>
            </a:xfrm>
          </p:grpSpPr>
          <p:pic>
            <p:nvPicPr>
              <p:cNvPr id="20" name="Picture 6" descr="http://img.medscape.com/slide/migrated/editorial/cmecircle/2007/7652/images/ganda/slide24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552" t="19697" r="11232" b="10606"/>
              <a:stretch>
                <a:fillRect/>
              </a:stretch>
            </p:blipFill>
            <p:spPr bwMode="auto">
              <a:xfrm>
                <a:off x="3505200" y="762000"/>
                <a:ext cx="5638800" cy="3505200"/>
              </a:xfrm>
              <a:prstGeom prst="rect">
                <a:avLst/>
              </a:prstGeom>
              <a:noFill/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3429000" y="3733800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BA</a:t>
                </a:r>
                <a:endParaRPr lang="en-US" sz="1400" b="1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3834684" y="1066800"/>
              <a:ext cx="1613800" cy="37542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dirty="0" err="1" smtClean="0">
                  <a:solidFill>
                    <a:schemeClr val="bg1"/>
                  </a:solidFill>
                  <a:latin typeface="Bernard MT Condensed" pitchFamily="18" charset="0"/>
                </a:rPr>
                <a:t>Cholestyramine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79217" y="6019800"/>
            <a:ext cx="89272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400" b="1" dirty="0" smtClean="0">
                <a:latin typeface="Arial Narrow" pitchFamily="34" charset="0"/>
              </a:rPr>
              <a:t>N.B. </a:t>
            </a:r>
          </a:p>
          <a:p>
            <a:pPr>
              <a:lnSpc>
                <a:spcPts val="21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Arial Narrow" pitchFamily="34" charset="0"/>
              </a:rPr>
              <a:t>Resins must be taken with meals / lack effect if between meals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8600" y="1474113"/>
            <a:ext cx="7184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ADRs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878449"/>
            <a:ext cx="7162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182880">
              <a:lnSpc>
                <a:spcPts val="2600"/>
              </a:lnSpc>
              <a:spcBef>
                <a:spcPts val="3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 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GIT bloating, diarrhea, constipation, dyspepsia</a:t>
            </a:r>
          </a:p>
          <a:p>
            <a:pPr marL="0" lvl="1" indent="-182880">
              <a:lnSpc>
                <a:spcPts val="2600"/>
              </a:lnSpc>
              <a:spcBef>
                <a:spcPts val="3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 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absorption of </a:t>
            </a:r>
            <a:r>
              <a:rPr lang="en-US" sz="2400" b="1" spc="-30" dirty="0" smtClean="0">
                <a:solidFill>
                  <a:srgbClr val="0000FF"/>
                </a:solidFill>
                <a:latin typeface="Arial Narrow" pitchFamily="34" charset="0"/>
                <a:cs typeface="+mn-cs"/>
              </a:rPr>
              <a:t>fat soluble vitamins </a:t>
            </a:r>
            <a:r>
              <a:rPr lang="en-US" sz="2000" b="1" i="1" spc="-30" dirty="0" smtClean="0">
                <a:latin typeface="Arial Narrow" pitchFamily="34" charset="0"/>
                <a:cs typeface="+mn-cs"/>
              </a:rPr>
              <a:t>( A, D, E, K) </a:t>
            </a:r>
            <a:endParaRPr lang="en-US" sz="2400" b="1" i="1" spc="-30" dirty="0" smtClean="0">
              <a:latin typeface="Arial Narrow" pitchFamily="34" charset="0"/>
              <a:cs typeface="+mn-cs"/>
            </a:endParaRPr>
          </a:p>
          <a:p>
            <a:pPr marL="0" lvl="1" indent="-182880">
              <a:lnSpc>
                <a:spcPts val="2600"/>
              </a:lnSpc>
              <a:spcBef>
                <a:spcPts val="3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</a:rPr>
              <a:t> Dry flaking skin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5373624"/>
            <a:ext cx="8763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 </a:t>
            </a:r>
            <a:r>
              <a:rPr lang="en-US" sz="2400" b="1" spc="-30" dirty="0" smtClean="0">
                <a:latin typeface="Arial Narrow" pitchFamily="34" charset="0"/>
                <a:sym typeface="Wingdings 3"/>
              </a:rPr>
              <a:t>absorption of s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ome drugs; </a:t>
            </a:r>
            <a:r>
              <a:rPr lang="en-US" sz="2400" b="1" spc="-3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  <a:sym typeface="Wingdings 3"/>
              </a:rPr>
              <a:t>Digoxin</a:t>
            </a:r>
            <a:r>
              <a:rPr lang="en-US" sz="2400" b="1" spc="-3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  <a:sym typeface="Wingdings 3"/>
              </a:rPr>
              <a:t>, </a:t>
            </a:r>
            <a:r>
              <a:rPr lang="en-US" sz="2400" b="1" spc="-3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Thiazides</a:t>
            </a:r>
            <a:r>
              <a:rPr lang="en-US" sz="2400" b="1" spc="-3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, </a:t>
            </a:r>
            <a:r>
              <a:rPr lang="en-US" sz="2400" b="1" spc="-3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Frusemide</a:t>
            </a:r>
            <a:r>
              <a:rPr lang="en-US" sz="2400" b="1" spc="-3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, </a:t>
            </a:r>
            <a:r>
              <a:rPr lang="en-US" sz="2400" b="1" spc="-3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</a:rPr>
              <a:t>Warfarin</a:t>
            </a:r>
            <a:r>
              <a:rPr lang="en-US" sz="2400" b="1" spc="-3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spc="-3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/>
            </a:r>
            <a:br>
              <a:rPr lang="en-US" sz="2400" b="1" spc="-3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</a:br>
            <a:r>
              <a:rPr lang="en-US" sz="2400" b="1" spc="-3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                                                        </a:t>
            </a:r>
            <a:r>
              <a:rPr lang="en-US" sz="2400" b="1" spc="-3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Propranolol</a:t>
            </a:r>
            <a:r>
              <a:rPr lang="en-US" sz="2400" b="1" spc="-3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,  L-thyroxin, …</a:t>
            </a:r>
            <a:endParaRPr lang="en-US" sz="2200" b="1" spc="-30" dirty="0" smtClean="0">
              <a:solidFill>
                <a:srgbClr val="0000FF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Arial Narrow" pitchFamily="34" charset="0"/>
              <a:cs typeface="+mn-cs"/>
            </a:endParaRPr>
          </a:p>
          <a:p>
            <a:pPr lvl="0">
              <a:lnSpc>
                <a:spcPts val="2600"/>
              </a:lnSpc>
              <a:spcBef>
                <a:spcPts val="600"/>
              </a:spcBef>
              <a:buClr>
                <a:srgbClr val="C00000"/>
              </a:buClr>
              <a:buSzPct val="73000"/>
            </a:pPr>
            <a:r>
              <a:rPr lang="en-US" sz="2400" b="1" u="sng" spc="-30" dirty="0" smtClean="0">
                <a:latin typeface="Arial Narrow" pitchFamily="34" charset="0"/>
                <a:cs typeface="+mn-cs"/>
              </a:rPr>
              <a:t>N.B. 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So these drugs </a:t>
            </a:r>
            <a:r>
              <a:rPr lang="en-US" sz="2400" b="1" u="heavy" spc="-30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cs typeface="+mn-cs"/>
              </a:rPr>
              <a:t>must be taken 1 hr before or 4 hrs after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 </a:t>
            </a:r>
            <a:r>
              <a:rPr lang="en-US" sz="2400" b="1" spc="-30" dirty="0" err="1" smtClean="0">
                <a:latin typeface="Arial Narrow" pitchFamily="34" charset="0"/>
                <a:cs typeface="+mn-cs"/>
              </a:rPr>
              <a:t>sequestrantes</a:t>
            </a:r>
            <a:endParaRPr lang="en-US" sz="2400" b="1" spc="-30" dirty="0" smtClean="0">
              <a:latin typeface="Arial Narrow" pitchFamily="34" charset="0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5029200"/>
            <a:ext cx="14686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Interactions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17805" y="2998113"/>
            <a:ext cx="206819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Contraindications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921" y="3345944"/>
            <a:ext cx="4800600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</a:rPr>
              <a:t> </a:t>
            </a:r>
            <a:r>
              <a:rPr lang="en-US" sz="2400" b="1" spc="-30" dirty="0" err="1" smtClean="0">
                <a:latin typeface="Arial Narrow" pitchFamily="34" charset="0"/>
                <a:cs typeface="+mn-cs"/>
              </a:rPr>
              <a:t>Biliary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 obstruction.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</a:rPr>
              <a:t> Diverticulitis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</a:rPr>
              <a:t> Chronic constipation.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</a:rPr>
              <a:t> Severe </a:t>
            </a:r>
            <a:r>
              <a:rPr lang="en-US" sz="2400" b="1" spc="-30" dirty="0" err="1" smtClean="0">
                <a:latin typeface="Arial Narrow" pitchFamily="34" charset="0"/>
                <a:cs typeface="+mn-cs"/>
              </a:rPr>
              <a:t>hypertriglyceridemia</a:t>
            </a:r>
            <a:endParaRPr lang="en-US" sz="2400" b="1" spc="-30" dirty="0" smtClean="0">
              <a:latin typeface="Arial Narrow" pitchFamily="34" charset="0"/>
              <a:cs typeface="+mn-cs"/>
            </a:endParaRP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</a:rPr>
              <a:t> Type </a:t>
            </a:r>
            <a:r>
              <a:rPr lang="en-US" sz="2400" b="1" spc="-30" dirty="0" err="1" smtClean="0">
                <a:latin typeface="Arial Narrow" pitchFamily="34" charset="0"/>
                <a:cs typeface="+mn-cs"/>
              </a:rPr>
              <a:t>IIb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 </a:t>
            </a:r>
            <a:r>
              <a:rPr lang="en-US" sz="2400" b="1" spc="-30" dirty="0" err="1" smtClean="0">
                <a:latin typeface="Arial Narrow" pitchFamily="34" charset="0"/>
                <a:cs typeface="+mn-cs"/>
              </a:rPr>
              <a:t>Hyperlipoproteinemia</a:t>
            </a:r>
            <a:endParaRPr lang="en-US" sz="2400" b="1" spc="-30" dirty="0" smtClean="0">
              <a:latin typeface="Arial Narrow" pitchFamily="34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1051" y="381000"/>
            <a:ext cx="2257349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spc="-30" dirty="0" smtClean="0">
                <a:uFill>
                  <a:solidFill>
                    <a:srgbClr val="8E0069"/>
                  </a:solidFill>
                </a:uFill>
                <a:latin typeface="Bernard MT Condensed" pitchFamily="18" charset="0"/>
                <a:sym typeface="Wingdings 3"/>
              </a:rPr>
              <a:t>B. Other Indications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716087"/>
            <a:ext cx="73152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182880">
              <a:lnSpc>
                <a:spcPts val="2600"/>
              </a:lnSpc>
              <a:spcBef>
                <a:spcPts val="3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err="1" smtClean="0">
                <a:solidFill>
                  <a:srgbClr val="0000FF"/>
                </a:solidFill>
                <a:latin typeface="Arial Narrow" pitchFamily="34" charset="0"/>
                <a:cs typeface="+mn-cs"/>
                <a:sym typeface="Wingdings 3"/>
              </a:rPr>
              <a:t>Pruritus</a:t>
            </a:r>
            <a:r>
              <a:rPr lang="en-US" sz="2200" b="1" spc="-30" dirty="0" smtClean="0">
                <a:solidFill>
                  <a:srgbClr val="0000FF"/>
                </a:solidFill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due to </a:t>
            </a:r>
            <a:r>
              <a:rPr lang="en-US" sz="2200" b="1" u="heavy" spc="-30" dirty="0" err="1" smtClean="0">
                <a:uFill>
                  <a:solidFill>
                    <a:srgbClr val="0000FF"/>
                  </a:solidFill>
                </a:uFill>
                <a:latin typeface="Arial Narrow" pitchFamily="34" charset="0"/>
                <a:cs typeface="+mn-cs"/>
                <a:sym typeface="Wingdings 3"/>
              </a:rPr>
              <a:t>biliary</a:t>
            </a:r>
            <a:r>
              <a:rPr lang="en-US" sz="2200" b="1" u="heavy" spc="-30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cs typeface="+mn-cs"/>
                <a:sym typeface="Wingdings 3"/>
              </a:rPr>
              <a:t> stasis</a:t>
            </a:r>
          </a:p>
          <a:p>
            <a:pPr marL="0" lvl="1" indent="-182880">
              <a:lnSpc>
                <a:spcPts val="2600"/>
              </a:lnSpc>
              <a:spcBef>
                <a:spcPts val="3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solidFill>
                  <a:srgbClr val="0000FF"/>
                </a:solidFill>
                <a:latin typeface="Arial Narrow" pitchFamily="34" charset="0"/>
                <a:cs typeface="+mn-cs"/>
                <a:sym typeface="Wingdings 3"/>
              </a:rPr>
              <a:t>Digitalis poisoning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pawelmazur.org/blog/wp-content/uploads/2010/07/liv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632458"/>
            <a:ext cx="3437680" cy="2263142"/>
          </a:xfrm>
          <a:prstGeom prst="flowChartDocument">
            <a:avLst/>
          </a:prstGeom>
          <a:noFill/>
        </p:spPr>
      </p:pic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228600" y="2160432"/>
            <a:ext cx="5029200" cy="523220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C0000"/>
                </a:solidFill>
                <a:latin typeface="Bernard MT Condensed" pitchFamily="18" charset="0"/>
              </a:rPr>
              <a:t>TARGETING ENDOGENOUS PATHWAYS</a:t>
            </a:r>
          </a:p>
        </p:txBody>
      </p:sp>
      <p:pic>
        <p:nvPicPr>
          <p:cNvPr id="9218" name="Picture 2" descr="http://www.plaquetec.com/1.jpg"/>
          <p:cNvPicPr>
            <a:picLocks noChangeAspect="1" noChangeArrowheads="1"/>
          </p:cNvPicPr>
          <p:nvPr/>
        </p:nvPicPr>
        <p:blipFill>
          <a:blip r:embed="rId3" cstate="print"/>
          <a:srcRect l="6977" t="4925" r="4651" b="6430"/>
          <a:stretch>
            <a:fillRect/>
          </a:stretch>
        </p:blipFill>
        <p:spPr bwMode="auto">
          <a:xfrm>
            <a:off x="2895600" y="3168316"/>
            <a:ext cx="3733800" cy="3537284"/>
          </a:xfrm>
          <a:prstGeom prst="roundRect">
            <a:avLst/>
          </a:prstGeom>
          <a:noFill/>
        </p:spPr>
      </p:pic>
      <p:pic>
        <p:nvPicPr>
          <p:cNvPr id="9220" name="Picture 4" descr="http://journals.prous.com/journals/dnp/20021502/html/dn150069/images/Kostner_f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7EBEE"/>
              </a:clrFrom>
              <a:clrTo>
                <a:srgbClr val="E7EB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912902">
            <a:off x="4419600" y="2566355"/>
            <a:ext cx="3762375" cy="2628900"/>
          </a:xfrm>
          <a:prstGeom prst="rect">
            <a:avLst/>
          </a:prstGeom>
          <a:noFill/>
        </p:spPr>
      </p:pic>
      <p:pic>
        <p:nvPicPr>
          <p:cNvPr id="6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4028440" y="2667000"/>
            <a:ext cx="1018139" cy="1066800"/>
          </a:xfrm>
          <a:prstGeom prst="ellipse">
            <a:avLst/>
          </a:prstGeom>
          <a:noFill/>
        </p:spPr>
      </p:pic>
      <p:pic>
        <p:nvPicPr>
          <p:cNvPr id="7" name="Picture 6" descr="http://www.ncrr.nih.gov/publications/ncrr_reporter/spring2007/images/ld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FFE9"/>
              </a:clrFrom>
              <a:clrTo>
                <a:srgbClr val="F3FF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974012"/>
            <a:ext cx="3200400" cy="3731587"/>
          </a:xfrm>
          <a:prstGeom prst="rect">
            <a:avLst/>
          </a:prstGeom>
          <a:noFill/>
        </p:spPr>
      </p:pic>
      <p:pic>
        <p:nvPicPr>
          <p:cNvPr id="8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4953000" y="1371600"/>
            <a:ext cx="1018139" cy="1066800"/>
          </a:xfrm>
          <a:prstGeom prst="ellipse">
            <a:avLst/>
          </a:prstGeom>
          <a:noFill/>
        </p:spPr>
      </p:pic>
      <p:pic>
        <p:nvPicPr>
          <p:cNvPr id="10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5943600" y="1447800"/>
            <a:ext cx="609600" cy="638735"/>
          </a:xfrm>
          <a:prstGeom prst="ellipse">
            <a:avLst/>
          </a:prstGeom>
          <a:noFill/>
        </p:spPr>
      </p:pic>
      <p:pic>
        <p:nvPicPr>
          <p:cNvPr id="11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8305800" y="2743200"/>
            <a:ext cx="609600" cy="638735"/>
          </a:xfrm>
          <a:prstGeom prst="ellipse">
            <a:avLst/>
          </a:prstGeom>
          <a:noFill/>
        </p:spPr>
      </p:pic>
      <p:pic>
        <p:nvPicPr>
          <p:cNvPr id="12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5638800" y="5562600"/>
            <a:ext cx="609600" cy="638735"/>
          </a:xfrm>
          <a:prstGeom prst="ellipse">
            <a:avLst/>
          </a:prstGeom>
          <a:noFill/>
        </p:spPr>
      </p:pic>
      <p:pic>
        <p:nvPicPr>
          <p:cNvPr id="13" name="Picture 12" descr="http://www.nature.com/nrg/journal/v7/n3/images/nrg1805-f2.jpg"/>
          <p:cNvPicPr>
            <a:picLocks noChangeAspect="1" noChangeArrowheads="1"/>
          </p:cNvPicPr>
          <p:nvPr/>
        </p:nvPicPr>
        <p:blipFill>
          <a:blip r:embed="rId8" cstate="print"/>
          <a:srcRect l="1600" t="41975" r="77600" b="45679"/>
          <a:stretch>
            <a:fillRect/>
          </a:stretch>
        </p:blipFill>
        <p:spPr bwMode="auto">
          <a:xfrm>
            <a:off x="2450205" y="5715000"/>
            <a:ext cx="1074420" cy="826477"/>
          </a:xfrm>
          <a:prstGeom prst="ellipse">
            <a:avLst/>
          </a:prstGeom>
          <a:noFill/>
        </p:spPr>
      </p:pic>
      <p:sp>
        <p:nvSpPr>
          <p:cNvPr id="14" name="5-Point Star 13"/>
          <p:cNvSpPr/>
          <p:nvPr/>
        </p:nvSpPr>
        <p:spPr>
          <a:xfrm>
            <a:off x="8534400" y="6324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958" y="152400"/>
            <a:ext cx="3581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NICOTINIC ACID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158" y="304800"/>
            <a:ext cx="853440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			      </a:t>
            </a:r>
            <a:r>
              <a:rPr lang="en-US" sz="2400" b="1" spc="-30" dirty="0">
                <a:latin typeface="Arial Narrow" pitchFamily="34" charset="0"/>
                <a:cs typeface="+mn-cs"/>
              </a:rPr>
              <a:t>Is 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known as </a:t>
            </a:r>
            <a:r>
              <a:rPr lang="en-US" sz="2400" b="1" spc="-30" dirty="0" err="1" smtClean="0">
                <a:latin typeface="Arial Narrow" pitchFamily="34" charset="0"/>
                <a:cs typeface="+mn-cs"/>
              </a:rPr>
              <a:t>Vit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 B</a:t>
            </a:r>
            <a:r>
              <a:rPr lang="en-US" sz="2400" b="1" spc="-30" baseline="-25000" dirty="0" smtClean="0">
                <a:latin typeface="Arial Narrow" pitchFamily="34" charset="0"/>
                <a:cs typeface="+mn-cs"/>
              </a:rPr>
              <a:t>3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. Its amide derivative </a:t>
            </a:r>
            <a:r>
              <a:rPr lang="en-US" sz="2400" b="1" spc="-30" dirty="0" err="1" smtClean="0">
                <a:latin typeface="Arial Narrow" pitchFamily="34" charset="0"/>
                <a:cs typeface="+mn-cs"/>
              </a:rPr>
              <a:t>nicotinamide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 has no lipid lowering effects</a:t>
            </a:r>
            <a:endParaRPr lang="en-US" sz="2400" dirty="0">
              <a:latin typeface="Arial Narrow" pitchFamily="34" charset="0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8158" y="1016913"/>
            <a:ext cx="13692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Mechanism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888" y="1332724"/>
            <a:ext cx="8878912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Bind to a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specific receptors in </a:t>
            </a:r>
            <a:r>
              <a:rPr lang="en-US" sz="2200" u="heavy" dirty="0" smtClean="0">
                <a:uFill>
                  <a:solidFill>
                    <a:srgbClr val="0000FF"/>
                  </a:solidFill>
                </a:uFill>
                <a:latin typeface="Bernard MT Condensed" pitchFamily="18" charset="0"/>
              </a:rPr>
              <a:t>adipose tissue </a:t>
            </a:r>
            <a:r>
              <a:rPr lang="en-US" sz="2200" i="1" dirty="0" smtClean="0">
                <a:latin typeface="Arial Narrow" pitchFamily="34" charset="0"/>
              </a:rPr>
              <a:t>(</a:t>
            </a:r>
            <a:r>
              <a:rPr lang="en-US" sz="2200" b="1" i="1" dirty="0" smtClean="0">
                <a:latin typeface="Arial Narrow" pitchFamily="34" charset="0"/>
              </a:rPr>
              <a:t>reverse effect of </a:t>
            </a:r>
            <a:r>
              <a:rPr lang="en-US" sz="2200" b="1" i="1" dirty="0" smtClean="0">
                <a:latin typeface="Symbol" pitchFamily="18" charset="2"/>
              </a:rPr>
              <a:t>b</a:t>
            </a:r>
            <a:r>
              <a:rPr lang="en-US" sz="2200" b="1" i="1" dirty="0" smtClean="0">
                <a:latin typeface="Arial Narrow" pitchFamily="34" charset="0"/>
              </a:rPr>
              <a:t>-AR stimulation)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 </a:t>
            </a:r>
            <a:r>
              <a:rPr lang="en-US" sz="2200" dirty="0" err="1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cAMP</a:t>
            </a:r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   PKA  -</a:t>
            </a:r>
            <a:r>
              <a:rPr lang="en-US" sz="2200" dirty="0" err="1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ve</a:t>
            </a:r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 TGs breakdown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u="heavy" dirty="0" smtClean="0">
                <a:uFill>
                  <a:solidFill>
                    <a:srgbClr val="0000FF"/>
                  </a:solidFill>
                </a:uFill>
                <a:latin typeface="Bernard MT Condensed" pitchFamily="18" charset="0"/>
                <a:sym typeface="Wingdings 3"/>
              </a:rPr>
              <a:t>FFA to liver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u="heavy" dirty="0" smtClean="0">
                <a:uFill>
                  <a:solidFill>
                    <a:srgbClr val="0000FF"/>
                  </a:solidFill>
                </a:uFill>
                <a:latin typeface="Bernard MT Condensed" pitchFamily="18" charset="0"/>
                <a:sym typeface="Wingdings 3"/>
              </a:rPr>
              <a:t>TGs hepatic synthesis &amp; VLDL formation</a:t>
            </a:r>
            <a:endParaRPr lang="en-US" sz="2200" u="heavy" dirty="0" smtClean="0">
              <a:uFill>
                <a:solidFill>
                  <a:srgbClr val="0000FF"/>
                </a:solidFill>
              </a:uFill>
              <a:latin typeface="Bernard MT Condensed" pitchFamily="18" charset="0"/>
              <a:sym typeface="Wingdings 3"/>
            </a:endParaRPr>
          </a:p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This eventually LDL  &amp;  HDL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In </a:t>
            </a:r>
            <a:r>
              <a:rPr lang="en-US" sz="2200" dirty="0" smtClean="0">
                <a:latin typeface="Bernard MT Condensed" pitchFamily="18" charset="0"/>
                <a:sym typeface="Wingdings 3"/>
              </a:rPr>
              <a:t>plasma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:</a:t>
            </a:r>
            <a:r>
              <a:rPr lang="en-US" sz="2200" u="heavy" dirty="0" smtClean="0">
                <a:uFill>
                  <a:solidFill>
                    <a:srgbClr val="0000FF"/>
                  </a:solidFill>
                </a:uFill>
                <a:latin typeface="Bernard MT Condensed" pitchFamily="18" charset="0"/>
                <a:sym typeface="Wingdings 3"/>
              </a:rPr>
              <a:t> LPL activity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 VLDL &amp; CMs clearance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324600" y="2209800"/>
            <a:ext cx="2590800" cy="4419600"/>
            <a:chOff x="6324600" y="2209800"/>
            <a:chExt cx="2590800" cy="4419600"/>
          </a:xfrm>
        </p:grpSpPr>
        <p:pic>
          <p:nvPicPr>
            <p:cNvPr id="1027" name="Picture 3" descr="C:\Documents and Settings\DR.OMNIA\My Documents\My Pictures\adipo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rcRect l="1303" t="8696" r="54397" b="1449"/>
            <a:stretch>
              <a:fillRect/>
            </a:stretch>
          </p:blipFill>
          <p:spPr bwMode="auto">
            <a:xfrm>
              <a:off x="6324600" y="2286000"/>
              <a:ext cx="2590800" cy="2362200"/>
            </a:xfrm>
            <a:prstGeom prst="rect">
              <a:avLst/>
            </a:prstGeom>
            <a:gradFill flip="none" rotWithShape="1">
              <a:gsLst>
                <a:gs pos="0">
                  <a:srgbClr val="BF69AF"/>
                </a:gs>
                <a:gs pos="11000">
                  <a:schemeClr val="bg1"/>
                </a:gs>
                <a:gs pos="57000">
                  <a:schemeClr val="bg1"/>
                </a:gs>
                <a:gs pos="91000">
                  <a:schemeClr val="bg1"/>
                </a:gs>
              </a:gsLst>
              <a:lin ang="18900000" scaled="1"/>
              <a:tileRect/>
            </a:gradFill>
            <a:effectLst/>
          </p:spPr>
        </p:pic>
        <p:pic>
          <p:nvPicPr>
            <p:cNvPr id="1028" name="Picture 4" descr="C:\Documents and Settings\DR.OMNIA\My Documents\My Pictures\adipo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rcRect l="46091" t="21015" r="4397" b="3623"/>
            <a:stretch>
              <a:fillRect/>
            </a:stretch>
          </p:blipFill>
          <p:spPr bwMode="auto">
            <a:xfrm>
              <a:off x="6324600" y="4648200"/>
              <a:ext cx="2590800" cy="1981200"/>
            </a:xfrm>
            <a:prstGeom prst="rect">
              <a:avLst/>
            </a:prstGeom>
            <a:gradFill flip="none" rotWithShape="1">
              <a:gsLst>
                <a:gs pos="0">
                  <a:srgbClr val="BF69AF"/>
                </a:gs>
                <a:gs pos="11000">
                  <a:schemeClr val="bg1"/>
                </a:gs>
                <a:gs pos="57000">
                  <a:schemeClr val="bg1"/>
                </a:gs>
                <a:gs pos="9100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effectLst/>
          </p:spPr>
        </p:pic>
        <p:sp>
          <p:nvSpPr>
            <p:cNvPr id="14" name="Rectangle 11"/>
            <p:cNvSpPr/>
            <p:nvPr/>
          </p:nvSpPr>
          <p:spPr>
            <a:xfrm>
              <a:off x="6400800" y="2209800"/>
              <a:ext cx="840348" cy="310341"/>
            </a:xfrm>
            <a:prstGeom prst="rect">
              <a:avLst/>
            </a:prstGeom>
            <a:solidFill>
              <a:srgbClr val="F2B800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US" sz="1200" dirty="0" smtClean="0">
                  <a:latin typeface="Bernard MT Condensed" pitchFamily="18" charset="0"/>
                </a:rPr>
                <a:t>Nicotinic a. </a:t>
              </a:r>
              <a:endParaRPr lang="en-US" sz="1200" i="1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022841" y="4556449"/>
              <a:ext cx="1693506" cy="727788"/>
            </a:xfrm>
            <a:custGeom>
              <a:avLst/>
              <a:gdLst>
                <a:gd name="connsiteX0" fmla="*/ 1651518 w 1693506"/>
                <a:gd name="connsiteY0" fmla="*/ 0 h 727788"/>
                <a:gd name="connsiteX1" fmla="*/ 1651518 w 1693506"/>
                <a:gd name="connsiteY1" fmla="*/ 158620 h 727788"/>
                <a:gd name="connsiteX2" fmla="*/ 1399592 w 1693506"/>
                <a:gd name="connsiteY2" fmla="*/ 410547 h 727788"/>
                <a:gd name="connsiteX3" fmla="*/ 354563 w 1693506"/>
                <a:gd name="connsiteY3" fmla="*/ 597159 h 727788"/>
                <a:gd name="connsiteX4" fmla="*/ 0 w 1693506"/>
                <a:gd name="connsiteY4" fmla="*/ 727788 h 727788"/>
                <a:gd name="connsiteX5" fmla="*/ 0 w 1693506"/>
                <a:gd name="connsiteY5" fmla="*/ 727788 h 72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506" h="727788">
                  <a:moveTo>
                    <a:pt x="1651518" y="0"/>
                  </a:moveTo>
                  <a:cubicBezTo>
                    <a:pt x="1672512" y="45098"/>
                    <a:pt x="1693506" y="90196"/>
                    <a:pt x="1651518" y="158620"/>
                  </a:cubicBezTo>
                  <a:cubicBezTo>
                    <a:pt x="1609530" y="227044"/>
                    <a:pt x="1615751" y="337457"/>
                    <a:pt x="1399592" y="410547"/>
                  </a:cubicBezTo>
                  <a:cubicBezTo>
                    <a:pt x="1183433" y="483637"/>
                    <a:pt x="587828" y="544286"/>
                    <a:pt x="354563" y="597159"/>
                  </a:cubicBezTo>
                  <a:cubicBezTo>
                    <a:pt x="121298" y="650032"/>
                    <a:pt x="0" y="727788"/>
                    <a:pt x="0" y="727788"/>
                  </a:cubicBezTo>
                  <a:lnTo>
                    <a:pt x="0" y="727788"/>
                  </a:lnTo>
                </a:path>
              </a:pathLst>
            </a:cu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382000" y="4278083"/>
              <a:ext cx="533400" cy="29391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382000" y="6324600"/>
              <a:ext cx="533400" cy="3048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333862" y="6324600"/>
              <a:ext cx="533400" cy="3048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924800" y="5533055"/>
              <a:ext cx="533400" cy="41054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64205" y="4180035"/>
            <a:ext cx="20573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Pharmacological actions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4920496"/>
            <a:ext cx="5181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LDL 5-25%</a:t>
            </a: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 HDL 15-30%</a:t>
            </a: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spc="-30" dirty="0" smtClean="0">
                <a:latin typeface="Arial Narrow" pitchFamily="34" charset="0"/>
              </a:rPr>
              <a:t> TG  &amp; VLDL 20-50%</a:t>
            </a:r>
            <a:endParaRPr lang="en-US" sz="2200" b="1" spc="-30" dirty="0" smtClean="0">
              <a:latin typeface="Arial Narrow" pitchFamily="34" charset="0"/>
              <a:cs typeface="+mn-cs"/>
            </a:endParaRP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 LP(a)</a:t>
            </a:r>
            <a:endParaRPr lang="en-US" sz="2200" b="1" spc="-30" dirty="0" smtClean="0">
              <a:latin typeface="Arial Narrow" pitchFamily="34" charset="0"/>
              <a:cs typeface="+mn-cs"/>
            </a:endParaRP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 Fibrinogen</a:t>
            </a: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Tissue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plasminogen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activator </a:t>
            </a:r>
          </a:p>
        </p:txBody>
      </p:sp>
      <p:pic>
        <p:nvPicPr>
          <p:cNvPr id="25" name="Picture 2" descr="http://img.medscape.com/fullsize/migrated/editorial/clinupdates/2006/5701/images/slide19.gif"/>
          <p:cNvPicPr>
            <a:picLocks noChangeAspect="1" noChangeArrowheads="1"/>
          </p:cNvPicPr>
          <p:nvPr/>
        </p:nvPicPr>
        <p:blipFill>
          <a:blip r:embed="rId3" cstate="print"/>
          <a:srcRect t="22388" b="8955"/>
          <a:stretch>
            <a:fillRect/>
          </a:stretch>
        </p:blipFill>
        <p:spPr bwMode="auto">
          <a:xfrm>
            <a:off x="2222679" y="3224010"/>
            <a:ext cx="4285146" cy="2209800"/>
          </a:xfrm>
          <a:prstGeom prst="round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368342"/>
            <a:ext cx="8598408" cy="156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</a:pPr>
            <a:r>
              <a:rPr lang="en-US" sz="2200" b="1" dirty="0" smtClean="0">
                <a:latin typeface="Arial Narrow" pitchFamily="34" charset="0"/>
              </a:rPr>
              <a:t> Sensation of </a:t>
            </a:r>
            <a:r>
              <a:rPr lang="en-US" sz="2200" b="1" u="sng" dirty="0" smtClean="0">
                <a:latin typeface="Arial Narrow" pitchFamily="34" charset="0"/>
              </a:rPr>
              <a:t>Warmth &amp; Flushing </a:t>
            </a:r>
          </a:p>
          <a:p>
            <a:pPr lvl="0">
              <a:lnSpc>
                <a:spcPts val="2300"/>
              </a:lnSpc>
              <a:buClr>
                <a:srgbClr val="FF0000"/>
              </a:buClr>
            </a:pPr>
            <a:r>
              <a:rPr lang="en-US" sz="2200" b="1" dirty="0" smtClean="0">
                <a:latin typeface="Arial Narrow" pitchFamily="34" charset="0"/>
              </a:rPr>
              <a:t>   (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prostaglandin induced </a:t>
            </a:r>
            <a:r>
              <a:rPr lang="en-US" sz="2200" b="1" dirty="0" smtClean="0">
                <a:latin typeface="Arial Narrow" pitchFamily="34" charset="0"/>
              </a:rPr>
              <a:t>/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-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ve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by aspirin ½ h before niacin</a:t>
            </a:r>
            <a:r>
              <a:rPr lang="en-US" sz="2200" b="1" dirty="0" smtClean="0">
                <a:latin typeface="Arial Narrow" pitchFamily="34" charset="0"/>
              </a:rPr>
              <a:t>).</a:t>
            </a:r>
          </a:p>
          <a:p>
            <a:pPr lvl="0">
              <a:lnSpc>
                <a:spcPts val="2300"/>
              </a:lnSpc>
              <a:buClr>
                <a:srgbClr val="FF0000"/>
              </a:buClr>
            </a:pPr>
            <a:r>
              <a:rPr lang="en-US" sz="2200" b="1" dirty="0" smtClean="0">
                <a:latin typeface="Arial Narrow" pitchFamily="34" charset="0"/>
              </a:rPr>
              <a:t>    N.B </a:t>
            </a:r>
            <a:r>
              <a:rPr lang="en-US" sz="2200" i="1" dirty="0" smtClean="0">
                <a:latin typeface="Bernard MT Condensed" pitchFamily="18" charset="0"/>
              </a:rPr>
              <a:t>Slow release formulations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</a:t>
            </a:r>
          </a:p>
          <a:p>
            <a:pPr lvl="0">
              <a:lnSpc>
                <a:spcPts val="2300"/>
              </a:lnSpc>
              <a:buClr>
                <a:srgbClr val="FF0000"/>
              </a:buClr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          </a:t>
            </a:r>
            <a:r>
              <a:rPr lang="en-US" sz="2200" i="1" dirty="0" smtClean="0">
                <a:latin typeface="Bernard MT Condensed" pitchFamily="18" charset="0"/>
                <a:sym typeface="Wingdings 3"/>
              </a:rPr>
              <a:t></a:t>
            </a:r>
            <a:r>
              <a:rPr lang="en-US" sz="2200" i="1" dirty="0" smtClean="0">
                <a:latin typeface="Bernard MT Condensed" pitchFamily="18" charset="0"/>
              </a:rPr>
              <a:t>incidence of flushing !!!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483538" y="1628775"/>
            <a:ext cx="4431862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2007513"/>
            <a:ext cx="7184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ADRs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5433457"/>
            <a:ext cx="2438400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200" dirty="0" smtClean="0">
                <a:latin typeface="Bernard MT Condensed" pitchFamily="18" charset="0"/>
              </a:rPr>
              <a:t>Gout</a:t>
            </a:r>
            <a:r>
              <a:rPr lang="en-US" sz="2200" b="1" dirty="0" smtClean="0">
                <a:latin typeface="Arial Narrow" pitchFamily="34" charset="0"/>
              </a:rPr>
              <a:t>.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</a:rPr>
              <a:t>Peptic ulcer.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200" b="1" dirty="0" err="1" smtClean="0">
                <a:latin typeface="Arial Narrow" pitchFamily="34" charset="0"/>
              </a:rPr>
              <a:t>Hepatotoxicity</a:t>
            </a:r>
            <a:r>
              <a:rPr lang="en-US" sz="2200" b="1" dirty="0" smtClean="0">
                <a:latin typeface="Arial Narrow" pitchFamily="34" charset="0"/>
              </a:rPr>
              <a:t>.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200" dirty="0" smtClean="0">
                <a:latin typeface="Bernard MT Condensed" pitchFamily="18" charset="0"/>
              </a:rPr>
              <a:t>Diabetes mellitus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5357257"/>
            <a:ext cx="206819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Contraindications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2400" y="304800"/>
            <a:ext cx="13773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Indications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71228"/>
            <a:ext cx="7086600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>
              <a:lnSpc>
                <a:spcPts val="22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itchFamily="2" charset="2"/>
              <a:buChar char="Ø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Type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IIa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hypercholestrolemia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 marL="0" lvl="3">
              <a:lnSpc>
                <a:spcPts val="22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itchFamily="2" charset="2"/>
              <a:buChar char="Ø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Type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IIb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hypercholesterolemia &amp; any combined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hyperlipidemia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 marL="0" lvl="3">
              <a:lnSpc>
                <a:spcPts val="22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itchFamily="2" charset="2"/>
              <a:buChar char="Ø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spc="-30" dirty="0" smtClean="0">
                <a:latin typeface="Bernard MT Condensed" pitchFamily="18" charset="0"/>
                <a:cs typeface="+mn-cs"/>
                <a:sym typeface="Wingdings 3"/>
              </a:rPr>
              <a:t>Patient with </a:t>
            </a:r>
            <a:r>
              <a:rPr lang="en-US" sz="2200" spc="-30" dirty="0" err="1" smtClean="0">
                <a:latin typeface="Bernard MT Condensed" pitchFamily="18" charset="0"/>
                <a:cs typeface="+mn-cs"/>
                <a:sym typeface="Wingdings 3"/>
              </a:rPr>
              <a:t>hypertriglyceridemia</a:t>
            </a:r>
            <a:r>
              <a:rPr lang="en-US" sz="2200" spc="-30" dirty="0" smtClean="0">
                <a:latin typeface="Bernard MT Condensed" pitchFamily="18" charset="0"/>
                <a:cs typeface="+mn-cs"/>
                <a:sym typeface="Wingdings 3"/>
              </a:rPr>
              <a:t> &amp; low HDL-C  ???</a:t>
            </a:r>
          </a:p>
          <a:p>
            <a:pPr marL="0" lvl="3">
              <a:lnSpc>
                <a:spcPts val="22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itchFamily="2" charset="2"/>
              <a:buChar char="Ø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Hyperchylomicronemia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7800" y="290847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 Narrow" pitchFamily="34" charset="0"/>
              </a:rPr>
              <a:t>Mono or in combination with </a:t>
            </a:r>
            <a:r>
              <a:rPr lang="en-GB" sz="2400" b="1" dirty="0" err="1" smtClean="0">
                <a:latin typeface="Arial Narrow" pitchFamily="34" charset="0"/>
              </a:rPr>
              <a:t>fibrate</a:t>
            </a:r>
            <a:r>
              <a:rPr lang="en-GB" sz="2400" b="1" dirty="0" smtClean="0">
                <a:latin typeface="Arial Narrow" pitchFamily="34" charset="0"/>
              </a:rPr>
              <a:t>, resin or </a:t>
            </a:r>
            <a:r>
              <a:rPr lang="en-GB" sz="2400" b="1" dirty="0" err="1" smtClean="0">
                <a:latin typeface="Arial Narrow" pitchFamily="34" charset="0"/>
              </a:rPr>
              <a:t>statin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3843104"/>
            <a:ext cx="8598408" cy="156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</a:pPr>
            <a:r>
              <a:rPr lang="en-US" sz="2200" b="1" dirty="0" err="1" smtClean="0">
                <a:latin typeface="Arial Narrow" pitchFamily="34" charset="0"/>
              </a:rPr>
              <a:t>Pruritus</a:t>
            </a:r>
            <a:r>
              <a:rPr lang="en-US" sz="2200" b="1" dirty="0" smtClean="0">
                <a:latin typeface="Arial Narrow" pitchFamily="34" charset="0"/>
              </a:rPr>
              <a:t>, rash, dry skin</a:t>
            </a:r>
          </a:p>
          <a:p>
            <a:pPr lvl="0"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</a:pPr>
            <a:r>
              <a:rPr lang="en-US" sz="2200" b="1" spc="-40" dirty="0" smtClean="0">
                <a:latin typeface="Arial Narrow" pitchFamily="34" charset="0"/>
              </a:rPr>
              <a:t>Dyspepsia: nausea, vomiting, reactivation of peptic ulcer </a:t>
            </a:r>
            <a:r>
              <a:rPr lang="en-US" sz="2000" b="1" i="1" spc="-40" dirty="0" smtClean="0">
                <a:latin typeface="Arial Narrow" pitchFamily="34" charset="0"/>
              </a:rPr>
              <a:t>(</a:t>
            </a:r>
            <a:r>
              <a:rPr lang="en-US" sz="2000" b="1" i="1" spc="-40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000" b="1" i="1" spc="-40" dirty="0" smtClean="0">
                <a:latin typeface="Arial Narrow" pitchFamily="34" charset="0"/>
              </a:rPr>
              <a:t>if taken after meal).</a:t>
            </a:r>
            <a:endParaRPr lang="en-US" sz="2200" b="1" i="1" spc="-40" dirty="0" smtClean="0">
              <a:latin typeface="Arial Narrow" pitchFamily="34" charset="0"/>
            </a:endParaRPr>
          </a:p>
          <a:p>
            <a:pPr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</a:pPr>
            <a:r>
              <a:rPr lang="en-US" sz="2200" b="1" dirty="0" smtClean="0">
                <a:latin typeface="Arial Narrow" pitchFamily="34" charset="0"/>
              </a:rPr>
              <a:t>Reversible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 liver enzymes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h</a:t>
            </a:r>
            <a:r>
              <a:rPr lang="en-US" sz="2200" b="1" dirty="0" err="1" smtClean="0">
                <a:latin typeface="Arial Narrow" pitchFamily="34" charset="0"/>
              </a:rPr>
              <a:t>epatotoxicity</a:t>
            </a:r>
            <a:r>
              <a:rPr lang="en-US" sz="2200" b="1" dirty="0" smtClean="0">
                <a:latin typeface="Arial Narrow" pitchFamily="34" charset="0"/>
              </a:rPr>
              <a:t>.</a:t>
            </a:r>
          </a:p>
          <a:p>
            <a:pPr lvl="0"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u="sng" dirty="0" smtClean="0">
                <a:latin typeface="Arial Narrow" pitchFamily="34" charset="0"/>
              </a:rPr>
              <a:t>Impairment Of Glucose Tolerance </a:t>
            </a:r>
            <a:r>
              <a:rPr lang="en-US" sz="2200" b="1" u="sng" dirty="0" smtClean="0">
                <a:latin typeface="Arial Narrow" pitchFamily="34" charset="0"/>
                <a:sym typeface="Wingdings 3"/>
              </a:rPr>
              <a:t> Overt Diabetes</a:t>
            </a:r>
            <a:r>
              <a:rPr lang="en-US" sz="2200" b="1" u="sng" dirty="0" smtClean="0">
                <a:latin typeface="Arial Narrow" pitchFamily="34" charset="0"/>
              </a:rPr>
              <a:t> </a:t>
            </a:r>
          </a:p>
          <a:p>
            <a:pPr lvl="0"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</a:pPr>
            <a:r>
              <a:rPr lang="en-US" sz="2200" b="1" u="sng" spc="-30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200" b="1" u="sng" dirty="0" smtClean="0">
                <a:latin typeface="Arial Narrow" pitchFamily="34" charset="0"/>
              </a:rPr>
              <a:t>Uric Acid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>
                <a:alpha val="78000"/>
              </a:srgbClr>
            </a:gs>
            <a:gs pos="13000">
              <a:schemeClr val="accent1">
                <a:tint val="44500"/>
                <a:satMod val="160000"/>
                <a:alpha val="37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3429000" y="1276947"/>
            <a:ext cx="4419600" cy="4420674"/>
            <a:chOff x="3581400" y="837126"/>
            <a:chExt cx="4854315" cy="4420674"/>
          </a:xfrm>
        </p:grpSpPr>
        <p:grpSp>
          <p:nvGrpSpPr>
            <p:cNvPr id="31" name="Group 30"/>
            <p:cNvGrpSpPr/>
            <p:nvPr/>
          </p:nvGrpSpPr>
          <p:grpSpPr>
            <a:xfrm>
              <a:off x="3581400" y="1143000"/>
              <a:ext cx="4854315" cy="4114800"/>
              <a:chOff x="3581400" y="1143000"/>
              <a:chExt cx="4854315" cy="4321938"/>
            </a:xfrm>
          </p:grpSpPr>
          <p:pic>
            <p:nvPicPr>
              <p:cNvPr id="48130" name="Picture 2" descr="http://www.nature.com/nature/journal/v405/n6785/images/405421aa.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20000"/>
              </a:blip>
              <a:srcRect t="920" r="10667" b="38391"/>
              <a:stretch>
                <a:fillRect/>
              </a:stretch>
            </p:blipFill>
            <p:spPr bwMode="auto">
              <a:xfrm>
                <a:off x="3581400" y="1143000"/>
                <a:ext cx="4854315" cy="4321938"/>
              </a:xfrm>
              <a:prstGeom prst="roundRect">
                <a:avLst>
                  <a:gd name="adj" fmla="val 19996"/>
                </a:avLst>
              </a:prstGeom>
              <a:noFill/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4724400" y="4953000"/>
                <a:ext cx="15240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181600" y="4876800"/>
                <a:ext cx="601447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latin typeface="Bernard MT Condensed" pitchFamily="18" charset="0"/>
                  </a:rPr>
                  <a:t>PPRE</a:t>
                </a:r>
                <a:endParaRPr lang="en-US" sz="1600" dirty="0">
                  <a:latin typeface="Bernard MT Condensed" pitchFamily="18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5673777" y="1077394"/>
              <a:ext cx="13374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 Narrow" pitchFamily="34" charset="0"/>
                </a:rPr>
                <a:t>Retinoic a.</a:t>
              </a:r>
              <a:endParaRPr lang="en-US" b="1" dirty="0">
                <a:latin typeface="Arial Narrow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86124" y="1407952"/>
              <a:ext cx="119852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Arial Narrow" pitchFamily="34" charset="0"/>
                </a:rPr>
                <a:t>Linolic</a:t>
              </a:r>
              <a:r>
                <a:rPr lang="en-US" b="1" dirty="0" smtClean="0">
                  <a:latin typeface="Arial Narrow" pitchFamily="34" charset="0"/>
                </a:rPr>
                <a:t> a.</a:t>
              </a:r>
              <a:endParaRPr lang="en-US" b="1" dirty="0">
                <a:latin typeface="Arial Narrow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665095" y="837126"/>
              <a:ext cx="1255426" cy="45140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6600FF"/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spc="-30" dirty="0" err="1" smtClean="0">
                  <a:solidFill>
                    <a:srgbClr val="6600FF"/>
                  </a:solidFill>
                  <a:latin typeface="Bernard MT Condensed" pitchFamily="18" charset="0"/>
                  <a:sym typeface="Wingdings 3"/>
                </a:rPr>
                <a:t>Fibrates</a:t>
              </a:r>
              <a:endParaRPr lang="en-US" sz="2400" dirty="0">
                <a:solidFill>
                  <a:srgbClr val="6600FF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02842" y="54114"/>
            <a:ext cx="27936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FIBRATES</a:t>
            </a: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0558" y="790796"/>
            <a:ext cx="8965842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		    </a:t>
            </a:r>
            <a:r>
              <a:rPr lang="en-US" sz="2400" b="1" spc="-30" dirty="0" err="1" smtClean="0">
                <a:solidFill>
                  <a:srgbClr val="0000FF"/>
                </a:solidFill>
                <a:latin typeface="Arial Narrow" pitchFamily="34" charset="0"/>
                <a:cs typeface="+mn-cs"/>
                <a:sym typeface="Wingdings 3"/>
              </a:rPr>
              <a:t>P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eroxisome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400" b="1" spc="-30" dirty="0" err="1" smtClean="0">
                <a:solidFill>
                  <a:srgbClr val="0000FF"/>
                </a:solidFill>
                <a:latin typeface="Arial Narrow" pitchFamily="34" charset="0"/>
                <a:cs typeface="+mn-cs"/>
                <a:sym typeface="Wingdings 3"/>
              </a:rPr>
              <a:t>P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roliferator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400" b="1" spc="-30" dirty="0" smtClean="0">
                <a:solidFill>
                  <a:srgbClr val="0000FF"/>
                </a:solidFill>
                <a:latin typeface="Arial Narrow" pitchFamily="34" charset="0"/>
                <a:cs typeface="+mn-cs"/>
                <a:sym typeface="Wingdings 3"/>
              </a:rPr>
              <a:t>A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ctivator  </a:t>
            </a:r>
            <a:r>
              <a:rPr lang="en-US" sz="2400" b="1" spc="-30" dirty="0" smtClean="0">
                <a:solidFill>
                  <a:srgbClr val="0000FF"/>
                </a:solidFill>
                <a:latin typeface="Arial Narrow" pitchFamily="34" charset="0"/>
                <a:cs typeface="+mn-cs"/>
                <a:sym typeface="Wingdings 3"/>
              </a:rPr>
              <a:t>R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eceptor </a:t>
            </a:r>
            <a:r>
              <a:rPr lang="en-US" sz="2400" b="1" spc="-30" dirty="0" smtClean="0">
                <a:solidFill>
                  <a:srgbClr val="0000FF"/>
                </a:solidFill>
                <a:latin typeface="Arial Narrow" pitchFamily="34" charset="0"/>
                <a:cs typeface="+mn-cs"/>
                <a:sym typeface="Wingdings 3"/>
              </a:rPr>
              <a:t>[</a:t>
            </a:r>
            <a:r>
              <a:rPr lang="en-US" sz="2400" b="1" spc="-30" dirty="0" err="1" smtClean="0">
                <a:solidFill>
                  <a:srgbClr val="0000FF"/>
                </a:solidFill>
                <a:latin typeface="Arial Narrow" pitchFamily="34" charset="0"/>
                <a:cs typeface="+mn-cs"/>
                <a:sym typeface="Wingdings 3"/>
              </a:rPr>
              <a:t>PPAR</a:t>
            </a:r>
            <a:r>
              <a:rPr lang="en-US" sz="2400" b="1" spc="-30" dirty="0" err="1" smtClean="0">
                <a:solidFill>
                  <a:srgbClr val="0000FF"/>
                </a:solidFill>
                <a:latin typeface="Symbol" pitchFamily="18" charset="2"/>
                <a:cs typeface="+mn-cs"/>
                <a:sym typeface="Wingdings 3"/>
              </a:rPr>
              <a:t>a</a:t>
            </a:r>
            <a:r>
              <a:rPr lang="en-US" sz="2400" b="1" spc="-30" dirty="0" smtClean="0">
                <a:solidFill>
                  <a:srgbClr val="0000FF"/>
                </a:solidFill>
                <a:latin typeface="Arial Narrow" pitchFamily="34" charset="0"/>
                <a:cs typeface="+mn-cs"/>
                <a:sym typeface="Wingdings 3"/>
              </a:rPr>
              <a:t> ]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 </a:t>
            </a:r>
            <a:b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</a:b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							            </a:t>
            </a:r>
            <a:r>
              <a:rPr lang="en-US" sz="2600" spc="-30" dirty="0" smtClean="0">
                <a:solidFill>
                  <a:srgbClr val="0000FF"/>
                </a:solidFill>
                <a:latin typeface="Bernard MT Condensed" pitchFamily="18" charset="0"/>
                <a:cs typeface="+mn-cs"/>
                <a:sym typeface="Wingdings 3"/>
              </a:rPr>
              <a:t>AGONISTS</a:t>
            </a:r>
            <a:endParaRPr lang="en-US" sz="2600" dirty="0">
              <a:solidFill>
                <a:srgbClr val="0000FF"/>
              </a:solidFill>
              <a:latin typeface="Bernard MT Condensed" pitchFamily="18" charset="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215721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lin Sans FB" pitchFamily="34" charset="0"/>
              </a:rPr>
              <a:t>Acts on </a:t>
            </a:r>
            <a:r>
              <a:rPr lang="en-US" sz="2400" b="1" spc="-30" dirty="0" smtClean="0">
                <a:latin typeface="Arial Narrow" pitchFamily="34" charset="0"/>
                <a:sym typeface="Wingdings 3"/>
              </a:rPr>
              <a:t> a </a:t>
            </a:r>
            <a:r>
              <a:rPr lang="en-US" sz="2400" dirty="0" smtClean="0">
                <a:solidFill>
                  <a:srgbClr val="7030A0"/>
                </a:solidFill>
                <a:latin typeface="Berlin Sans FB" pitchFamily="34" charset="0"/>
              </a:rPr>
              <a:t>Nuclear Transcription Factors</a:t>
            </a:r>
            <a:endParaRPr lang="en-US" sz="2400" dirty="0">
              <a:solidFill>
                <a:srgbClr val="7030A0"/>
              </a:solidFill>
              <a:latin typeface="Berlin Sans FB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30914" y="762000"/>
            <a:ext cx="13692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Mechanism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-10886" y="4850960"/>
            <a:ext cx="1676400" cy="304800"/>
          </a:xfrm>
          <a:prstGeom prst="downArrow">
            <a:avLst/>
          </a:prstGeom>
          <a:gradFill flip="none" rotWithShape="1">
            <a:gsLst>
              <a:gs pos="0">
                <a:srgbClr val="6600FF">
                  <a:tint val="66000"/>
                  <a:satMod val="160000"/>
                </a:srgbClr>
              </a:gs>
              <a:gs pos="50000">
                <a:srgbClr val="6600FF">
                  <a:tint val="44500"/>
                  <a:satMod val="160000"/>
                </a:srgbClr>
              </a:gs>
              <a:gs pos="100000">
                <a:srgbClr val="6600FF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-10885" y="5168978"/>
            <a:ext cx="160019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0"/>
              </a:spcBef>
              <a:buClr>
                <a:srgbClr val="6600FF"/>
              </a:buClr>
              <a:buSzPct val="70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 TGs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  <a:spcBef>
                <a:spcPts val="0"/>
              </a:spcBef>
              <a:buClr>
                <a:srgbClr val="6600FF"/>
              </a:buClr>
              <a:buSzPct val="70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latin typeface="Arial Narrow" pitchFamily="34" charset="0"/>
              </a:rPr>
              <a:t>VLDL </a:t>
            </a:r>
          </a:p>
          <a:p>
            <a:pPr>
              <a:lnSpc>
                <a:spcPts val="2600"/>
              </a:lnSpc>
              <a:spcBef>
                <a:spcPts val="0"/>
              </a:spcBef>
              <a:buClr>
                <a:srgbClr val="6600FF"/>
              </a:buClr>
              <a:buSzPct val="70000"/>
            </a:pPr>
            <a:r>
              <a:rPr lang="en-US" sz="2400" b="1" dirty="0" smtClean="0">
                <a:latin typeface="Arial Narrow" pitchFamily="34" charset="0"/>
              </a:rPr>
              <a:t>     by liver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1970314" y="4858932"/>
            <a:ext cx="1676400" cy="304800"/>
          </a:xfrm>
          <a:prstGeom prst="downArrow">
            <a:avLst/>
          </a:prstGeom>
          <a:gradFill flip="none" rotWithShape="1">
            <a:gsLst>
              <a:gs pos="0">
                <a:srgbClr val="6600FF">
                  <a:tint val="66000"/>
                  <a:satMod val="160000"/>
                </a:srgbClr>
              </a:gs>
              <a:gs pos="50000">
                <a:srgbClr val="6600FF">
                  <a:tint val="44500"/>
                  <a:satMod val="160000"/>
                </a:srgbClr>
              </a:gs>
              <a:gs pos="100000">
                <a:srgbClr val="6600FF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817915" y="5207276"/>
            <a:ext cx="167640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Clr>
                <a:srgbClr val="6600FF"/>
              </a:buClr>
              <a:buSzPct val="70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   HDL</a:t>
            </a:r>
          </a:p>
          <a:p>
            <a:pPr>
              <a:lnSpc>
                <a:spcPts val="2600"/>
              </a:lnSpc>
              <a:buClr>
                <a:srgbClr val="6600FF"/>
              </a:buClr>
              <a:buSzPct val="70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   RCT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7391400" y="4858932"/>
            <a:ext cx="1676400" cy="304800"/>
          </a:xfrm>
          <a:prstGeom prst="downArrow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010400" y="5239347"/>
            <a:ext cx="236220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ts val="2200"/>
              </a:lnSpc>
              <a:buClr>
                <a:srgbClr val="CC3399"/>
              </a:buClr>
              <a:buSzPct val="7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 C synthetic</a:t>
            </a:r>
          </a:p>
          <a:p>
            <a:pPr marL="0" lvl="1" algn="ctr">
              <a:lnSpc>
                <a:spcPts val="2200"/>
              </a:lnSpc>
              <a:buClr>
                <a:srgbClr val="CC3399"/>
              </a:buClr>
              <a:buSzPct val="70000"/>
            </a:pPr>
            <a:r>
              <a:rPr lang="en-US" sz="2400" b="1" dirty="0" smtClean="0">
                <a:latin typeface="Arial Narrow" pitchFamily="34" charset="0"/>
              </a:rPr>
              <a:t>       pathways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	</a:t>
            </a:r>
          </a:p>
          <a:p>
            <a:pPr algn="ctr">
              <a:lnSpc>
                <a:spcPts val="2600"/>
              </a:lnSpc>
              <a:buClr>
                <a:srgbClr val="CC3399"/>
              </a:buClr>
              <a:buSzPct val="70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 LDL</a:t>
            </a:r>
            <a:endParaRPr lang="en-US" sz="2400" b="1" dirty="0" smtClean="0">
              <a:latin typeface="Arial Narrow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0" y="3118137"/>
            <a:ext cx="9144000" cy="2769694"/>
            <a:chOff x="0" y="1993005"/>
            <a:chExt cx="9144000" cy="2769694"/>
          </a:xfrm>
        </p:grpSpPr>
        <p:sp>
          <p:nvSpPr>
            <p:cNvPr id="34" name="Rectangle 33"/>
            <p:cNvSpPr/>
            <p:nvPr/>
          </p:nvSpPr>
          <p:spPr>
            <a:xfrm>
              <a:off x="0" y="1993005"/>
              <a:ext cx="9144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58931" y="2002969"/>
              <a:ext cx="4485069" cy="2759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buClr>
                  <a:srgbClr val="6600FF"/>
                </a:buClr>
                <a:buSzPct val="70000"/>
              </a:pPr>
              <a:r>
                <a:rPr lang="en-US" sz="2400" dirty="0" smtClean="0">
                  <a:solidFill>
                    <a:srgbClr val="6600FF"/>
                  </a:solidFill>
                  <a:latin typeface="Bernard MT Condensed" pitchFamily="18" charset="0"/>
                </a:rPr>
                <a:t>  </a:t>
              </a:r>
              <a:r>
                <a:rPr lang="en-US" sz="2400" dirty="0" smtClean="0">
                  <a:solidFill>
                    <a:srgbClr val="CC3399"/>
                  </a:solidFill>
                  <a:latin typeface="Bernard MT Condensed" pitchFamily="18" charset="0"/>
                </a:rPr>
                <a:t>REPRESS </a:t>
              </a:r>
              <a:r>
                <a:rPr lang="en-US" sz="2400" b="1" dirty="0" smtClean="0">
                  <a:latin typeface="Arial Narrow" pitchFamily="34" charset="0"/>
                </a:rPr>
                <a:t>(Shut Gene Transcription)</a:t>
              </a:r>
            </a:p>
            <a:p>
              <a:pPr>
                <a:lnSpc>
                  <a:spcPts val="2600"/>
                </a:lnSpc>
                <a:buClr>
                  <a:srgbClr val="6600FF"/>
                </a:buClr>
                <a:buSzPct val="70000"/>
              </a:pPr>
              <a:r>
                <a:rPr lang="en-US" sz="2400" b="1" dirty="0" smtClean="0">
                  <a:latin typeface="Arial Narrow" pitchFamily="34" charset="0"/>
                </a:rPr>
                <a:t>                                        </a:t>
              </a:r>
            </a:p>
            <a:p>
              <a:pPr>
                <a:lnSpc>
                  <a:spcPts val="2600"/>
                </a:lnSpc>
                <a:buClr>
                  <a:srgbClr val="6600FF"/>
                </a:buClr>
                <a:buSzPct val="70000"/>
              </a:pPr>
              <a:endParaRPr lang="en-US" sz="2400" b="1" dirty="0" smtClean="0">
                <a:latin typeface="Arial Narrow" pitchFamily="34" charset="0"/>
              </a:endParaRPr>
            </a:p>
            <a:p>
              <a:pPr algn="r">
                <a:lnSpc>
                  <a:spcPts val="2600"/>
                </a:lnSpc>
                <a:buClr>
                  <a:srgbClr val="6600FF"/>
                </a:buClr>
                <a:buSzPct val="70000"/>
              </a:pPr>
              <a:r>
                <a:rPr lang="en-US" sz="2400" b="1" dirty="0" smtClean="0">
                  <a:latin typeface="Arial Narrow" pitchFamily="34" charset="0"/>
                </a:rPr>
                <a:t>			Responsible   </a:t>
              </a:r>
              <a:br>
                <a:rPr lang="en-US" sz="2400" b="1" dirty="0" smtClean="0">
                  <a:latin typeface="Arial Narrow" pitchFamily="34" charset="0"/>
                </a:rPr>
              </a:br>
              <a:r>
                <a:rPr lang="en-US" sz="2400" b="1" dirty="0" smtClean="0">
                  <a:latin typeface="Arial Narrow" pitchFamily="34" charset="0"/>
                </a:rPr>
                <a:t>                                              For </a:t>
              </a:r>
            </a:p>
            <a:p>
              <a:pPr>
                <a:lnSpc>
                  <a:spcPts val="2600"/>
                </a:lnSpc>
                <a:buClr>
                  <a:srgbClr val="6600FF"/>
                </a:buClr>
                <a:buSzPct val="70000"/>
              </a:pPr>
              <a:r>
                <a:rPr lang="en-US" sz="2400" b="1" dirty="0" smtClean="0">
                  <a:latin typeface="Arial Narrow" pitchFamily="34" charset="0"/>
                </a:rPr>
                <a:t>								</a:t>
              </a:r>
            </a:p>
            <a:p>
              <a:pPr>
                <a:lnSpc>
                  <a:spcPts val="2600"/>
                </a:lnSpc>
                <a:buClr>
                  <a:srgbClr val="6600FF"/>
                </a:buClr>
                <a:buSzPct val="70000"/>
              </a:pPr>
              <a:r>
                <a:rPr lang="en-US" sz="2400" b="1" dirty="0" smtClean="0">
                  <a:latin typeface="Arial Narrow" pitchFamily="34" charset="0"/>
                </a:rPr>
                <a:t>		      		</a:t>
              </a:r>
              <a:endParaRPr lang="en-US" sz="2400" b="1" dirty="0">
                <a:latin typeface="Arial Narrow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6200" y="2461251"/>
            <a:ext cx="8980869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6600FF"/>
              </a:buClr>
              <a:buSzPct val="7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 Bind &amp; activate </a:t>
            </a:r>
            <a:r>
              <a:rPr lang="en-US" sz="2400" b="1" dirty="0" err="1" smtClean="0">
                <a:latin typeface="Arial Narrow" pitchFamily="34" charset="0"/>
              </a:rPr>
              <a:t>PPAR</a:t>
            </a:r>
            <a:r>
              <a:rPr lang="en-US" sz="2400" b="1" dirty="0" err="1" smtClean="0">
                <a:latin typeface="Symbol" pitchFamily="18" charset="2"/>
              </a:rPr>
              <a:t>a</a:t>
            </a:r>
            <a:r>
              <a:rPr lang="en-US" sz="2400" b="1" dirty="0" smtClean="0">
                <a:latin typeface="Arial Narrow" pitchFamily="34" charset="0"/>
              </a:rPr>
              <a:t> R</a:t>
            </a:r>
          </a:p>
          <a:p>
            <a:pPr>
              <a:lnSpc>
                <a:spcPts val="2600"/>
              </a:lnSpc>
              <a:buClr>
                <a:srgbClr val="6600FF"/>
              </a:buClr>
              <a:buSzPct val="7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Dimerize</a:t>
            </a:r>
            <a:r>
              <a:rPr lang="en-US" sz="2400" b="1" dirty="0" smtClean="0">
                <a:latin typeface="Arial Narrow" pitchFamily="34" charset="0"/>
              </a:rPr>
              <a:t> with RXR</a:t>
            </a:r>
          </a:p>
          <a:p>
            <a:pPr>
              <a:lnSpc>
                <a:spcPts val="2600"/>
              </a:lnSpc>
              <a:buClr>
                <a:srgbClr val="6600FF"/>
              </a:buClr>
              <a:buSzPct val="7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EXPRESS </a:t>
            </a:r>
            <a:r>
              <a:rPr lang="en-US" sz="2400" b="1" dirty="0" smtClean="0">
                <a:latin typeface="Arial Narrow" pitchFamily="34" charset="0"/>
              </a:rPr>
              <a:t>(Gene Transcription)	</a:t>
            </a:r>
          </a:p>
          <a:p>
            <a:pPr>
              <a:lnSpc>
                <a:spcPts val="2600"/>
              </a:lnSpc>
              <a:buClr>
                <a:srgbClr val="6600FF"/>
              </a:buClr>
              <a:buSzPct val="7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 mRNA Translation						</a:t>
            </a:r>
          </a:p>
          <a:p>
            <a:pPr>
              <a:lnSpc>
                <a:spcPts val="2600"/>
              </a:lnSpc>
              <a:buClr>
                <a:srgbClr val="6600FF"/>
              </a:buClr>
              <a:buSzPct val="7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 Protein Formation 						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Responsible </a:t>
            </a:r>
          </a:p>
          <a:p>
            <a:pPr>
              <a:lnSpc>
                <a:spcPts val="2600"/>
              </a:lnSpc>
              <a:buClr>
                <a:srgbClr val="6600FF"/>
              </a:buClr>
              <a:buSzPct val="70000"/>
            </a:pPr>
            <a:r>
              <a:rPr lang="en-US" sz="2400" b="1" dirty="0" smtClean="0">
                <a:latin typeface="Arial Narrow" pitchFamily="34" charset="0"/>
              </a:rPr>
              <a:t>   For 				</a:t>
            </a:r>
            <a:endParaRPr lang="en-US" sz="2400" b="1" dirty="0">
              <a:latin typeface="Arial Narrow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6200000" flipH="1">
            <a:off x="1160123" y="5714255"/>
            <a:ext cx="1328056" cy="9298"/>
          </a:xfrm>
          <a:prstGeom prst="line">
            <a:avLst/>
          </a:prstGeom>
          <a:ln w="5715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 Brace 25"/>
          <p:cNvSpPr/>
          <p:nvPr/>
        </p:nvSpPr>
        <p:spPr>
          <a:xfrm rot="5400000">
            <a:off x="5372100" y="-2386347"/>
            <a:ext cx="533400" cy="6400800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/>
      <p:bldP spid="27" grpId="0" animBg="1"/>
      <p:bldP spid="28" grpId="0"/>
      <p:bldP spid="1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25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DEC98E"/>
            </a:gs>
            <a:gs pos="91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200400" y="3810000"/>
            <a:ext cx="5917841" cy="1828800"/>
            <a:chOff x="3200400" y="3810000"/>
            <a:chExt cx="5917841" cy="1828800"/>
          </a:xfrm>
        </p:grpSpPr>
        <p:pic>
          <p:nvPicPr>
            <p:cNvPr id="9" name="Picture 2" descr="http://diabesitydigest.com/uploads/ppar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t="46803" r="-2409" b="25801"/>
            <a:stretch>
              <a:fillRect/>
            </a:stretch>
          </p:blipFill>
          <p:spPr bwMode="auto">
            <a:xfrm>
              <a:off x="3200400" y="3810000"/>
              <a:ext cx="5829836" cy="18288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6553200" y="5029200"/>
              <a:ext cx="8382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  <a:sym typeface="Wingdings 3"/>
                </a:rPr>
                <a:t>No effect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31804" y="5017395"/>
              <a:ext cx="14864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  <a:sym typeface="Wingdings 3"/>
                </a:rPr>
                <a:t>inflammation ?</a:t>
              </a:r>
            </a:p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  <a:sym typeface="Wingdings 3"/>
                </a:rPr>
                <a:t>stabilization ?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01958" y="152400"/>
            <a:ext cx="3581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FIBRATES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384864"/>
            <a:ext cx="51816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LDL 5-20%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 HDL 10-20% </a:t>
            </a:r>
            <a:r>
              <a:rPr lang="en-US" sz="2200" b="1" spc="-30" dirty="0" smtClean="0">
                <a:solidFill>
                  <a:srgbClr val="6600FF"/>
                </a:solidFill>
                <a:latin typeface="Arial Narrow" pitchFamily="34" charset="0"/>
                <a:cs typeface="+mn-cs"/>
                <a:sym typeface="Wingdings 3"/>
              </a:rPr>
              <a:t>&gt; (G)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spc="-30" dirty="0" smtClean="0">
                <a:latin typeface="Arial Narrow" pitchFamily="34" charset="0"/>
              </a:rPr>
              <a:t> TG  &amp; VLDL 20-50%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Fibrinogen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 Vascular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inflammation </a:t>
            </a:r>
            <a:r>
              <a:rPr lang="en-US" sz="2200" b="1" spc="-3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&gt; (G)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Improve glucose tolerance </a:t>
            </a:r>
            <a:r>
              <a:rPr lang="en-US" sz="2200" b="1" spc="-30" dirty="0" smtClean="0">
                <a:solidFill>
                  <a:srgbClr val="6600FF"/>
                </a:solidFill>
                <a:latin typeface="Arial Narrow" pitchFamily="34" charset="0"/>
                <a:cs typeface="+mn-cs"/>
                <a:sym typeface="Wingdings 3"/>
              </a:rPr>
              <a:t>&gt; (F)</a:t>
            </a:r>
          </a:p>
        </p:txBody>
      </p:sp>
      <p:pic>
        <p:nvPicPr>
          <p:cNvPr id="6" name="Picture 2" descr="http://www.ndei.org/v2/Slides/img/image0006.GIF"/>
          <p:cNvPicPr>
            <a:picLocks noChangeAspect="1" noChangeArrowheads="1"/>
          </p:cNvPicPr>
          <p:nvPr/>
        </p:nvPicPr>
        <p:blipFill>
          <a:blip r:embed="rId3" cstate="print"/>
          <a:srcRect l="1210" t="9677" r="3226" b="8065"/>
          <a:stretch>
            <a:fillRect/>
          </a:stretch>
        </p:blipFill>
        <p:spPr bwMode="auto">
          <a:xfrm>
            <a:off x="3200400" y="228600"/>
            <a:ext cx="566569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8600" y="3650159"/>
            <a:ext cx="20573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Pharmacological actions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77158" y="3810000"/>
            <a:ext cx="1090042" cy="451406"/>
          </a:xfrm>
          <a:prstGeom prst="rect">
            <a:avLst/>
          </a:prstGeom>
          <a:solidFill>
            <a:schemeClr val="bg1"/>
          </a:solidFill>
          <a:ln w="28575">
            <a:solidFill>
              <a:srgbClr val="6600FF"/>
            </a:solidFill>
          </a:ln>
        </p:spPr>
        <p:txBody>
          <a:bodyPr wrap="none">
            <a:spAutoFit/>
          </a:bodyPr>
          <a:lstStyle/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-30" dirty="0" err="1" smtClean="0">
                <a:solidFill>
                  <a:srgbClr val="6600FF"/>
                </a:solidFill>
                <a:latin typeface="Bernard MT Condensed" pitchFamily="18" charset="0"/>
                <a:sym typeface="Wingdings 3"/>
              </a:rPr>
              <a:t>Fibrates</a:t>
            </a:r>
            <a:endParaRPr lang="en-US" sz="24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 flipV="1">
            <a:off x="3391437" y="4331595"/>
            <a:ext cx="494763" cy="392805"/>
          </a:xfrm>
          <a:prstGeom prst="triangle">
            <a:avLst/>
          </a:prstGeom>
          <a:solidFill>
            <a:srgbClr val="66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16200000" flipV="1">
            <a:off x="4278468" y="3810537"/>
            <a:ext cx="494763" cy="392805"/>
          </a:xfrm>
          <a:prstGeom prst="triangle">
            <a:avLst/>
          </a:prstGeom>
          <a:solidFill>
            <a:srgbClr val="66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8600" y="762000"/>
            <a:ext cx="3124200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Clofibrate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(X)            </a:t>
            </a:r>
            <a:b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      </a:t>
            </a:r>
            <a:r>
              <a:rPr lang="en-US" sz="2000" b="1" i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000" b="1" i="1" dirty="0" smtClean="0">
                <a:solidFill>
                  <a:srgbClr val="FF0000"/>
                </a:solidFill>
                <a:latin typeface="Arial Narrow" pitchFamily="34" charset="0"/>
              </a:rPr>
              <a:t>Gall stones/ Cancer</a:t>
            </a:r>
            <a:endParaRPr lang="en-US" sz="2400" b="1" i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400" b="1" u="heavy" dirty="0" err="1" smtClean="0">
                <a:solidFill>
                  <a:srgbClr val="66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Fenofibrate</a:t>
            </a:r>
            <a:r>
              <a:rPr lang="en-US" sz="2400" b="1" u="heavy" dirty="0" smtClean="0">
                <a:solidFill>
                  <a:srgbClr val="66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(F)</a:t>
            </a:r>
          </a:p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Bezafibrate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400" b="1" u="heavy" dirty="0" err="1" smtClean="0">
                <a:solidFill>
                  <a:srgbClr val="66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Gemfibrozil</a:t>
            </a:r>
            <a:r>
              <a:rPr lang="en-US" sz="2400" b="1" u="heavy" dirty="0" smtClean="0">
                <a:solidFill>
                  <a:srgbClr val="66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(G)</a:t>
            </a:r>
            <a:endParaRPr lang="en-US" sz="2400" b="1" u="heavy" dirty="0">
              <a:solidFill>
                <a:srgbClr val="6600FF"/>
              </a:solidFill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2450205"/>
            <a:ext cx="289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Share points of similarities &amp; show some difference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2499" y="6349284"/>
            <a:ext cx="8550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N.B.  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Fenofibrate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uricosuric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action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 &gt; if gout or in metabolic syndrome</a:t>
            </a:r>
            <a:endParaRPr lang="en-US" sz="22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17" grpId="0"/>
      <p:bldP spid="22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" y="304800"/>
            <a:ext cx="2133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Pharmacokinetics</a:t>
            </a:r>
            <a:endParaRPr lang="en-US" sz="2200" dirty="0">
              <a:latin typeface="Calibri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90600" y="423818"/>
          <a:ext cx="6858000" cy="1727200"/>
        </p:xfrm>
        <a:graphic>
          <a:graphicData uri="http://schemas.openxmlformats.org/drawingml/2006/table">
            <a:tbl>
              <a:tblPr/>
              <a:tblGrid>
                <a:gridCol w="1905000"/>
                <a:gridCol w="2819400"/>
                <a:gridCol w="21336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endParaRPr lang="en-US" sz="2200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000" dirty="0" err="1" smtClean="0">
                          <a:latin typeface="Bernard MT Condensed" pitchFamily="18" charset="0"/>
                        </a:rPr>
                        <a:t>Gemfibrozil</a:t>
                      </a:r>
                      <a:endParaRPr lang="en-US" sz="2000" dirty="0">
                        <a:latin typeface="Bernard MT Condensed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Fenofibrate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Bernard MT Condensed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Protein binding 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 dirty="0">
                          <a:latin typeface="Arial Narrow" pitchFamily="34" charset="0"/>
                        </a:rPr>
                        <a:t>95</a:t>
                      </a:r>
                      <a:r>
                        <a:rPr lang="en-US" sz="2200" b="1" dirty="0" smtClean="0">
                          <a:latin typeface="Arial Narrow" pitchFamily="34" charset="0"/>
                        </a:rPr>
                        <a:t>%, passes to placenta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99%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Metabolism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 dirty="0">
                          <a:latin typeface="Arial Narrow" pitchFamily="34" charset="0"/>
                        </a:rPr>
                        <a:t>Hepatic (CYP3A4)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 dirty="0" err="1" smtClean="0">
                          <a:latin typeface="Arial Narrow" pitchFamily="34" charset="0"/>
                        </a:rPr>
                        <a:t>Glucuronidation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t ½ 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>
                          <a:latin typeface="Arial Narrow" pitchFamily="34" charset="0"/>
                        </a:rPr>
                        <a:t>1.5 hours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20 hrs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Excretion 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 dirty="0">
                          <a:latin typeface="Arial Narrow" pitchFamily="34" charset="0"/>
                        </a:rPr>
                        <a:t>Renal 94</a:t>
                      </a:r>
                      <a:r>
                        <a:rPr lang="en-US" sz="2200" b="1" dirty="0" smtClean="0">
                          <a:latin typeface="Arial Narrow" pitchFamily="34" charset="0"/>
                        </a:rPr>
                        <a:t>% &gt; 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 Renal 60%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609600" y="724437"/>
            <a:ext cx="7086600" cy="1588"/>
          </a:xfrm>
          <a:prstGeom prst="line">
            <a:avLst/>
          </a:prstGeom>
          <a:ln w="190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9600" y="304800"/>
            <a:ext cx="7086600" cy="1588"/>
          </a:xfrm>
          <a:prstGeom prst="line">
            <a:avLst/>
          </a:prstGeom>
          <a:ln w="190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9600" y="2209800"/>
            <a:ext cx="7086600" cy="1588"/>
          </a:xfrm>
          <a:prstGeom prst="line">
            <a:avLst/>
          </a:prstGeom>
          <a:ln w="190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8600" y="2667000"/>
            <a:ext cx="891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</a:t>
            </a:r>
            <a:r>
              <a:rPr lang="en-US" sz="2200" b="1" u="heavy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monotherapy</a:t>
            </a:r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;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spc="-3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&gt; (G)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err="1" smtClean="0">
                <a:latin typeface="Arial Narrow" pitchFamily="34" charset="0"/>
              </a:rPr>
              <a:t>Hypertriglcyredemia</a:t>
            </a:r>
            <a:r>
              <a:rPr lang="en-US" sz="2200" b="1" dirty="0" smtClean="0">
                <a:latin typeface="Arial Narrow" pitchFamily="34" charset="0"/>
              </a:rPr>
              <a:t>; Type IV </a:t>
            </a:r>
            <a:r>
              <a:rPr lang="en-US" sz="2200" b="1" dirty="0" err="1" smtClean="0">
                <a:latin typeface="Arial Narrow" pitchFamily="34" charset="0"/>
              </a:rPr>
              <a:t>lipoproteinemia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Combined therapy with </a:t>
            </a:r>
            <a:r>
              <a:rPr lang="en-US" sz="2200" b="1" u="heavy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statins</a:t>
            </a:r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 ;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spc="-3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&gt; (F)</a:t>
            </a:r>
            <a:endParaRPr lang="en-US" sz="2200" b="1" u="heavy" spc="-30" dirty="0" smtClean="0">
              <a:uFill>
                <a:solidFill>
                  <a:srgbClr val="8E0069"/>
                </a:solidFill>
              </a:uFill>
              <a:latin typeface="Arial Narrow" pitchFamily="34" charset="0"/>
              <a:cs typeface="+mn-cs"/>
              <a:sym typeface="Wingdings 3"/>
            </a:endParaRPr>
          </a:p>
          <a:p>
            <a:r>
              <a:rPr lang="en-US" sz="2200" b="1" dirty="0" smtClean="0">
                <a:latin typeface="Arial Narrow" pitchFamily="34" charset="0"/>
              </a:rPr>
              <a:t>1. Mixed </a:t>
            </a:r>
            <a:r>
              <a:rPr lang="en-US" sz="2200" b="1" dirty="0" err="1" smtClean="0">
                <a:latin typeface="Arial Narrow" pitchFamily="34" charset="0"/>
              </a:rPr>
              <a:t>dyslipidaemia</a:t>
            </a:r>
            <a:r>
              <a:rPr lang="en-US" sz="2200" b="1" dirty="0" smtClean="0">
                <a:latin typeface="Arial Narrow" pitchFamily="34" charset="0"/>
              </a:rPr>
              <a:t>; </a:t>
            </a:r>
            <a:r>
              <a:rPr lang="en-US" sz="2200" b="1" dirty="0" err="1" smtClean="0">
                <a:latin typeface="Arial Narrow" pitchFamily="34" charset="0"/>
              </a:rPr>
              <a:t>i.e</a:t>
            </a:r>
            <a:r>
              <a:rPr lang="en-US" sz="2200" b="1" dirty="0" smtClean="0">
                <a:latin typeface="Arial Narrow" pitchFamily="34" charset="0"/>
              </a:rPr>
              <a:t> type </a:t>
            </a:r>
            <a:r>
              <a:rPr lang="en-US" sz="2200" b="1" dirty="0" err="1" smtClean="0">
                <a:latin typeface="Arial Narrow" pitchFamily="34" charset="0"/>
              </a:rPr>
              <a:t>IIb</a:t>
            </a:r>
            <a:r>
              <a:rPr lang="en-US" sz="2200" b="1" dirty="0" smtClean="0">
                <a:latin typeface="Arial Narrow" pitchFamily="34" charset="0"/>
              </a:rPr>
              <a:t> &amp; III </a:t>
            </a:r>
            <a:r>
              <a:rPr lang="en-US" sz="2200" b="1" dirty="0" err="1" smtClean="0">
                <a:latin typeface="Arial Narrow" pitchFamily="34" charset="0"/>
              </a:rPr>
              <a:t>lipoproteinemia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r>
              <a:rPr lang="en-US" sz="2200" b="1" dirty="0" smtClean="0">
                <a:latin typeface="Arial Narrow" pitchFamily="34" charset="0"/>
              </a:rPr>
              <a:t>2. In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HDL,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 TGs </a:t>
            </a:r>
            <a:r>
              <a:rPr lang="en-US" sz="2200" b="1" u="sng" spc="-30" dirty="0" smtClean="0">
                <a:latin typeface="Arial Narrow" pitchFamily="34" charset="0"/>
                <a:sym typeface="Wingdings 3"/>
              </a:rPr>
              <a:t>+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[~LDL] + </a:t>
            </a:r>
            <a:r>
              <a:rPr lang="en-US" sz="2200" b="1" dirty="0" smtClean="0">
                <a:latin typeface="Arial Narrow" pitchFamily="34" charset="0"/>
              </a:rPr>
              <a:t> risk of </a:t>
            </a:r>
            <a:r>
              <a:rPr lang="en-US" sz="2200" b="1" dirty="0" err="1" smtClean="0">
                <a:latin typeface="Arial Narrow" pitchFamily="34" charset="0"/>
              </a:rPr>
              <a:t>atherothrombosis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[Type 2 diabetes]</a:t>
            </a:r>
          </a:p>
          <a:p>
            <a:r>
              <a:rPr lang="en-US" sz="2200" b="1" dirty="0" smtClean="0">
                <a:latin typeface="Arial Narrow" pitchFamily="34" charset="0"/>
              </a:rPr>
              <a:t> N.B. </a:t>
            </a:r>
            <a:r>
              <a:rPr lang="en-US" sz="2200" b="1" i="1" spc="-3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(F) used &gt;(G) with </a:t>
            </a:r>
            <a:r>
              <a:rPr lang="en-US" sz="2200" b="1" i="1" spc="-30" dirty="0" err="1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statin</a:t>
            </a:r>
            <a:r>
              <a:rPr lang="en-US" sz="2200" b="1" i="1" spc="-3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 (specially </a:t>
            </a:r>
            <a:r>
              <a:rPr lang="en-US" sz="2200" b="1" i="1" spc="-30" dirty="0" err="1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lipophylic</a:t>
            </a:r>
            <a:r>
              <a:rPr lang="en-US" sz="2200" b="1" i="1" spc="-3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) </a:t>
            </a:r>
            <a:r>
              <a:rPr lang="en-US" sz="2200" b="1" i="1" dirty="0" smtClean="0">
                <a:latin typeface="Arial Narrow" pitchFamily="34" charset="0"/>
              </a:rPr>
              <a:t>to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i="1" dirty="0" smtClean="0">
                <a:latin typeface="Arial Narrow" pitchFamily="34" charset="0"/>
              </a:rPr>
              <a:t>interaction on CYT P450 </a:t>
            </a:r>
            <a:br>
              <a:rPr lang="en-US" sz="2200" b="1" i="1" dirty="0" smtClean="0">
                <a:latin typeface="Arial Narrow" pitchFamily="34" charset="0"/>
              </a:rPr>
            </a:br>
            <a:r>
              <a:rPr lang="en-US" sz="2200" b="1" i="1" dirty="0" smtClean="0">
                <a:latin typeface="Arial Narrow" pitchFamily="34" charset="0"/>
              </a:rPr>
              <a:t>          that leads to 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toxicity (</a:t>
            </a:r>
            <a:r>
              <a:rPr lang="en-US" sz="2200" b="1" i="1" dirty="0" err="1" smtClean="0">
                <a:latin typeface="Arial Narrow" pitchFamily="34" charset="0"/>
                <a:sym typeface="Wingdings 3"/>
              </a:rPr>
              <a:t>myositis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 &amp; </a:t>
            </a:r>
            <a:r>
              <a:rPr lang="en-US" sz="2200" b="1" i="1" dirty="0" err="1" smtClean="0">
                <a:latin typeface="Arial Narrow" pitchFamily="34" charset="0"/>
                <a:sym typeface="Wingdings 3"/>
              </a:rPr>
              <a:t>rhabdomyolysis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).</a:t>
            </a:r>
          </a:p>
          <a:p>
            <a:r>
              <a:rPr lang="en-US" sz="2200" b="1" i="1" dirty="0" smtClean="0">
                <a:latin typeface="Arial Narrow" pitchFamily="34" charset="0"/>
                <a:sym typeface="Wingdings 3"/>
              </a:rPr>
              <a:t>        Also (</a:t>
            </a:r>
            <a:r>
              <a:rPr lang="en-US" sz="2200" b="1" i="1" spc="-3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F) used &gt; </a:t>
            </a:r>
            <a:r>
              <a:rPr lang="en-US" sz="2200" b="1" i="1" dirty="0" err="1" smtClean="0">
                <a:latin typeface="Arial Narrow" pitchFamily="34" charset="0"/>
              </a:rPr>
              <a:t>uricosuric</a:t>
            </a:r>
            <a:r>
              <a:rPr lang="en-US" sz="2200" b="1" i="1" dirty="0" smtClean="0">
                <a:latin typeface="Arial Narrow" pitchFamily="34" charset="0"/>
              </a:rPr>
              <a:t> action in </a:t>
            </a:r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insulin resistance [metabolic syndrome]</a:t>
            </a:r>
            <a:endParaRPr lang="en-US" sz="22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As Combined therapy with other lipid lowering drugs ;</a:t>
            </a:r>
            <a:r>
              <a:rPr lang="en-US" sz="2200" b="1" dirty="0" smtClean="0">
                <a:latin typeface="Arial Narrow" pitchFamily="34" charset="0"/>
              </a:rPr>
              <a:t> in severe treatment-resistant </a:t>
            </a:r>
            <a:r>
              <a:rPr lang="en-US" sz="2200" b="1" dirty="0" err="1" smtClean="0">
                <a:latin typeface="Arial Narrow" pitchFamily="34" charset="0"/>
              </a:rPr>
              <a:t>dyslipidaemia</a:t>
            </a:r>
            <a:r>
              <a:rPr lang="en-US" sz="2200" b="1" dirty="0" smtClean="0">
                <a:latin typeface="Arial Narrow" pitchFamily="34" charset="0"/>
              </a:rPr>
              <a:t>. 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28600" y="2362200"/>
            <a:ext cx="20573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600" y="570963"/>
            <a:ext cx="8915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1. G.I.T upset, headache, fatigue, weight gain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2. Rash, </a:t>
            </a:r>
            <a:r>
              <a:rPr lang="en-US" sz="2400" b="1" dirty="0" err="1" smtClean="0">
                <a:latin typeface="Arial Narrow" pitchFamily="34" charset="0"/>
              </a:rPr>
              <a:t>urticaria</a:t>
            </a:r>
            <a:r>
              <a:rPr lang="en-US" sz="2400" b="1" dirty="0" smtClean="0">
                <a:latin typeface="Arial Narrow" pitchFamily="34" charset="0"/>
              </a:rPr>
              <a:t>, hair loss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3.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Myalagia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Myositis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Rhabdomyolysis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Acute renal failure  </a:t>
            </a:r>
            <a:r>
              <a:rPr lang="en-US" sz="2400" dirty="0" smtClean="0">
                <a:latin typeface="Bernard MT Condensed" pitchFamily="18" charset="0"/>
                <a:sym typeface="Wingdings 3"/>
              </a:rPr>
              <a:t>Occurs &gt;</a:t>
            </a:r>
            <a:r>
              <a:rPr lang="en-US" sz="2400" dirty="0" smtClean="0">
                <a:latin typeface="Bernard MT Condensed" pitchFamily="18" charset="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In alcoholics,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If combined with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lipophylic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statins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(each –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ve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metabolism of other )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Or In </a:t>
            </a:r>
            <a:r>
              <a:rPr lang="en-US" sz="2400" b="1" dirty="0" smtClean="0">
                <a:latin typeface="Arial Narrow" pitchFamily="34" charset="0"/>
              </a:rPr>
              <a:t>impaired renal function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4903113"/>
            <a:ext cx="20573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Interactions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228600"/>
            <a:ext cx="76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ADRs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2743200"/>
            <a:ext cx="20573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err="1" smtClean="0">
                <a:solidFill>
                  <a:srgbClr val="FF6600"/>
                </a:solidFill>
                <a:latin typeface="Bernard MT Condensed" pitchFamily="18" charset="0"/>
              </a:rPr>
              <a:t>Contrindications</a:t>
            </a:r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3084489"/>
            <a:ext cx="617220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Renal or hepatic impairment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Pregnant or nursing women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Gall-bladder disease &amp; morbid obesity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In 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hypoalbuminaemia</a:t>
            </a:r>
            <a:endParaRPr lang="en-US" sz="24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In alcoholics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5330865"/>
            <a:ext cx="88392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They </a:t>
            </a:r>
            <a:r>
              <a:rPr lang="en-US" sz="2400" b="1" dirty="0" smtClean="0">
                <a:latin typeface="Arial Narrow" pitchFamily="34" charset="0"/>
              </a:rPr>
              <a:t>displace </a:t>
            </a:r>
            <a:r>
              <a:rPr lang="en-US" sz="2400" b="1" spc="-30" dirty="0" err="1" smtClean="0">
                <a:latin typeface="Arial Narrow" pitchFamily="34" charset="0"/>
                <a:sym typeface="Wingdings 3"/>
              </a:rPr>
              <a:t>warfarin</a:t>
            </a:r>
            <a:r>
              <a:rPr lang="en-US" sz="2400" b="1" spc="-30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from their protein binding sites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  bleeding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 tendency  anticoagulant dose must be adjusted.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They   metabolism of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lipophylic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not  hydrophilic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statins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toxicity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 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myalgia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myositis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, …….etc. Give lower doses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200" y="838200"/>
            <a:ext cx="3200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Mechanism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790" y="113763"/>
            <a:ext cx="2057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STATINS</a:t>
            </a: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347789"/>
            <a:ext cx="48768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</a:t>
            </a:r>
            <a:r>
              <a:rPr lang="en-US" sz="2400" b="1" spc="-30" dirty="0" err="1" smtClean="0">
                <a:solidFill>
                  <a:srgbClr val="0000FF"/>
                </a:solidFill>
                <a:latin typeface="Arial Narrow" pitchFamily="34" charset="0"/>
                <a:cs typeface="+mn-cs"/>
                <a:sym typeface="Wingdings 3"/>
              </a:rPr>
              <a:t>HMGCoA</a:t>
            </a:r>
            <a:r>
              <a:rPr lang="en-US" sz="2400" b="1" spc="-30" dirty="0" smtClean="0">
                <a:solidFill>
                  <a:srgbClr val="0000FF"/>
                </a:solidFill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400" b="1" spc="-30" dirty="0" err="1" smtClean="0">
                <a:solidFill>
                  <a:srgbClr val="0000FF"/>
                </a:solidFill>
                <a:latin typeface="Arial Narrow" pitchFamily="34" charset="0"/>
                <a:cs typeface="+mn-cs"/>
                <a:sym typeface="Wingdings 3"/>
              </a:rPr>
              <a:t>Reductase</a:t>
            </a:r>
            <a:r>
              <a:rPr lang="en-US" sz="2400" b="1" spc="-30" dirty="0" smtClean="0">
                <a:solidFill>
                  <a:srgbClr val="0000FF"/>
                </a:solidFill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400" spc="-30" dirty="0" smtClean="0">
                <a:solidFill>
                  <a:srgbClr val="0000FF"/>
                </a:solidFill>
                <a:latin typeface="Bernard MT Condensed" pitchFamily="18" charset="0"/>
                <a:cs typeface="+mn-cs"/>
                <a:sym typeface="Wingdings 3"/>
              </a:rPr>
              <a:t>INHIBITORS</a:t>
            </a:r>
            <a:r>
              <a:rPr lang="en-US" sz="2400" b="1" spc="-30" dirty="0" smtClean="0">
                <a:solidFill>
                  <a:srgbClr val="CC0000"/>
                </a:solidFill>
                <a:latin typeface="Arial Narrow" pitchFamily="34" charset="0"/>
                <a:cs typeface="+mn-cs"/>
                <a:sym typeface="Wingdings 3"/>
              </a:rPr>
              <a:t> </a:t>
            </a:r>
            <a:endParaRPr lang="en-US" sz="2600" dirty="0">
              <a:solidFill>
                <a:srgbClr val="CC0000"/>
              </a:solidFill>
              <a:latin typeface="Berlin Sans FB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219200"/>
            <a:ext cx="48006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dirty="0" smtClean="0">
                <a:latin typeface="Berlin Sans FB" pitchFamily="34" charset="0"/>
              </a:rPr>
              <a:t>One of the enzymes in cholesterol synthetic pathways that controls the rate limiting step of conversion to </a:t>
            </a:r>
            <a:r>
              <a:rPr lang="en-US" sz="2000" dirty="0" err="1" smtClean="0">
                <a:latin typeface="Berlin Sans FB" pitchFamily="34" charset="0"/>
              </a:rPr>
              <a:t>mevalonate</a:t>
            </a:r>
            <a:endParaRPr lang="en-US" sz="2000" dirty="0">
              <a:latin typeface="Berlin Sans FB" pitchFamily="34" charset="0"/>
            </a:endParaRPr>
          </a:p>
        </p:txBody>
      </p:sp>
      <p:pic>
        <p:nvPicPr>
          <p:cNvPr id="57349" name="Picture 5" descr="C:\Users\Administrator\Pictures\Cholestrol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30000"/>
          </a:blip>
          <a:srcRect l="42027" t="1093" r="43356" b="18306"/>
          <a:stretch>
            <a:fillRect/>
          </a:stretch>
        </p:blipFill>
        <p:spPr bwMode="auto">
          <a:xfrm>
            <a:off x="7162800" y="323088"/>
            <a:ext cx="1219200" cy="6378286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 rot="5400000">
            <a:off x="3238500" y="1028700"/>
            <a:ext cx="533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32679" y="1689279"/>
            <a:ext cx="1143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5333206" y="165279"/>
            <a:ext cx="3354388" cy="1525588"/>
            <a:chOff x="5333206" y="152400"/>
            <a:chExt cx="3354388" cy="152558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34000" y="152400"/>
              <a:ext cx="3352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7925594" y="914400"/>
              <a:ext cx="1523206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305800" y="1676400"/>
              <a:ext cx="381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5257006" y="240405"/>
              <a:ext cx="1531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3810000" y="685800"/>
            <a:ext cx="34740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Arial Narrow" pitchFamily="34" charset="0"/>
              </a:rPr>
              <a:t>specific, reversible, competitive  </a:t>
            </a:r>
            <a:endParaRPr lang="en-US" sz="2000" b="1" i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600" y="2336393"/>
            <a:ext cx="67818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latin typeface="Arial Narrow" pitchFamily="34" charset="0"/>
              </a:rPr>
              <a:t>hepatic C synthesis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 hepatic intracellular C </a:t>
            </a:r>
          </a:p>
          <a:p>
            <a:pPr>
              <a:lnSpc>
                <a:spcPts val="26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1.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syn</a:t>
            </a:r>
            <a:r>
              <a:rPr lang="en-US" sz="2400" b="1" dirty="0" smtClean="0">
                <a:latin typeface="Arial Narrow" pitchFamily="34" charset="0"/>
              </a:rPr>
              <a:t>thesis of LDL receptors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</a:t>
            </a:r>
            <a:r>
              <a:rPr lang="en-US" sz="2400" b="1" dirty="0" smtClean="0">
                <a:latin typeface="Arial Narrow" pitchFamily="34" charset="0"/>
              </a:rPr>
              <a:t> clearance of LDL</a:t>
            </a:r>
          </a:p>
          <a:p>
            <a:pPr>
              <a:lnSpc>
                <a:spcPts val="26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</a:rPr>
              <a:t>2.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 secretion of VLDL &amp; uptake of non-HDL-C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086599" y="6223716"/>
            <a:ext cx="1332963" cy="533400"/>
          </a:xfrm>
          <a:prstGeom prst="roundRect">
            <a:avLst/>
          </a:prstGeom>
          <a:noFill/>
          <a:ln>
            <a:solidFill>
              <a:srgbClr val="66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" descr="http://img.medscape.com/fullsize/migrated/editorial/clinupdates/2006/5701/images/slide17.gif"/>
          <p:cNvPicPr>
            <a:picLocks noChangeAspect="1" noChangeArrowheads="1"/>
          </p:cNvPicPr>
          <p:nvPr/>
        </p:nvPicPr>
        <p:blipFill>
          <a:blip r:embed="rId3" cstate="print"/>
          <a:srcRect l="4942" t="21053" r="4134" b="22368"/>
          <a:stretch>
            <a:fillRect/>
          </a:stretch>
        </p:blipFill>
        <p:spPr bwMode="auto">
          <a:xfrm>
            <a:off x="103032" y="3431148"/>
            <a:ext cx="7010400" cy="3276600"/>
          </a:xfrm>
          <a:prstGeom prst="roundRect">
            <a:avLst/>
          </a:prstGeom>
          <a:noFill/>
        </p:spPr>
      </p:pic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62246" y="2019837"/>
            <a:ext cx="489075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1. LIPID LOWERING effects [In Liver]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BF69AF"/>
            </a:gs>
            <a:gs pos="23000">
              <a:schemeClr val="accent1">
                <a:tint val="44500"/>
                <a:satMod val="160000"/>
                <a:alpha val="92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7831" t="24232" r="36316" b="7577"/>
          <a:stretch>
            <a:fillRect/>
          </a:stretch>
        </p:blipFill>
        <p:spPr bwMode="auto">
          <a:xfrm rot="4713599">
            <a:off x="7818599" y="1112998"/>
            <a:ext cx="1371600" cy="1371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304801" y="304800"/>
            <a:ext cx="6553200" cy="830997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DRUGS IN HYPERLIPIDEMIA</a:t>
            </a:r>
          </a:p>
        </p:txBody>
      </p:sp>
      <p:pic>
        <p:nvPicPr>
          <p:cNvPr id="16" name="Picture 15" descr="http://img.medscape.com/slide/migrated/editorial/cmecircle/2004/2888/images/brewer/still11.gif"/>
          <p:cNvPicPr/>
          <p:nvPr/>
        </p:nvPicPr>
        <p:blipFill>
          <a:blip r:embed="rId4" cstate="print"/>
          <a:srcRect l="39583" t="37877" r="31667" b="26613"/>
          <a:stretch>
            <a:fillRect/>
          </a:stretch>
        </p:blipFill>
        <p:spPr bwMode="auto">
          <a:xfrm>
            <a:off x="6858000" y="76200"/>
            <a:ext cx="1752600" cy="1828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C:\Documents and Settings\DR.OMNIA\My Documents\My Pictures\lip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1524000"/>
            <a:ext cx="140632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ttp://www.lce.hut.fi/research/sysbio/biospectroscopy/images/img-fig00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1295400"/>
            <a:ext cx="914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28600" y="2766060"/>
            <a:ext cx="89154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Define </a:t>
            </a:r>
            <a:r>
              <a:rPr lang="en-US" sz="2200" b="1" dirty="0" err="1" smtClean="0">
                <a:latin typeface="Arial Narrow" pitchFamily="34" charset="0"/>
              </a:rPr>
              <a:t>hyperlipidemia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vs</a:t>
            </a:r>
            <a:r>
              <a:rPr lang="en-US" sz="2200" b="1" dirty="0" smtClean="0">
                <a:latin typeface="Arial Narrow" pitchFamily="34" charset="0"/>
              </a:rPr>
              <a:t> normal lipid levels</a:t>
            </a:r>
          </a:p>
          <a:p>
            <a:pPr indent="-274320">
              <a:lnSpc>
                <a:spcPts val="30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Revise the cascade of lipoprotein remodeling, stressing on peripheral TGs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utilization and </a:t>
            </a:r>
            <a:r>
              <a:rPr lang="en-US" sz="2200" b="1" dirty="0" err="1" smtClean="0">
                <a:latin typeface="Arial Narrow" pitchFamily="34" charset="0"/>
              </a:rPr>
              <a:t>cholesetrol</a:t>
            </a:r>
            <a:r>
              <a:rPr lang="en-US" sz="2200" b="1" dirty="0" smtClean="0">
                <a:latin typeface="Arial Narrow" pitchFamily="34" charset="0"/>
              </a:rPr>
              <a:t> influx &amp; </a:t>
            </a:r>
            <a:r>
              <a:rPr lang="en-US" sz="2200" b="1" dirty="0" err="1" smtClean="0">
                <a:latin typeface="Arial Narrow" pitchFamily="34" charset="0"/>
              </a:rPr>
              <a:t>outflux</a:t>
            </a:r>
            <a:r>
              <a:rPr lang="en-US" sz="2200" b="1" dirty="0" smtClean="0">
                <a:latin typeface="Arial Narrow" pitchFamily="34" charset="0"/>
              </a:rPr>
              <a:t>.  </a:t>
            </a:r>
          </a:p>
          <a:p>
            <a:pPr indent="-274320">
              <a:lnSpc>
                <a:spcPts val="30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Relate such variables to the development &amp; progression of </a:t>
            </a:r>
            <a:r>
              <a:rPr lang="en-US" sz="2200" b="1" dirty="0" err="1" smtClean="0">
                <a:latin typeface="Arial Narrow" pitchFamily="34" charset="0"/>
              </a:rPr>
              <a:t>atherogenesis</a:t>
            </a:r>
            <a:endParaRPr lang="en-US" sz="2200" b="1" dirty="0" smtClean="0">
              <a:latin typeface="Arial Narrow" pitchFamily="34" charset="0"/>
            </a:endParaRPr>
          </a:p>
          <a:p>
            <a:pPr indent="-274320">
              <a:lnSpc>
                <a:spcPts val="30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Classify lipid lowering agents targeting exogenous &amp; endogenous pathways</a:t>
            </a:r>
          </a:p>
          <a:p>
            <a:pPr indent="-274320">
              <a:lnSpc>
                <a:spcPts val="30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 Expand on the pharmacology of drugs related to each group and relate that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to their clinical relevance alone or in combinations  </a:t>
            </a:r>
          </a:p>
          <a:p>
            <a:pPr indent="-274320">
              <a:lnSpc>
                <a:spcPts val="30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Hint on adjuvant drugs that can help in lipid lowering</a:t>
            </a:r>
          </a:p>
          <a:p>
            <a:pPr indent="-274320">
              <a:lnSpc>
                <a:spcPts val="30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Sum up the therapeutic approach attempting to target </a:t>
            </a:r>
            <a:r>
              <a:rPr lang="en-US" sz="2200" b="1" dirty="0" err="1" smtClean="0">
                <a:latin typeface="Arial Narrow" pitchFamily="34" charset="0"/>
              </a:rPr>
              <a:t>hyperlipidemia</a:t>
            </a:r>
            <a:r>
              <a:rPr lang="en-US" sz="2200" b="1" dirty="0" smtClean="0">
                <a:latin typeface="Arial Narrow" pitchFamily="34" charset="0"/>
              </a:rPr>
              <a:t> from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quantitative, qualitative and </a:t>
            </a:r>
            <a:r>
              <a:rPr lang="en-US" sz="2200" b="1" dirty="0" err="1" smtClean="0">
                <a:latin typeface="Arial Narrow" pitchFamily="34" charset="0"/>
              </a:rPr>
              <a:t>vasculo</a:t>
            </a:r>
            <a:r>
              <a:rPr lang="en-US" sz="2200" b="1" dirty="0" smtClean="0">
                <a:latin typeface="Arial Narrow" pitchFamily="34" charset="0"/>
              </a:rPr>
              <a:t>-protective perspectives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1066800"/>
            <a:ext cx="8322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652826"/>
            <a:ext cx="6553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By the end of those 2 lectures </a:t>
            </a:r>
            <a:r>
              <a:rPr lang="en-US" sz="2400" u="heavy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[23 </a:t>
            </a: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slides for </a:t>
            </a:r>
            <a:r>
              <a:rPr lang="en-US" sz="2400" u="heavy" dirty="0" err="1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studing</a:t>
            </a: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]</a:t>
            </a:r>
          </a:p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you will be able to:</a:t>
            </a:r>
            <a:endParaRPr lang="en-US" sz="2400" u="heavy" dirty="0">
              <a:uFill>
                <a:solidFill>
                  <a:srgbClr val="C00000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50442" y="4675632"/>
            <a:ext cx="4863921" cy="1706880"/>
            <a:chOff x="50442" y="4675632"/>
            <a:chExt cx="4863921" cy="1706880"/>
          </a:xfrm>
        </p:grpSpPr>
        <p:grpSp>
          <p:nvGrpSpPr>
            <p:cNvPr id="34" name="Group 33"/>
            <p:cNvGrpSpPr/>
            <p:nvPr/>
          </p:nvGrpSpPr>
          <p:grpSpPr>
            <a:xfrm>
              <a:off x="50442" y="4675632"/>
              <a:ext cx="3903979" cy="1536192"/>
              <a:chOff x="152400" y="4599432"/>
              <a:chExt cx="4056379" cy="1536192"/>
            </a:xfrm>
          </p:grpSpPr>
          <p:pic>
            <p:nvPicPr>
              <p:cNvPr id="9" name="Picture 2" descr="http://www.nature.com/nrn/journal/v6/n4/images/nrn1652-f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30000"/>
              </a:blip>
              <a:srcRect t="59280" r="70330" b="7942"/>
              <a:stretch>
                <a:fillRect/>
              </a:stretch>
            </p:blipFill>
            <p:spPr bwMode="auto">
              <a:xfrm>
                <a:off x="152400" y="4642705"/>
                <a:ext cx="1353924" cy="1492919"/>
              </a:xfrm>
              <a:prstGeom prst="rect">
                <a:avLst/>
              </a:prstGeom>
              <a:noFill/>
            </p:spPr>
          </p:pic>
          <p:pic>
            <p:nvPicPr>
              <p:cNvPr id="12" name="Picture 2" descr="http://www.nature.com/nrn/journal/v6/n4/images/nrn1652-f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30000"/>
              </a:blip>
              <a:srcRect l="67033" t="59280" b="29374"/>
              <a:stretch>
                <a:fillRect/>
              </a:stretch>
            </p:blipFill>
            <p:spPr bwMode="auto">
              <a:xfrm>
                <a:off x="2425438" y="4599432"/>
                <a:ext cx="1783341" cy="594822"/>
              </a:xfrm>
              <a:prstGeom prst="rect">
                <a:avLst/>
              </a:prstGeom>
              <a:noFill/>
            </p:spPr>
          </p:pic>
        </p:grpSp>
        <p:pic>
          <p:nvPicPr>
            <p:cNvPr id="13" name="Picture 2" descr="http://www.nature.com/nrn/journal/v6/n4/images/nrn1652-f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l="29670" t="64323" r="31868" b="7942"/>
            <a:stretch>
              <a:fillRect/>
            </a:stretch>
          </p:blipFill>
          <p:spPr bwMode="auto">
            <a:xfrm>
              <a:off x="2501721" y="4928503"/>
              <a:ext cx="2209800" cy="1454009"/>
            </a:xfrm>
            <a:prstGeom prst="rect">
              <a:avLst/>
            </a:prstGeom>
            <a:noFill/>
          </p:spPr>
        </p:pic>
        <p:pic>
          <p:nvPicPr>
            <p:cNvPr id="14" name="Picture 2" descr="http://www.nature.com/nrn/journal/v6/n4/images/nrn1652-f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l="60440" t="59280" b="31895"/>
            <a:stretch>
              <a:fillRect/>
            </a:stretch>
          </p:blipFill>
          <p:spPr bwMode="auto">
            <a:xfrm>
              <a:off x="2653148" y="4676564"/>
              <a:ext cx="2261215" cy="462639"/>
            </a:xfrm>
            <a:prstGeom prst="rect">
              <a:avLst/>
            </a:prstGeom>
            <a:noFill/>
          </p:spPr>
        </p:pic>
      </p:grpSp>
      <p:pic>
        <p:nvPicPr>
          <p:cNvPr id="8" name="Picture 5" descr="C:\Users\Administrator\Pictures\Cholestrol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30000"/>
          </a:blip>
          <a:srcRect l="42027" t="1093" r="43356" b="18306"/>
          <a:stretch>
            <a:fillRect/>
          </a:stretch>
        </p:blipFill>
        <p:spPr bwMode="auto">
          <a:xfrm>
            <a:off x="1166070" y="152400"/>
            <a:ext cx="1349356" cy="6400800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 rot="5400000">
            <a:off x="1289040" y="963179"/>
            <a:ext cx="597408" cy="17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90153" y="1257837"/>
            <a:ext cx="1231375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b="1" spc="-30" dirty="0" err="1" smtClean="0">
                <a:latin typeface="Arial Narrow" pitchFamily="34" charset="0"/>
                <a:sym typeface="Wingdings 3"/>
              </a:rPr>
              <a:t>HMGCoA</a:t>
            </a:r>
            <a:r>
              <a:rPr lang="en-US" b="1" spc="-30" dirty="0" smtClean="0">
                <a:latin typeface="Arial Narrow" pitchFamily="34" charset="0"/>
                <a:sym typeface="Wingdings 3"/>
              </a:rPr>
              <a:t> </a:t>
            </a:r>
            <a:r>
              <a:rPr lang="en-US" b="1" spc="-30" dirty="0" err="1" smtClean="0">
                <a:latin typeface="Arial Narrow" pitchFamily="34" charset="0"/>
                <a:sym typeface="Wingdings 3"/>
              </a:rPr>
              <a:t>Reductase</a:t>
            </a:r>
            <a:r>
              <a:rPr lang="en-US" b="1" spc="-30" dirty="0" smtClean="0">
                <a:latin typeface="Arial Narrow" pitchFamily="34" charset="0"/>
                <a:sym typeface="Wingdings 3"/>
              </a:rPr>
              <a:t>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590800" y="838200"/>
            <a:ext cx="6248400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200" dirty="0" smtClean="0">
                <a:latin typeface="Berlin Sans FB" pitchFamily="34" charset="0"/>
              </a:rPr>
              <a:t>Because it blocks cholesterol synthetic pathway it              </a:t>
            </a:r>
            <a:r>
              <a:rPr lang="en-US" sz="2200" u="heavy" spc="-50" dirty="0" smtClean="0">
                <a:uFill>
                  <a:solidFill>
                    <a:srgbClr val="CC0000"/>
                  </a:solidFill>
                </a:uFill>
                <a:latin typeface="Berlin Sans FB" pitchFamily="34" charset="0"/>
              </a:rPr>
              <a:t>is also blocks signaling molecules responsible for progress </a:t>
            </a:r>
            <a:r>
              <a:rPr lang="en-US" sz="2200" u="heavy" dirty="0" smtClean="0">
                <a:uFill>
                  <a:solidFill>
                    <a:srgbClr val="CC0000"/>
                  </a:solidFill>
                </a:uFill>
                <a:latin typeface="Berlin Sans FB" pitchFamily="34" charset="0"/>
              </a:rPr>
              <a:t>of inflammation,  vulnerability &amp;  </a:t>
            </a:r>
            <a:r>
              <a:rPr lang="en-US" sz="2200" u="heavy" dirty="0" err="1" smtClean="0">
                <a:uFill>
                  <a:solidFill>
                    <a:srgbClr val="CC0000"/>
                  </a:solidFill>
                </a:uFill>
                <a:latin typeface="Berlin Sans FB" pitchFamily="34" charset="0"/>
              </a:rPr>
              <a:t>athrothrombosis</a:t>
            </a:r>
            <a:r>
              <a:rPr lang="en-US" sz="2200" u="heavy" dirty="0" smtClean="0">
                <a:uFill>
                  <a:solidFill>
                    <a:srgbClr val="CC0000"/>
                  </a:solidFill>
                </a:uFill>
                <a:latin typeface="Berlin Sans FB" pitchFamily="34" charset="0"/>
              </a:rPr>
              <a:t> </a:t>
            </a:r>
            <a:r>
              <a:rPr lang="en-US" sz="2200" dirty="0" err="1" smtClean="0">
                <a:latin typeface="Berlin Sans FB" pitchFamily="34" charset="0"/>
              </a:rPr>
              <a:t>occuring</a:t>
            </a:r>
            <a:r>
              <a:rPr lang="en-US" sz="2200" dirty="0" smtClean="0">
                <a:latin typeface="Berlin Sans FB" pitchFamily="34" charset="0"/>
              </a:rPr>
              <a:t> 2</a:t>
            </a:r>
            <a:r>
              <a:rPr lang="en-US" sz="2200" baseline="30000" dirty="0" smtClean="0">
                <a:latin typeface="Berlin Sans FB" pitchFamily="34" charset="0"/>
              </a:rPr>
              <a:t>ndry  </a:t>
            </a:r>
            <a:r>
              <a:rPr lang="en-US" sz="2200" dirty="0" smtClean="0">
                <a:latin typeface="Berlin Sans FB" pitchFamily="34" charset="0"/>
              </a:rPr>
              <a:t>to excess C accumulation in periphery</a:t>
            </a:r>
            <a:endParaRPr lang="en-US" sz="2200" dirty="0">
              <a:latin typeface="Berlin Sans FB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43400" y="2286000"/>
            <a:ext cx="4914363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u="heavy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cs typeface="+mn-cs"/>
                <a:sym typeface="Wingdings 3"/>
              </a:rPr>
              <a:t>Improve endothelial function  (NO)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u="heavy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cs typeface="+mn-cs"/>
                <a:sym typeface="Wingdings 3"/>
              </a:rPr>
              <a:t>vascular inflammation 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u="heavy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cs typeface="+mn-cs"/>
                <a:sym typeface="Wingdings 3"/>
              </a:rPr>
              <a:t> Stabilization of atherosclerotic plaque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platelet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aggregability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Antithrombotic actions 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 Enhanced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fibrinolysis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…etc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667000" y="304800"/>
            <a:ext cx="6477000" cy="547353"/>
            <a:chOff x="4191000" y="1650642"/>
            <a:chExt cx="6477000" cy="547353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4316848" y="2121001"/>
              <a:ext cx="152400" cy="1588"/>
            </a:xfrm>
            <a:prstGeom prst="straightConnector1">
              <a:avLst/>
            </a:prstGeom>
            <a:ln w="38100">
              <a:solidFill>
                <a:srgbClr val="CC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4191000" y="1650642"/>
              <a:ext cx="6477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FF6600"/>
                  </a:solidFill>
                  <a:latin typeface="Bernard MT Condensed" pitchFamily="18" charset="0"/>
                </a:rPr>
                <a:t>2. PLEIOTROPIC ANTIATHEROGENIC </a:t>
              </a:r>
              <a:r>
                <a:rPr lang="en-US" sz="2200" dirty="0" smtClean="0">
                  <a:solidFill>
                    <a:srgbClr val="FF6600"/>
                  </a:solidFill>
                  <a:latin typeface="Bernard MT Condensed" pitchFamily="18" charset="0"/>
                </a:rPr>
                <a:t>effects [&gt; in Vessels]</a:t>
              </a:r>
              <a:endParaRPr lang="en-US" sz="2200" dirty="0">
                <a:solidFill>
                  <a:srgbClr val="FF660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219200" y="1295400"/>
            <a:ext cx="2057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STATINS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ontent.onlinejacc.org/content/vol46/issue8/images/large/05017730.gr2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533400" y="0"/>
            <a:ext cx="8135534" cy="6858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6200" y="152400"/>
            <a:ext cx="25146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Because  STATINS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-</a:t>
            </a:r>
            <a:r>
              <a:rPr lang="en-US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ve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 C Synthesis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&amp;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Blocks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Signaling Molecules</a:t>
            </a:r>
            <a:endParaRPr lang="en-US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0758" y="5791200"/>
            <a:ext cx="2819400" cy="938719"/>
          </a:xfrm>
          <a:prstGeom prst="rect">
            <a:avLst/>
          </a:prstGeom>
          <a:solidFill>
            <a:srgbClr val="F8F8F8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LDL 18-55%</a:t>
            </a: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 HDL 5-10%</a:t>
            </a: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spc="-30" dirty="0" smtClean="0">
                <a:latin typeface="Arial Narrow" pitchFamily="34" charset="0"/>
              </a:rPr>
              <a:t> TG  &amp; VLDL 10-30%</a:t>
            </a:r>
            <a:endParaRPr lang="en-US" sz="2200" b="1" spc="-30" dirty="0" smtClean="0">
              <a:latin typeface="Arial Narrow" pitchFamily="34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4200" y="76200"/>
            <a:ext cx="20574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So STATINS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Are Drugs of Choice in all </a:t>
            </a:r>
            <a:r>
              <a:rPr lang="en-US" sz="2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Atherogenic</a:t>
            </a:r>
            <a:endParaRPr lang="en-US" sz="26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Hyper-</a:t>
            </a:r>
            <a:r>
              <a:rPr lang="en-US" sz="2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lipidemia</a:t>
            </a:r>
            <a:endParaRPr lang="en-US" sz="2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1958" y="49368"/>
            <a:ext cx="5308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Classification of STATINS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38447" y="696531"/>
            <a:ext cx="8915400" cy="889161"/>
            <a:chOff x="138447" y="696531"/>
            <a:chExt cx="8915400" cy="889161"/>
          </a:xfrm>
        </p:grpSpPr>
        <p:sp>
          <p:nvSpPr>
            <p:cNvPr id="10" name="TextBox 9"/>
            <p:cNvSpPr txBox="1"/>
            <p:nvPr/>
          </p:nvSpPr>
          <p:spPr>
            <a:xfrm>
              <a:off x="239331" y="696531"/>
              <a:ext cx="16764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6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PRODRUGS</a:t>
              </a:r>
              <a:endParaRPr lang="en-US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38447" y="914400"/>
              <a:ext cx="8915400" cy="671292"/>
              <a:chOff x="138447" y="888642"/>
              <a:chExt cx="8915400" cy="671292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38447" y="1129047"/>
                <a:ext cx="89154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err="1" smtClean="0">
                    <a:solidFill>
                      <a:srgbClr val="6600FF"/>
                    </a:solidFill>
                    <a:latin typeface="Bernard MT Condensed" pitchFamily="18" charset="0"/>
                  </a:rPr>
                  <a:t>Simvastatin</a:t>
                </a:r>
                <a:r>
                  <a:rPr lang="en-US" sz="2200" dirty="0" smtClean="0">
                    <a:solidFill>
                      <a:srgbClr val="6600FF"/>
                    </a:solidFill>
                    <a:latin typeface="Bernard MT Condensed" pitchFamily="18" charset="0"/>
                  </a:rPr>
                  <a:t> / </a:t>
                </a:r>
                <a:r>
                  <a:rPr lang="en-US" sz="2200" dirty="0" err="1" smtClean="0">
                    <a:solidFill>
                      <a:srgbClr val="6600FF"/>
                    </a:solidFill>
                    <a:latin typeface="Bernard MT Condensed" pitchFamily="18" charset="0"/>
                  </a:rPr>
                  <a:t>Lovastatin</a:t>
                </a:r>
                <a:r>
                  <a:rPr lang="en-US" sz="2200" dirty="0" smtClean="0">
                    <a:solidFill>
                      <a:srgbClr val="6600FF"/>
                    </a:solidFill>
                    <a:latin typeface="Bernard MT Condensed" pitchFamily="18" charset="0"/>
                  </a:rPr>
                  <a:t> / </a:t>
                </a:r>
                <a:r>
                  <a:rPr lang="en-US" sz="2200" dirty="0" err="1" smtClean="0">
                    <a:solidFill>
                      <a:srgbClr val="6600FF"/>
                    </a:solidFill>
                    <a:latin typeface="Bernard MT Condensed" pitchFamily="18" charset="0"/>
                  </a:rPr>
                  <a:t>Fluvastatin</a:t>
                </a:r>
                <a:r>
                  <a:rPr lang="en-US" sz="2200" dirty="0" smtClean="0">
                    <a:solidFill>
                      <a:srgbClr val="6600FF"/>
                    </a:solidFill>
                    <a:latin typeface="Bernard MT Condensed" pitchFamily="18" charset="0"/>
                  </a:rPr>
                  <a:t> / </a:t>
                </a:r>
                <a:r>
                  <a:rPr lang="en-US" sz="2200" dirty="0" err="1" smtClean="0">
                    <a:solidFill>
                      <a:srgbClr val="6600FF"/>
                    </a:solidFill>
                    <a:latin typeface="Bernard MT Condensed" pitchFamily="18" charset="0"/>
                  </a:rPr>
                  <a:t>Atorvastatin</a:t>
                </a:r>
                <a:r>
                  <a:rPr lang="en-US" sz="2200" dirty="0" smtClean="0">
                    <a:solidFill>
                      <a:srgbClr val="6600FF"/>
                    </a:solidFill>
                    <a:latin typeface="Bernard MT Condensed" pitchFamily="18" charset="0"/>
                  </a:rPr>
                  <a:t> / </a:t>
                </a:r>
                <a:r>
                  <a:rPr lang="en-US" sz="2200" dirty="0" err="1" smtClean="0">
                    <a:solidFill>
                      <a:srgbClr val="6600FF"/>
                    </a:solidFill>
                    <a:latin typeface="Bernard MT Condensed" pitchFamily="18" charset="0"/>
                  </a:rPr>
                  <a:t>Pravastatin</a:t>
                </a:r>
                <a:r>
                  <a:rPr lang="en-US" sz="2200" dirty="0" smtClean="0">
                    <a:solidFill>
                      <a:srgbClr val="6600FF"/>
                    </a:solidFill>
                    <a:latin typeface="Bernard MT Condensed" pitchFamily="18" charset="0"/>
                  </a:rPr>
                  <a:t> / </a:t>
                </a:r>
                <a:r>
                  <a:rPr lang="en-US" sz="2200" dirty="0" err="1" smtClean="0">
                    <a:solidFill>
                      <a:srgbClr val="6600FF"/>
                    </a:solidFill>
                    <a:latin typeface="Bernard MT Condensed" pitchFamily="18" charset="0"/>
                  </a:rPr>
                  <a:t>Rosuvastatin</a:t>
                </a:r>
                <a:r>
                  <a:rPr lang="en-US" sz="2200" dirty="0" smtClean="0">
                    <a:solidFill>
                      <a:srgbClr val="6600FF"/>
                    </a:solidFill>
                    <a:latin typeface="Bernard MT Condensed" pitchFamily="18" charset="0"/>
                  </a:rPr>
                  <a:t> </a:t>
                </a:r>
                <a:endParaRPr lang="en-US" sz="2200" dirty="0">
                  <a:solidFill>
                    <a:srgbClr val="6600FF"/>
                  </a:solidFill>
                  <a:latin typeface="Bernard MT Condensed" pitchFamily="18" charset="0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rot="5400000">
                <a:off x="2971800" y="901521"/>
                <a:ext cx="330558" cy="304800"/>
              </a:xfrm>
              <a:prstGeom prst="line">
                <a:avLst/>
              </a:prstGeom>
              <a:ln w="28575">
                <a:solidFill>
                  <a:srgbClr val="66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3124200" y="696531"/>
              <a:ext cx="19050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6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ACTIVE DRUGS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04800" y="1448594"/>
            <a:ext cx="8991600" cy="585196"/>
            <a:chOff x="304800" y="1448594"/>
            <a:chExt cx="8991600" cy="585196"/>
          </a:xfrm>
        </p:grpSpPr>
        <p:sp>
          <p:nvSpPr>
            <p:cNvPr id="24" name="TextBox 23"/>
            <p:cNvSpPr txBox="1"/>
            <p:nvPr/>
          </p:nvSpPr>
          <p:spPr>
            <a:xfrm>
              <a:off x="7772400" y="1602903"/>
              <a:ext cx="1524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latin typeface="Arial Narrow" pitchFamily="34" charset="0"/>
                </a:rPr>
                <a:t>Partial</a:t>
              </a:r>
              <a:endParaRPr lang="en-US" sz="2200" b="1" dirty="0">
                <a:latin typeface="Arial Narrow" pitchFamily="34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04800" y="1448594"/>
              <a:ext cx="8610600" cy="585196"/>
              <a:chOff x="304800" y="1448594"/>
              <a:chExt cx="8610600" cy="585196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5917842" y="1602903"/>
                <a:ext cx="1524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smtClean="0">
                    <a:latin typeface="Arial Narrow" pitchFamily="34" charset="0"/>
                  </a:rPr>
                  <a:t>Hydrophilic</a:t>
                </a:r>
                <a:endParaRPr lang="en-US" sz="2200" b="1" dirty="0">
                  <a:latin typeface="Arial Narrow" pitchFamily="34" charset="0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304800" y="1676400"/>
                <a:ext cx="54864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2209800" y="1602903"/>
                <a:ext cx="1524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err="1" smtClean="0">
                    <a:latin typeface="Arial Narrow" pitchFamily="34" charset="0"/>
                  </a:rPr>
                  <a:t>Lipophylic</a:t>
                </a:r>
                <a:endParaRPr lang="en-US" sz="2200" b="1" dirty="0">
                  <a:latin typeface="Arial Narrow" pitchFamily="34" charset="0"/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 rot="5400000">
                <a:off x="5753637" y="1600200"/>
                <a:ext cx="304800" cy="1588"/>
              </a:xfrm>
              <a:prstGeom prst="line">
                <a:avLst/>
              </a:prstGeom>
              <a:ln w="28575">
                <a:solidFill>
                  <a:srgbClr val="66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6019800" y="1674812"/>
                <a:ext cx="12954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7620000" y="1674812"/>
                <a:ext cx="12954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51326" y="2362200"/>
            <a:ext cx="2362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Pharmacokinetics</a:t>
            </a:r>
            <a:endParaRPr lang="en-US" sz="2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28600" y="2744212"/>
            <a:ext cx="8915400" cy="3849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Absorption varies (40-70%),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fluvastatin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almost completely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Absorption enhanced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if  taken with food, except 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pravastatin</a:t>
            </a:r>
            <a:endParaRPr lang="en-US" sz="2200" b="1" spc="-30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All have high first-pass extraction by the liver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, except 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pravastatin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5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u="sng" spc="-30" dirty="0" smtClean="0">
                <a:latin typeface="Arial Narrow" pitchFamily="34" charset="0"/>
                <a:cs typeface="+mn-cs"/>
                <a:sym typeface="Wingdings 3"/>
              </a:rPr>
              <a:t>Metabolized variably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;</a:t>
            </a:r>
          </a:p>
          <a:p>
            <a:pPr marL="365760">
              <a:lnSpc>
                <a:spcPts val="2500"/>
              </a:lnSpc>
              <a:buClr>
                <a:srgbClr val="C00000"/>
              </a:buClr>
              <a:buSzPct val="73000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By CYP3A4          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Simvastatin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Lovastatin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Atorvastatin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 marL="365760">
              <a:lnSpc>
                <a:spcPts val="2500"/>
              </a:lnSpc>
              <a:buClr>
                <a:srgbClr val="C00000"/>
              </a:buClr>
              <a:buSzPct val="73000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By</a:t>
            </a:r>
            <a:r>
              <a:rPr lang="en-US" sz="2400" dirty="0" smtClean="0"/>
              <a:t>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CYP2C9          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Fluvastatin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Rosuvastatin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 marL="365760">
              <a:lnSpc>
                <a:spcPts val="2500"/>
              </a:lnSpc>
              <a:buClr>
                <a:srgbClr val="C00000"/>
              </a:buClr>
              <a:buSzPct val="73000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By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sulphonation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 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P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ravastatin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5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Excreted in bile &amp; 5–20% is excreted in urine,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except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pravastatin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80-90% urine</a:t>
            </a:r>
          </a:p>
          <a:p>
            <a:pPr>
              <a:lnSpc>
                <a:spcPts val="25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u="sng" spc="-30" dirty="0" smtClean="0">
                <a:latin typeface="Arial Narrow" pitchFamily="34" charset="0"/>
                <a:cs typeface="+mn-cs"/>
                <a:sym typeface="Wingdings 3"/>
              </a:rPr>
              <a:t>t½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S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hort 1-3 hrs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Simvastatin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Lovastatin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Fluvastatin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          14 hrs             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Atorvastatin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         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19 hrs            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Rosuvastatin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354131" y="5960136"/>
            <a:ext cx="1295400" cy="707886"/>
            <a:chOff x="4354131" y="5943600"/>
            <a:chExt cx="1295400" cy="707886"/>
          </a:xfrm>
        </p:grpSpPr>
        <p:sp>
          <p:nvSpPr>
            <p:cNvPr id="47" name="Right Brace 46"/>
            <p:cNvSpPr/>
            <p:nvPr/>
          </p:nvSpPr>
          <p:spPr>
            <a:xfrm>
              <a:off x="4419600" y="5969358"/>
              <a:ext cx="152400" cy="533400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354131" y="5943600"/>
              <a:ext cx="1295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Bernard MT Condensed" pitchFamily="18" charset="0"/>
                </a:rPr>
                <a:t>  Taken   </a:t>
              </a:r>
              <a:br>
                <a:rPr lang="en-US" sz="2000" dirty="0" smtClean="0">
                  <a:solidFill>
                    <a:srgbClr val="FF0000"/>
                  </a:solidFill>
                  <a:latin typeface="Bernard MT Condensed" pitchFamily="18" charset="0"/>
                </a:rPr>
              </a:br>
              <a:r>
                <a:rPr lang="en-US" sz="2000" dirty="0" smtClean="0">
                  <a:solidFill>
                    <a:srgbClr val="FF0000"/>
                  </a:solidFill>
                  <a:latin typeface="Bernard MT Condensed" pitchFamily="18" charset="0"/>
                </a:rPr>
                <a:t>   any time</a:t>
              </a:r>
              <a:endParaRPr lang="en-US" sz="2000" dirty="0">
                <a:solidFill>
                  <a:srgbClr val="FF0000"/>
                </a:solidFill>
                <a:latin typeface="Bernard MT Condensed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730284" y="5552687"/>
            <a:ext cx="2019837" cy="707886"/>
            <a:chOff x="6730284" y="5562600"/>
            <a:chExt cx="2019837" cy="707886"/>
          </a:xfrm>
        </p:grpSpPr>
        <p:sp>
          <p:nvSpPr>
            <p:cNvPr id="49" name="TextBox 48"/>
            <p:cNvSpPr txBox="1"/>
            <p:nvPr/>
          </p:nvSpPr>
          <p:spPr>
            <a:xfrm>
              <a:off x="7149921" y="5562600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Bernard MT Condensed" pitchFamily="18" charset="0"/>
                </a:rPr>
                <a:t>Taken only in evening, Why? </a:t>
              </a:r>
              <a:endParaRPr lang="en-US" sz="2000" dirty="0">
                <a:solidFill>
                  <a:srgbClr val="FF0000"/>
                </a:solidFill>
                <a:latin typeface="Bernard MT Condensed" pitchFamily="18" charset="0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6730284" y="5728953"/>
              <a:ext cx="457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6629399" y="6175166"/>
            <a:ext cx="24040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Bernard MT Condensed" pitchFamily="18" charset="0"/>
              </a:rPr>
              <a:t>Cholesetrol</a:t>
            </a:r>
            <a:r>
              <a:rPr lang="en-US" sz="2000" dirty="0" smtClean="0">
                <a:latin typeface="Bernard MT Condensed" pitchFamily="18" charset="0"/>
              </a:rPr>
              <a:t> Synthesis  &gt; at night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505200" y="2058444"/>
            <a:ext cx="730841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Weak</a:t>
            </a:r>
            <a:endParaRPr lang="en-US" sz="20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805129" y="2058444"/>
            <a:ext cx="807913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Strong</a:t>
            </a:r>
            <a:endParaRPr lang="en-US" sz="20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576686" y="2058444"/>
            <a:ext cx="1491114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Super / Mega</a:t>
            </a:r>
            <a:endParaRPr lang="en-US" sz="20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5" grpId="0" build="p"/>
      <p:bldP spid="52" grpId="0"/>
      <p:bldP spid="54" grpId="0" animBg="1"/>
      <p:bldP spid="55" grpId="0" animBg="1"/>
      <p:bldP spid="5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3284" y="228600"/>
            <a:ext cx="20573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</a:t>
            </a:r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34650"/>
            <a:ext cx="891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</a:t>
            </a:r>
            <a:r>
              <a:rPr lang="en-US" sz="2200" b="1" u="heavy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monotherapy</a:t>
            </a:r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;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2</a:t>
            </a:r>
            <a:r>
              <a:rPr lang="en-US" sz="2200" baseline="30000" dirty="0" smtClean="0">
                <a:solidFill>
                  <a:srgbClr val="FF0000"/>
                </a:solidFill>
                <a:latin typeface="Bernard MT Condensed" pitchFamily="18" charset="0"/>
              </a:rPr>
              <a:t>ndry</a:t>
            </a:r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 Prevention;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In all ischemic insults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[, stroke, ACSs up to AMI, …..etc.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So given from1</a:t>
            </a:r>
            <a:r>
              <a:rPr lang="en-US" sz="2200" b="1" baseline="30000" dirty="0" smtClean="0">
                <a:latin typeface="Arial Narrow" pitchFamily="34" charset="0"/>
              </a:rPr>
              <a:t>st</a:t>
            </a:r>
            <a:r>
              <a:rPr lang="en-US" sz="2200" b="1" dirty="0" smtClean="0">
                <a:latin typeface="Arial Narrow" pitchFamily="34" charset="0"/>
              </a:rPr>
              <a:t> day of ischemic attack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stabilize plaques + help to limit </a:t>
            </a:r>
            <a:br>
              <a:rPr lang="en-US" sz="2200" b="1" dirty="0" smtClean="0"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latin typeface="Arial Narrow" pitchFamily="34" charset="0"/>
                <a:sym typeface="Wingdings 3"/>
              </a:rPr>
              <a:t>   ischemic zone &amp; to salvage preferential tissues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981200"/>
            <a:ext cx="8915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P</a:t>
            </a:r>
            <a:r>
              <a:rPr lang="en-US" sz="2200" baseline="30000" dirty="0" smtClean="0">
                <a:solidFill>
                  <a:srgbClr val="FF0000"/>
                </a:solidFill>
                <a:latin typeface="Bernard MT Condensed" pitchFamily="18" charset="0"/>
              </a:rPr>
              <a:t>ry</a:t>
            </a:r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 Prevention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; 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1.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Patients with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hyperlipidemia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and with other risks for ischemic insults. 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2.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Type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IIa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Hyperlipoprotinemia</a:t>
            </a:r>
            <a:r>
              <a:rPr lang="en-US" sz="2200" b="1" dirty="0" smtClean="0">
                <a:latin typeface="Arial Narrow" pitchFamily="34" charset="0"/>
              </a:rPr>
              <a:t>. </a:t>
            </a:r>
          </a:p>
          <a:p>
            <a:r>
              <a:rPr lang="en-US" sz="2200" b="1" dirty="0" smtClean="0">
                <a:latin typeface="Arial Narrow" pitchFamily="34" charset="0"/>
              </a:rPr>
              <a:t>     If no control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c</a:t>
            </a:r>
            <a:r>
              <a:rPr lang="en-US" sz="2200" b="1" dirty="0" smtClean="0">
                <a:latin typeface="Arial Narrow" pitchFamily="34" charset="0"/>
              </a:rPr>
              <a:t>ombine (</a:t>
            </a:r>
            <a:r>
              <a:rPr lang="en-US" sz="2200" b="1" dirty="0" err="1" smtClean="0">
                <a:latin typeface="Arial Narrow" pitchFamily="34" charset="0"/>
              </a:rPr>
              <a:t>sequestrants</a:t>
            </a:r>
            <a:r>
              <a:rPr lang="en-US" sz="2200" b="1" dirty="0" smtClean="0">
                <a:latin typeface="Arial Narrow" pitchFamily="34" charset="0"/>
              </a:rPr>
              <a:t> / </a:t>
            </a:r>
            <a:r>
              <a:rPr lang="en-US" sz="2200" b="1" dirty="0" err="1" smtClean="0">
                <a:latin typeface="Arial Narrow" pitchFamily="34" charset="0"/>
              </a:rPr>
              <a:t>ezatimibe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niacine</a:t>
            </a:r>
            <a:r>
              <a:rPr lang="en-US" sz="2200" b="1" dirty="0" smtClean="0">
                <a:latin typeface="Arial Narrow" pitchFamily="34" charset="0"/>
              </a:rPr>
              <a:t>,.. ) to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C.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429000"/>
            <a:ext cx="8915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Combination therapy;</a:t>
            </a:r>
          </a:p>
          <a:p>
            <a:r>
              <a:rPr lang="en-US" sz="2200" b="1" dirty="0" smtClean="0">
                <a:latin typeface="Arial Narrow" pitchFamily="34" charset="0"/>
              </a:rPr>
              <a:t>1.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Mixed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dyslipidaemias</a:t>
            </a:r>
            <a:r>
              <a:rPr lang="en-US" sz="2200" b="1" dirty="0" smtClean="0">
                <a:latin typeface="Arial Narrow" pitchFamily="34" charset="0"/>
              </a:rPr>
              <a:t>; added to </a:t>
            </a:r>
            <a:r>
              <a:rPr lang="en-US" sz="2200" b="1" dirty="0" err="1" smtClean="0">
                <a:latin typeface="Arial Narrow" pitchFamily="34" charset="0"/>
              </a:rPr>
              <a:t>fenofibrates</a:t>
            </a:r>
            <a:r>
              <a:rPr lang="en-US" sz="2200" b="1" dirty="0" smtClean="0">
                <a:latin typeface="Arial Narrow" pitchFamily="34" charset="0"/>
              </a:rPr>
              <a:t> or </a:t>
            </a:r>
            <a:r>
              <a:rPr lang="en-US" sz="2200" b="1" dirty="0" err="1" smtClean="0">
                <a:latin typeface="Arial Narrow" pitchFamily="34" charset="0"/>
              </a:rPr>
              <a:t>niacine</a:t>
            </a:r>
            <a:r>
              <a:rPr lang="en-US" sz="2200" b="1" dirty="0" smtClean="0">
                <a:latin typeface="Arial Narrow" pitchFamily="34" charset="0"/>
              </a:rPr>
              <a:t> if necessary</a:t>
            </a:r>
          </a:p>
          <a:p>
            <a:r>
              <a:rPr lang="en-US" sz="2200" b="1" dirty="0" smtClean="0">
                <a:latin typeface="Arial Narrow" pitchFamily="34" charset="0"/>
              </a:rPr>
              <a:t>2</a:t>
            </a:r>
            <a:r>
              <a:rPr lang="en-US" sz="2400" b="1" dirty="0" smtClean="0">
                <a:latin typeface="Arial Narrow" pitchFamily="34" charset="0"/>
              </a:rPr>
              <a:t>.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In diabetics and patients with insulin resistance [metabolic syndrome]  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even if only 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hypertriglyceridemia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&amp; low HDL without 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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in LDL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	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Why ???</a:t>
            </a:r>
          </a:p>
          <a:p>
            <a:r>
              <a:rPr lang="en-US" sz="2200" b="1" dirty="0" smtClean="0">
                <a:latin typeface="Arial Narrow" pitchFamily="34" charset="0"/>
              </a:rPr>
              <a:t>    because these patients will possess </a:t>
            </a:r>
            <a:r>
              <a:rPr lang="en-US" sz="2200" dirty="0" smtClean="0">
                <a:latin typeface="Bernard MT Condensed" pitchFamily="18" charset="0"/>
              </a:rPr>
              <a:t>small dense LDL </a:t>
            </a:r>
            <a:r>
              <a:rPr lang="en-US" sz="2200" b="1" dirty="0" smtClean="0">
                <a:latin typeface="Arial Narrow" pitchFamily="34" charset="0"/>
              </a:rPr>
              <a:t>(severely </a:t>
            </a:r>
            <a:r>
              <a:rPr lang="en-US" sz="2200" b="1" dirty="0" err="1" smtClean="0">
                <a:latin typeface="Arial Narrow" pitchFamily="34" charset="0"/>
              </a:rPr>
              <a:t>atherogenic</a:t>
            </a:r>
            <a:r>
              <a:rPr lang="en-US" sz="2200" b="1" dirty="0" smtClean="0">
                <a:latin typeface="Arial Narrow" pitchFamily="34" charset="0"/>
              </a:rPr>
              <a:t>) 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+ evident </a:t>
            </a:r>
            <a:r>
              <a:rPr lang="en-US" sz="2200" dirty="0" smtClean="0">
                <a:latin typeface="Bernard MT Condensed" pitchFamily="18" charset="0"/>
              </a:rPr>
              <a:t>endothelial dysfunction </a:t>
            </a:r>
            <a:r>
              <a:rPr lang="en-US" sz="2200" b="1" dirty="0" smtClean="0">
                <a:latin typeface="Arial Narrow" pitchFamily="34" charset="0"/>
              </a:rPr>
              <a:t>+ increased </a:t>
            </a:r>
            <a:r>
              <a:rPr lang="en-US" sz="2200" dirty="0" smtClean="0">
                <a:latin typeface="Bernard MT Condensed" pitchFamily="18" charset="0"/>
              </a:rPr>
              <a:t>thrombotic profile</a:t>
            </a:r>
            <a:r>
              <a:rPr lang="en-US" sz="2200" b="1" dirty="0" smtClean="0">
                <a:latin typeface="Arial Narrow" pitchFamily="34" charset="0"/>
              </a:rPr>
              <a:t>. </a:t>
            </a:r>
          </a:p>
          <a:p>
            <a:r>
              <a:rPr lang="en-US" sz="2200" b="1" dirty="0" smtClean="0">
                <a:latin typeface="Arial Narrow" pitchFamily="34" charset="0"/>
              </a:rPr>
              <a:t>    </a:t>
            </a:r>
            <a:r>
              <a:rPr lang="en-US" sz="2200" u="heavy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SO MUST TAKE STATINS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6019800"/>
            <a:ext cx="20573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Contraindications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76606" y="5982222"/>
            <a:ext cx="6683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sym typeface="Wingdings 3"/>
              </a:rPr>
              <a:t> In pregnancy and cautiously under age of 18 years </a:t>
            </a:r>
            <a:endParaRPr lang="en-US" sz="24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762000" y="228600"/>
            <a:ext cx="8382000" cy="3810000"/>
          </a:xfrm>
          <a:prstGeom prst="rect">
            <a:avLst/>
          </a:prstGeom>
        </p:spPr>
        <p:txBody>
          <a:bodyPr/>
          <a:lstStyle/>
          <a:p>
            <a:pPr marL="114300" lvl="0" indent="-457200">
              <a:lnSpc>
                <a:spcPts val="2400"/>
              </a:lnSpc>
              <a:spcBef>
                <a:spcPts val="1200"/>
              </a:spcBef>
              <a:buBlip>
                <a:blip r:embed="rId2"/>
              </a:buBlip>
            </a:pP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  <a:sym typeface="Wingdings 3"/>
              </a:rPr>
              <a:t></a:t>
            </a: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serum </a:t>
            </a:r>
            <a:r>
              <a:rPr kumimoji="0" lang="en-US" sz="2200" b="1" i="0" u="heavy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transaminase</a:t>
            </a:r>
            <a:r>
              <a:rPr lang="en-US" sz="2200" b="1" u="heavy" dirty="0" smtClean="0"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can progress to evident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hepatotoxicity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</a:t>
            </a:r>
          </a:p>
          <a:p>
            <a:pPr marL="114300" lvl="0" indent="-457200">
              <a:lnSpc>
                <a:spcPts val="2400"/>
              </a:lnSpc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cs typeface="+mn-cs"/>
              </a:rPr>
              <a:t>       So l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ab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investigations recommended </a:t>
            </a: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every 6 month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if levels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up to </a:t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  </a:t>
            </a: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nard MT Condensed" pitchFamily="18" charset="0"/>
                <a:cs typeface="+mn-cs"/>
              </a:rPr>
              <a:t>3 folds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at any time,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statin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must be </a:t>
            </a:r>
            <a:r>
              <a:rPr kumimoji="0" lang="en-US" sz="2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nard MT Condensed" pitchFamily="18" charset="0"/>
                <a:cs typeface="+mn-cs"/>
              </a:rPr>
              <a:t>stopped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then dose adjusted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.</a:t>
            </a:r>
          </a:p>
          <a:p>
            <a:pPr marL="114300" lvl="0" indent="-457200">
              <a:lnSpc>
                <a:spcPts val="2400"/>
              </a:lnSpc>
              <a:spcBef>
                <a:spcPts val="1200"/>
              </a:spcBef>
              <a:buBlip>
                <a:blip r:embed="rId2"/>
              </a:buBlip>
            </a:pPr>
            <a:r>
              <a:rPr lang="en-US" sz="2200" b="1" u="heavy" dirty="0" smtClean="0">
                <a:uFill>
                  <a:solidFill>
                    <a:srgbClr val="CC3399"/>
                  </a:solidFill>
                </a:uFill>
                <a:latin typeface="Arial Narrow" pitchFamily="34" charset="0"/>
                <a:sym typeface="Wingdings 3"/>
              </a:rPr>
              <a:t> </a:t>
            </a:r>
            <a:r>
              <a:rPr kumimoji="0" lang="en-US" sz="2200" b="1" i="0" u="heavy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creatine</a:t>
            </a: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 </a:t>
            </a:r>
            <a:r>
              <a:rPr kumimoji="0" lang="en-US" sz="2200" b="1" i="0" u="heavy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kinase</a:t>
            </a: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 activity</a:t>
            </a:r>
            <a:r>
              <a:rPr kumimoji="0" lang="en-US" sz="2200" b="1" i="0" u="heavy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(index of muscle injury)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</a:p>
          <a:p>
            <a:pPr marL="114300" lvl="0" indent="-457200">
              <a:lnSpc>
                <a:spcPts val="2400"/>
              </a:lnSpc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 </a:t>
            </a:r>
            <a:r>
              <a:rPr lang="en-US" sz="2200" b="1" u="sng" dirty="0" smtClean="0">
                <a:latin typeface="Arial Narrow" pitchFamily="34" charset="0"/>
                <a:sym typeface="Wingdings 3"/>
              </a:rPr>
              <a:t>Measured only if </a:t>
            </a:r>
            <a:r>
              <a:rPr lang="en-US" sz="2200" b="1" u="sng" dirty="0" err="1" smtClean="0">
                <a:latin typeface="Arial Narrow" pitchFamily="34" charset="0"/>
                <a:sym typeface="Wingdings 3"/>
              </a:rPr>
              <a:t>myalgia</a:t>
            </a:r>
            <a:r>
              <a:rPr lang="en-US" sz="2200" b="1" u="sng" dirty="0" smtClean="0">
                <a:latin typeface="Arial Narrow" pitchFamily="34" charset="0"/>
                <a:sym typeface="Wingdings 3"/>
              </a:rPr>
              <a:t> or </a:t>
            </a:r>
            <a:r>
              <a:rPr lang="en-US" sz="2200" b="1" u="sng" dirty="0" err="1" smtClean="0">
                <a:latin typeface="Arial Narrow" pitchFamily="34" charset="0"/>
                <a:sym typeface="Wingdings 3"/>
              </a:rPr>
              <a:t>myositis</a:t>
            </a:r>
            <a:r>
              <a:rPr lang="en-US" sz="2200" b="1" u="sng" dirty="0" smtClean="0">
                <a:latin typeface="Arial Narrow" pitchFamily="34" charset="0"/>
                <a:sym typeface="Wingdings 3"/>
              </a:rPr>
              <a:t> develops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if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3-5 folds  we;</a:t>
            </a:r>
          </a:p>
          <a:p>
            <a:pPr marL="114300" lvl="0" indent="-457200">
              <a:lnSpc>
                <a:spcPts val="2400"/>
              </a:lnSpc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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statin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doses / change to hydrophilic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statin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/ omit combination with </a:t>
            </a:r>
            <a:br>
              <a:rPr lang="en-US" sz="2200" b="1" dirty="0" smtClean="0"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latin typeface="Arial Narrow" pitchFamily="34" charset="0"/>
                <a:sym typeface="Wingdings 3"/>
              </a:rPr>
              <a:t>   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fibrates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…..</a:t>
            </a:r>
          </a:p>
          <a:p>
            <a:pPr marL="114300" lvl="0" indent="-457200">
              <a:lnSpc>
                <a:spcPts val="2400"/>
              </a:lnSpc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 If severe elevation + blood in urine  this is 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R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habdomyolysis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renal </a:t>
            </a:r>
            <a:br>
              <a:rPr lang="en-US" sz="2200" b="1" dirty="0" smtClean="0"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latin typeface="Arial Narrow" pitchFamily="34" charset="0"/>
                <a:sym typeface="Wingdings 3"/>
              </a:rPr>
              <a:t>    failure could be fatal dialysis is needed</a:t>
            </a:r>
          </a:p>
          <a:p>
            <a:pPr marR="0" lvl="0" indent="-342900" algn="l" defTabSz="914400" rtl="0" eaLnBrk="1" fontAlgn="base" latinLnBrk="0" hangingPunct="1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2200" b="1" u="heavy" dirty="0" smtClean="0">
                <a:uFill>
                  <a:solidFill>
                    <a:srgbClr val="CC3399"/>
                  </a:solidFill>
                </a:uFill>
                <a:latin typeface="Arial Narrow" pitchFamily="34" charset="0"/>
                <a:sym typeface="Wingdings 3"/>
              </a:rPr>
              <a:t>Others;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↑</a:t>
            </a:r>
            <a:r>
              <a:rPr lang="en-US" sz="2200" b="1" dirty="0" err="1" smtClean="0">
                <a:latin typeface="Arial Narrow" pitchFamily="34" charset="0"/>
                <a:cs typeface="+mn-cs"/>
              </a:rPr>
              <a:t>l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enticular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opacity,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i</a:t>
            </a:r>
            <a:r>
              <a:rPr lang="en-US" sz="2200" b="1" dirty="0" err="1" smtClean="0">
                <a:latin typeface="Arial Narrow" pitchFamily="34" charset="0"/>
                <a:cs typeface="+mn-cs"/>
              </a:rPr>
              <a:t>nsomnia</a:t>
            </a:r>
            <a:r>
              <a:rPr lang="en-US" sz="2200" b="1" dirty="0" smtClean="0">
                <a:latin typeface="Arial Narrow" pitchFamily="34" charset="0"/>
                <a:cs typeface="+mn-cs"/>
              </a:rPr>
              <a:t>, rash, GIT disturbance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52400" y="178713"/>
            <a:ext cx="152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ADRs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52400" y="4064913"/>
            <a:ext cx="152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Interactions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457200" y="4495800"/>
            <a:ext cx="8534400" cy="2133600"/>
          </a:xfrm>
          <a:prstGeom prst="rect">
            <a:avLst/>
          </a:prstGeom>
        </p:spPr>
        <p:txBody>
          <a:bodyPr/>
          <a:lstStyle/>
          <a:p>
            <a:pPr marL="114300" lvl="0" indent="-457200">
              <a:lnSpc>
                <a:spcPts val="2400"/>
              </a:lnSpc>
              <a:spcBef>
                <a:spcPts val="600"/>
              </a:spcBef>
              <a:buBlip>
                <a:blip r:embed="rId2"/>
              </a:buBlip>
            </a:pP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Those metabolized by CYP3A4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[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Simvastatin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, 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Atrovastatin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] 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show </a:t>
            </a:r>
          </a:p>
          <a:p>
            <a:pPr marL="114300" lvl="0" indent="-457200">
              <a:lnSpc>
                <a:spcPts val="2400"/>
              </a:lnSpc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cs typeface="+mn-cs"/>
                <a:sym typeface="Wingdings 3"/>
              </a:rPr>
              <a:t>   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efficacy with 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NDUCERS (</a:t>
            </a:r>
            <a:r>
              <a:rPr lang="en-US" sz="2200" b="1" dirty="0" err="1" smtClean="0">
                <a:solidFill>
                  <a:srgbClr val="CC3399"/>
                </a:solidFill>
                <a:latin typeface="Arial Narrow" pitchFamily="34" charset="0"/>
              </a:rPr>
              <a:t>Phenytoin</a:t>
            </a:r>
            <a:r>
              <a:rPr lang="en-US" sz="2200" b="1" dirty="0" smtClean="0">
                <a:solidFill>
                  <a:srgbClr val="CC3399"/>
                </a:solidFill>
                <a:latin typeface="Arial Narrow" pitchFamily="34" charset="0"/>
              </a:rPr>
              <a:t>, </a:t>
            </a:r>
            <a:r>
              <a:rPr lang="en-US" sz="2200" b="1" dirty="0" err="1" smtClean="0">
                <a:solidFill>
                  <a:srgbClr val="CC3399"/>
                </a:solidFill>
                <a:latin typeface="Arial Narrow" pitchFamily="34" charset="0"/>
              </a:rPr>
              <a:t>Rifampin</a:t>
            </a:r>
            <a:r>
              <a:rPr lang="en-US" sz="2200" b="1" dirty="0" smtClean="0">
                <a:solidFill>
                  <a:srgbClr val="CC3399"/>
                </a:solidFill>
                <a:latin typeface="Arial Narrow" pitchFamily="34" charset="0"/>
              </a:rPr>
              <a:t>, </a:t>
            </a:r>
            <a:r>
              <a:rPr lang="en-US" sz="2200" b="1" dirty="0" err="1" smtClean="0">
                <a:solidFill>
                  <a:srgbClr val="CC3399"/>
                </a:solidFill>
                <a:latin typeface="Arial Narrow" pitchFamily="34" charset="0"/>
              </a:rPr>
              <a:t>Barbiturates,TZDs</a:t>
            </a:r>
            <a:r>
              <a:rPr lang="en-US" sz="2200" b="1" dirty="0" smtClean="0">
                <a:solidFill>
                  <a:srgbClr val="CC3399"/>
                </a:solidFill>
                <a:latin typeface="Arial Narrow" pitchFamily="34" charset="0"/>
              </a:rPr>
              <a:t>...)</a:t>
            </a:r>
          </a:p>
          <a:p>
            <a:pPr marL="114300" lvl="0" indent="-457200">
              <a:lnSpc>
                <a:spcPts val="2400"/>
              </a:lnSpc>
              <a:spcBef>
                <a:spcPts val="600"/>
              </a:spcBef>
            </a:pP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    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toxicity with INHIBITORS</a:t>
            </a:r>
            <a:r>
              <a:rPr lang="en-US" sz="2200" b="1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(</a:t>
            </a:r>
            <a:r>
              <a:rPr lang="en-US" sz="2200" b="1" dirty="0" err="1" smtClean="0">
                <a:solidFill>
                  <a:srgbClr val="CC3399"/>
                </a:solidFill>
                <a:latin typeface="Arial Narrow" pitchFamily="34" charset="0"/>
              </a:rPr>
              <a:t>Macrolides</a:t>
            </a:r>
            <a:r>
              <a:rPr lang="en-US" sz="2200" b="1" dirty="0" smtClean="0">
                <a:solidFill>
                  <a:srgbClr val="CC3399"/>
                </a:solidFill>
                <a:latin typeface="Arial Narrow" pitchFamily="34" charset="0"/>
              </a:rPr>
              <a:t>, Cyclosporine, </a:t>
            </a:r>
            <a:r>
              <a:rPr lang="en-US" sz="2200" b="1" dirty="0" err="1" smtClean="0">
                <a:solidFill>
                  <a:srgbClr val="CC3399"/>
                </a:solidFill>
                <a:latin typeface="Arial Narrow" pitchFamily="34" charset="0"/>
              </a:rPr>
              <a:t>Ketoconazole</a:t>
            </a:r>
            <a:r>
              <a:rPr lang="en-US" sz="2200" b="1" dirty="0" smtClean="0">
                <a:solidFill>
                  <a:srgbClr val="CC3399"/>
                </a:solidFill>
                <a:latin typeface="Arial Narrow" pitchFamily="34" charset="0"/>
              </a:rPr>
              <a:t>...)</a:t>
            </a:r>
          </a:p>
          <a:p>
            <a:pPr marL="114300" lvl="0" indent="-457200">
              <a:lnSpc>
                <a:spcPts val="24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200" b="1" u="sng" dirty="0" smtClean="0">
                <a:latin typeface="Arial Narrow" pitchFamily="34" charset="0"/>
                <a:sym typeface="Wingdings 3"/>
              </a:rPr>
              <a:t>Those metabolized by </a:t>
            </a:r>
            <a:r>
              <a:rPr kumimoji="0" lang="en-US" sz="2200" b="1" i="0" u="sng" strike="noStrike" kern="1200" cap="none" spc="-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CYP2C9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[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Fluvastatin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&amp; 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Rosuvastatin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]</a:t>
            </a:r>
            <a:r>
              <a:rPr kumimoji="0" lang="en-US" sz="2200" b="1" i="0" u="none" strike="noStrike" kern="1200" cap="none" spc="-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 show </a:t>
            </a:r>
          </a:p>
          <a:p>
            <a:pPr marL="114300" indent="-457200">
              <a:lnSpc>
                <a:spcPts val="2400"/>
              </a:lnSpc>
              <a:spcBef>
                <a:spcPts val="600"/>
              </a:spcBef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  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toxicity with INHIBITORS (</a:t>
            </a:r>
            <a:r>
              <a:rPr lang="en-US" sz="2200" b="1" dirty="0" err="1" smtClean="0">
                <a:solidFill>
                  <a:srgbClr val="CC3399"/>
                </a:solidFill>
                <a:latin typeface="Arial Narrow" pitchFamily="34" charset="0"/>
                <a:sym typeface="Wingdings 3"/>
              </a:rPr>
              <a:t>M</a:t>
            </a:r>
            <a:r>
              <a:rPr lang="en-US" sz="2200" b="1" dirty="0" err="1" smtClean="0">
                <a:solidFill>
                  <a:srgbClr val="CC3399"/>
                </a:solidFill>
                <a:latin typeface="Arial Narrow" pitchFamily="34" charset="0"/>
              </a:rPr>
              <a:t>etronidazole</a:t>
            </a:r>
            <a:r>
              <a:rPr lang="en-US" sz="2200" b="1" dirty="0" smtClean="0">
                <a:solidFill>
                  <a:srgbClr val="CC3399"/>
                </a:solidFill>
                <a:latin typeface="Arial Narrow" pitchFamily="34" charset="0"/>
              </a:rPr>
              <a:t>, </a:t>
            </a:r>
            <a:r>
              <a:rPr lang="en-US" sz="2200" b="1" dirty="0" err="1" smtClean="0">
                <a:solidFill>
                  <a:srgbClr val="CC3399"/>
                </a:solidFill>
                <a:latin typeface="Arial Narrow" pitchFamily="34" charset="0"/>
              </a:rPr>
              <a:t>Amiodarone</a:t>
            </a:r>
            <a:r>
              <a:rPr lang="en-US" sz="2200" b="1" dirty="0" smtClean="0">
                <a:solidFill>
                  <a:srgbClr val="CC3399"/>
                </a:solidFill>
                <a:latin typeface="Arial Narrow" pitchFamily="34" charset="0"/>
              </a:rPr>
              <a:t>, </a:t>
            </a:r>
            <a:r>
              <a:rPr lang="en-US" sz="2200" b="1" dirty="0" err="1" smtClean="0">
                <a:solidFill>
                  <a:srgbClr val="CC3399"/>
                </a:solidFill>
                <a:latin typeface="Arial Narrow" pitchFamily="34" charset="0"/>
              </a:rPr>
              <a:t>Cimetidine</a:t>
            </a:r>
            <a:r>
              <a:rPr lang="en-US" sz="2200" b="1" dirty="0" smtClean="0">
                <a:solidFill>
                  <a:srgbClr val="CC3399"/>
                </a:solidFill>
                <a:latin typeface="Arial Narrow" pitchFamily="34" charset="0"/>
              </a:rPr>
              <a:t>…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)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pawelmazur.org/blog/wp-content/uploads/2010/07/liv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632458"/>
            <a:ext cx="3437680" cy="2263142"/>
          </a:xfrm>
          <a:prstGeom prst="flowChartDocument">
            <a:avLst/>
          </a:prstGeom>
          <a:noFill/>
        </p:spPr>
      </p:pic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990600" y="2160432"/>
            <a:ext cx="4267200" cy="523220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CC0000"/>
                </a:solidFill>
                <a:latin typeface="Bernard MT Condensed" pitchFamily="18" charset="0"/>
              </a:rPr>
              <a:t>Adjuvants</a:t>
            </a:r>
            <a:r>
              <a:rPr lang="en-US" sz="2800" dirty="0" smtClean="0">
                <a:solidFill>
                  <a:srgbClr val="CC0000"/>
                </a:solidFill>
                <a:latin typeface="Bernard MT Condensed" pitchFamily="18" charset="0"/>
              </a:rPr>
              <a:t> in </a:t>
            </a:r>
            <a:r>
              <a:rPr lang="en-US" sz="2800" dirty="0" err="1" smtClean="0">
                <a:solidFill>
                  <a:srgbClr val="CC0000"/>
                </a:solidFill>
                <a:latin typeface="Bernard MT Condensed" pitchFamily="18" charset="0"/>
              </a:rPr>
              <a:t>hyperlipidemia</a:t>
            </a:r>
            <a:endParaRPr lang="en-US" sz="28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pic>
        <p:nvPicPr>
          <p:cNvPr id="9218" name="Picture 2" descr="http://www.plaquetec.com/1.jpg"/>
          <p:cNvPicPr>
            <a:picLocks noChangeAspect="1" noChangeArrowheads="1"/>
          </p:cNvPicPr>
          <p:nvPr/>
        </p:nvPicPr>
        <p:blipFill>
          <a:blip r:embed="rId3" cstate="print"/>
          <a:srcRect l="6977" t="4925" r="4651" b="6430"/>
          <a:stretch>
            <a:fillRect/>
          </a:stretch>
        </p:blipFill>
        <p:spPr bwMode="auto">
          <a:xfrm>
            <a:off x="2895600" y="3168316"/>
            <a:ext cx="3733800" cy="3537284"/>
          </a:xfrm>
          <a:prstGeom prst="roundRect">
            <a:avLst/>
          </a:prstGeom>
          <a:noFill/>
        </p:spPr>
      </p:pic>
      <p:pic>
        <p:nvPicPr>
          <p:cNvPr id="9220" name="Picture 4" descr="http://journals.prous.com/journals/dnp/20021502/html/dn150069/images/Kostner_f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7EBEE"/>
              </a:clrFrom>
              <a:clrTo>
                <a:srgbClr val="E7EB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912902">
            <a:off x="4419600" y="2566355"/>
            <a:ext cx="3762375" cy="2628900"/>
          </a:xfrm>
          <a:prstGeom prst="rect">
            <a:avLst/>
          </a:prstGeom>
          <a:noFill/>
        </p:spPr>
      </p:pic>
      <p:pic>
        <p:nvPicPr>
          <p:cNvPr id="6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4028440" y="2667000"/>
            <a:ext cx="1018139" cy="1066800"/>
          </a:xfrm>
          <a:prstGeom prst="ellipse">
            <a:avLst/>
          </a:prstGeom>
          <a:noFill/>
        </p:spPr>
      </p:pic>
      <p:pic>
        <p:nvPicPr>
          <p:cNvPr id="7" name="Picture 6" descr="http://www.ncrr.nih.gov/publications/ncrr_reporter/spring2007/images/ld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FFE9"/>
              </a:clrFrom>
              <a:clrTo>
                <a:srgbClr val="F3FF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974012"/>
            <a:ext cx="3200400" cy="3731587"/>
          </a:xfrm>
          <a:prstGeom prst="rect">
            <a:avLst/>
          </a:prstGeom>
          <a:noFill/>
        </p:spPr>
      </p:pic>
      <p:pic>
        <p:nvPicPr>
          <p:cNvPr id="8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4953000" y="1371600"/>
            <a:ext cx="1018139" cy="1066800"/>
          </a:xfrm>
          <a:prstGeom prst="ellipse">
            <a:avLst/>
          </a:prstGeom>
          <a:noFill/>
        </p:spPr>
      </p:pic>
      <p:pic>
        <p:nvPicPr>
          <p:cNvPr id="10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5943600" y="1447800"/>
            <a:ext cx="609600" cy="638735"/>
          </a:xfrm>
          <a:prstGeom prst="ellipse">
            <a:avLst/>
          </a:prstGeom>
          <a:noFill/>
        </p:spPr>
      </p:pic>
      <p:pic>
        <p:nvPicPr>
          <p:cNvPr id="11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8305800" y="2743200"/>
            <a:ext cx="609600" cy="638735"/>
          </a:xfrm>
          <a:prstGeom prst="ellipse">
            <a:avLst/>
          </a:prstGeom>
          <a:noFill/>
        </p:spPr>
      </p:pic>
      <p:pic>
        <p:nvPicPr>
          <p:cNvPr id="12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5638800" y="5562600"/>
            <a:ext cx="609600" cy="638735"/>
          </a:xfrm>
          <a:prstGeom prst="ellipse">
            <a:avLst/>
          </a:prstGeom>
          <a:noFill/>
        </p:spPr>
      </p:pic>
      <p:pic>
        <p:nvPicPr>
          <p:cNvPr id="13" name="Picture 12" descr="http://www.nature.com/nrg/journal/v7/n3/images/nrg1805-f2.jpg"/>
          <p:cNvPicPr>
            <a:picLocks noChangeAspect="1" noChangeArrowheads="1"/>
          </p:cNvPicPr>
          <p:nvPr/>
        </p:nvPicPr>
        <p:blipFill>
          <a:blip r:embed="rId8" cstate="print"/>
          <a:srcRect l="1600" t="41975" r="77600" b="45679"/>
          <a:stretch>
            <a:fillRect/>
          </a:stretch>
        </p:blipFill>
        <p:spPr bwMode="auto">
          <a:xfrm>
            <a:off x="2450205" y="5715000"/>
            <a:ext cx="1074420" cy="826477"/>
          </a:xfrm>
          <a:prstGeom prst="ellipse">
            <a:avLst/>
          </a:prstGeom>
          <a:noFill/>
        </p:spPr>
      </p:pic>
      <p:sp>
        <p:nvSpPr>
          <p:cNvPr id="14" name="5-Point Star 13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158" y="252041"/>
            <a:ext cx="2473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Omega -3-FA</a:t>
            </a:r>
          </a:p>
        </p:txBody>
      </p:sp>
      <p:sp>
        <p:nvSpPr>
          <p:cNvPr id="8" name="Rectangle 7"/>
          <p:cNvSpPr/>
          <p:nvPr/>
        </p:nvSpPr>
        <p:spPr>
          <a:xfrm>
            <a:off x="2683105" y="302515"/>
            <a:ext cx="6273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found in fish oils containing highly unsaturated FA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1669" y="1926769"/>
            <a:ext cx="457200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platelet function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Prolongation of bleeding time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sym typeface="Wingdings 3"/>
              </a:rPr>
              <a:t> Reduction of plasma fibrinogen</a:t>
            </a:r>
            <a:endParaRPr lang="en-US" sz="24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Anti-inflammatory effects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1669" y="1145818"/>
            <a:ext cx="4914363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enzymes involved in TG synthesis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sym typeface="Wingdings 3"/>
              </a:rPr>
              <a:t> beta-oxidation of FFA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1669" y="711039"/>
            <a:ext cx="20573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Mechanism </a:t>
            </a:r>
            <a:endParaRPr lang="en-US" sz="2200" dirty="0">
              <a:latin typeface="Calibri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94069" y="3505200"/>
            <a:ext cx="9002331" cy="430887"/>
            <a:chOff x="141669" y="2932089"/>
            <a:chExt cx="9002331" cy="430887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41669" y="2932089"/>
              <a:ext cx="20573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solidFill>
                    <a:srgbClr val="FF6600"/>
                  </a:solidFill>
                  <a:latin typeface="Bernard MT Condensed" pitchFamily="18" charset="0"/>
                </a:rPr>
                <a:t>Indications </a:t>
              </a:r>
              <a:endParaRPr lang="en-US" sz="2200" dirty="0">
                <a:latin typeface="Calibri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52600" y="2943894"/>
              <a:ext cx="7391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</a:pPr>
              <a:r>
                <a:rPr lang="en-US" sz="2200" b="1" spc="-30" dirty="0" smtClean="0">
                  <a:latin typeface="Arial Narrow" pitchFamily="34" charset="0"/>
                  <a:cs typeface="+mn-cs"/>
                  <a:sym typeface="Wingdings 3"/>
                </a:rPr>
                <a:t>Approved as adjunctive for treatment of very high  TGs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953000" y="1246632"/>
            <a:ext cx="1371600" cy="609600"/>
            <a:chOff x="4953000" y="1141926"/>
            <a:chExt cx="1371600" cy="609600"/>
          </a:xfrm>
        </p:grpSpPr>
        <p:sp>
          <p:nvSpPr>
            <p:cNvPr id="18" name="Right Brace 17"/>
            <p:cNvSpPr/>
            <p:nvPr/>
          </p:nvSpPr>
          <p:spPr>
            <a:xfrm>
              <a:off x="4953000" y="1141926"/>
              <a:ext cx="152400" cy="609600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81600" y="1218126"/>
              <a:ext cx="1143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</a:pPr>
              <a:r>
                <a:rPr lang="en-US" sz="2400" b="1" spc="-30" dirty="0" smtClean="0">
                  <a:latin typeface="Arial Narrow" pitchFamily="34" charset="0"/>
                  <a:sym typeface="Wingdings 3"/>
                </a:rPr>
                <a:t>  TGs</a:t>
              </a:r>
              <a:endParaRPr lang="en-US" sz="2400" b="1" spc="-30" dirty="0" smtClean="0">
                <a:latin typeface="Arial Narrow" pitchFamily="34" charset="0"/>
                <a:cs typeface="+mn-cs"/>
                <a:sym typeface="Wingdings 3"/>
              </a:endParaRPr>
            </a:p>
          </p:txBody>
        </p:sp>
      </p:grp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181600" y="762000"/>
            <a:ext cx="3429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Pharmacological Effects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950851" y="2057400"/>
            <a:ext cx="3735949" cy="1079679"/>
            <a:chOff x="4950851" y="1814846"/>
            <a:chExt cx="3735949" cy="1079679"/>
          </a:xfrm>
        </p:grpSpPr>
        <p:sp>
          <p:nvSpPr>
            <p:cNvPr id="21" name="Right Brace 20"/>
            <p:cNvSpPr/>
            <p:nvPr/>
          </p:nvSpPr>
          <p:spPr>
            <a:xfrm>
              <a:off x="4950851" y="1814846"/>
              <a:ext cx="167427" cy="1079679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81600" y="2184042"/>
              <a:ext cx="3505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</a:pPr>
              <a:r>
                <a:rPr lang="en-US" sz="2400" b="1" spc="-30" dirty="0" smtClean="0">
                  <a:latin typeface="Arial Narrow" pitchFamily="34" charset="0"/>
                  <a:sym typeface="Wingdings 3"/>
                </a:rPr>
                <a:t>Some vascular protection</a:t>
              </a:r>
              <a:endParaRPr lang="en-US" sz="2400" b="1" spc="-30" dirty="0" smtClean="0">
                <a:latin typeface="Arial Narrow" pitchFamily="34" charset="0"/>
                <a:cs typeface="+mn-cs"/>
                <a:sym typeface="Wingdings 3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41669" y="4029670"/>
            <a:ext cx="2457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β-</a:t>
            </a: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Sitosterol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51279" y="4418392"/>
            <a:ext cx="5179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found in plants with structure similar to C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52400" y="4972527"/>
            <a:ext cx="8763000" cy="772594"/>
            <a:chOff x="141669" y="4708214"/>
            <a:chExt cx="8763000" cy="772594"/>
          </a:xfrm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41669" y="4708214"/>
              <a:ext cx="52578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solidFill>
                    <a:srgbClr val="FF6600"/>
                  </a:solidFill>
                  <a:latin typeface="Bernard MT Condensed" pitchFamily="18" charset="0"/>
                </a:rPr>
                <a:t>Mechanism &amp;Pharmacological Effects</a:t>
              </a:r>
            </a:p>
            <a:p>
              <a:r>
                <a:rPr lang="en-US" sz="2200" dirty="0" smtClean="0">
                  <a:solidFill>
                    <a:srgbClr val="FF6600"/>
                  </a:solidFill>
                  <a:latin typeface="Bernard MT Condensed" pitchFamily="18" charset="0"/>
                </a:rPr>
                <a:t> </a:t>
              </a:r>
              <a:endParaRPr lang="en-US" sz="2200" dirty="0">
                <a:latin typeface="Calibri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1669" y="5019143"/>
              <a:ext cx="8763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spc="-40" dirty="0" smtClean="0">
                  <a:latin typeface="Arial Narrow" pitchFamily="34" charset="0"/>
                </a:rPr>
                <a:t>Compete with dietary &amp; </a:t>
              </a:r>
              <a:r>
                <a:rPr lang="en-US" sz="2400" b="1" spc="-40" dirty="0" err="1" smtClean="0">
                  <a:latin typeface="Arial Narrow" pitchFamily="34" charset="0"/>
                </a:rPr>
                <a:t>biliary</a:t>
              </a:r>
              <a:r>
                <a:rPr lang="en-US" sz="2400" b="1" spc="-40" dirty="0" smtClean="0">
                  <a:latin typeface="Arial Narrow" pitchFamily="34" charset="0"/>
                </a:rPr>
                <a:t> C absorption</a:t>
              </a:r>
              <a:r>
                <a:rPr lang="en-US" sz="2400" b="1" spc="-40" dirty="0" smtClean="0">
                  <a:latin typeface="Arial Narrow" pitchFamily="34" charset="0"/>
                  <a:sym typeface="Wingdings 3"/>
                </a:rPr>
                <a:t>   levels LDL levels  </a:t>
              </a:r>
              <a:r>
                <a:rPr lang="en-US" sz="2400" b="1" u="sng" spc="-40" dirty="0" smtClean="0">
                  <a:latin typeface="Arial Narrow" pitchFamily="34" charset="0"/>
                  <a:sym typeface="Wingdings 3"/>
                </a:rPr>
                <a:t>+</a:t>
              </a:r>
              <a:r>
                <a:rPr lang="en-US" sz="2400" b="1" spc="-40" dirty="0" smtClean="0">
                  <a:latin typeface="Arial Narrow" pitchFamily="34" charset="0"/>
                  <a:sym typeface="Wingdings 3"/>
                </a:rPr>
                <a:t>10%</a:t>
              </a:r>
              <a:endParaRPr lang="en-US" sz="2400" b="1" spc="-40" dirty="0">
                <a:latin typeface="Arial Narrow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9521" y="5963127"/>
            <a:ext cx="8699679" cy="437673"/>
            <a:chOff x="139521" y="5407967"/>
            <a:chExt cx="8699679" cy="437673"/>
          </a:xfrm>
        </p:grpSpPr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39521" y="5407967"/>
              <a:ext cx="20573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solidFill>
                    <a:srgbClr val="FF6600"/>
                  </a:solidFill>
                  <a:latin typeface="Bernard MT Condensed" pitchFamily="18" charset="0"/>
                </a:rPr>
                <a:t>Indications </a:t>
              </a:r>
              <a:endParaRPr lang="en-US" sz="2200" dirty="0">
                <a:latin typeface="Calibri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447800" y="5445530"/>
              <a:ext cx="7391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</a:pPr>
              <a:r>
                <a:rPr lang="en-US" sz="2200" b="1" spc="-30" dirty="0" smtClean="0">
                  <a:latin typeface="Arial Narrow" pitchFamily="34" charset="0"/>
                  <a:cs typeface="+mn-cs"/>
                  <a:sym typeface="Wingdings 3"/>
                </a:rPr>
                <a:t>Given as food supplement before meal  in </a:t>
              </a:r>
              <a:r>
                <a:rPr lang="en-US" sz="2200" b="1" spc="-30" dirty="0" err="1" smtClean="0">
                  <a:latin typeface="Arial Narrow" pitchFamily="34" charset="0"/>
                  <a:cs typeface="+mn-cs"/>
                  <a:sym typeface="Wingdings 3"/>
                </a:rPr>
                <a:t>hypecholestrolemia</a:t>
              </a:r>
              <a:endParaRPr lang="en-US" sz="2200" b="1" spc="-30" dirty="0" smtClean="0">
                <a:latin typeface="Arial Narrow" pitchFamily="34" charset="0"/>
                <a:cs typeface="+mn-cs"/>
                <a:sym typeface="Wingdings 3"/>
              </a:endParaRP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0" y="4114800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20" grpId="0"/>
      <p:bldP spid="24" grpId="0"/>
      <p:bldP spid="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46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FFFF99"/>
            </a:gs>
            <a:gs pos="91000">
              <a:schemeClr val="bg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667000" y="6019800"/>
            <a:ext cx="5029200" cy="461665"/>
          </a:xfrm>
          <a:prstGeom prst="rect">
            <a:avLst/>
          </a:prstGeom>
          <a:solidFill>
            <a:srgbClr val="86226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lin Sans FB Demi" pitchFamily="34" charset="0"/>
              </a:rPr>
              <a:t>TARGETING BEYOUND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67000" y="5334000"/>
            <a:ext cx="4648200" cy="461665"/>
          </a:xfrm>
          <a:prstGeom prst="rect">
            <a:avLst/>
          </a:prstGeom>
          <a:solidFill>
            <a:srgbClr val="86226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lin Sans FB Demi" pitchFamily="34" charset="0"/>
              </a:rPr>
              <a:t>TARGETING DYSLIPIDEMIA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2286000" y="4048780"/>
            <a:ext cx="4267200" cy="523220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C0000"/>
                </a:solidFill>
                <a:latin typeface="Bernard MT Condensed" pitchFamily="18" charset="0"/>
              </a:rPr>
              <a:t>What do we want to achieve ?</a:t>
            </a:r>
            <a:endParaRPr lang="en-US" sz="28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715000" y="3657600"/>
            <a:ext cx="3200400" cy="3047999"/>
            <a:chOff x="4028440" y="1371600"/>
            <a:chExt cx="4886960" cy="5333999"/>
          </a:xfrm>
        </p:grpSpPr>
        <p:pic>
          <p:nvPicPr>
            <p:cNvPr id="16" name="Picture 4" descr="http://journals.prous.com/journals/dnp/20021502/html/dn150069/images/Kostner_f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E7EBEE"/>
                </a:clrFrom>
                <a:clrTo>
                  <a:srgbClr val="E7EB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3912902">
              <a:off x="4419600" y="2566355"/>
              <a:ext cx="3762375" cy="2628900"/>
            </a:xfrm>
            <a:prstGeom prst="rect">
              <a:avLst/>
            </a:prstGeom>
            <a:noFill/>
          </p:spPr>
        </p:pic>
        <p:pic>
          <p:nvPicPr>
            <p:cNvPr id="18" name="Picture 4" descr="http://www.hdlforum.org/ktmlstandard/images/uploads/HDL-home.jpg?0.868934050785710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B"/>
                </a:clrFrom>
                <a:clrTo>
                  <a:srgbClr val="FFFFFB">
                    <a:alpha val="0"/>
                  </a:srgbClr>
                </a:clrTo>
              </a:clrChange>
            </a:blip>
            <a:srcRect l="19298" t="2632" r="21053" b="18421"/>
            <a:stretch>
              <a:fillRect/>
            </a:stretch>
          </p:blipFill>
          <p:spPr bwMode="auto">
            <a:xfrm>
              <a:off x="4028440" y="2667000"/>
              <a:ext cx="1018139" cy="1066800"/>
            </a:xfrm>
            <a:prstGeom prst="ellipse">
              <a:avLst/>
            </a:prstGeom>
            <a:noFill/>
          </p:spPr>
        </p:pic>
        <p:pic>
          <p:nvPicPr>
            <p:cNvPr id="20" name="Picture 19" descr="http://www.ncrr.nih.gov/publications/ncrr_reporter/spring2007/images/ldl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3FFE9"/>
                </a:clrFrom>
                <a:clrTo>
                  <a:srgbClr val="F3FFE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5000" y="2974012"/>
              <a:ext cx="3200400" cy="3731587"/>
            </a:xfrm>
            <a:prstGeom prst="rect">
              <a:avLst/>
            </a:prstGeom>
            <a:noFill/>
          </p:spPr>
        </p:pic>
        <p:pic>
          <p:nvPicPr>
            <p:cNvPr id="21" name="Picture 4" descr="http://www.hdlforum.org/ktmlstandard/images/uploads/HDL-home.jpg?0.868934050785710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B"/>
                </a:clrFrom>
                <a:clrTo>
                  <a:srgbClr val="FFFFFB">
                    <a:alpha val="0"/>
                  </a:srgbClr>
                </a:clrTo>
              </a:clrChange>
            </a:blip>
            <a:srcRect l="19298" t="2632" r="21053" b="18421"/>
            <a:stretch>
              <a:fillRect/>
            </a:stretch>
          </p:blipFill>
          <p:spPr bwMode="auto">
            <a:xfrm>
              <a:off x="4953000" y="1371600"/>
              <a:ext cx="1018139" cy="1066800"/>
            </a:xfrm>
            <a:prstGeom prst="ellipse">
              <a:avLst/>
            </a:prstGeom>
            <a:noFill/>
          </p:spPr>
        </p:pic>
        <p:pic>
          <p:nvPicPr>
            <p:cNvPr id="22" name="Picture 4" descr="http://www.hdlforum.org/ktmlstandard/images/uploads/HDL-home.jpg?0.868934050785710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B"/>
                </a:clrFrom>
                <a:clrTo>
                  <a:srgbClr val="FFFFFB">
                    <a:alpha val="0"/>
                  </a:srgbClr>
                </a:clrTo>
              </a:clrChange>
            </a:blip>
            <a:srcRect l="19298" t="2632" r="21053" b="18421"/>
            <a:stretch>
              <a:fillRect/>
            </a:stretch>
          </p:blipFill>
          <p:spPr bwMode="auto">
            <a:xfrm>
              <a:off x="5943600" y="1447800"/>
              <a:ext cx="609600" cy="638735"/>
            </a:xfrm>
            <a:prstGeom prst="ellipse">
              <a:avLst/>
            </a:prstGeom>
            <a:noFill/>
          </p:spPr>
        </p:pic>
        <p:pic>
          <p:nvPicPr>
            <p:cNvPr id="23" name="Picture 4" descr="http://www.hdlforum.org/ktmlstandard/images/uploads/HDL-home.jpg?0.868934050785710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B"/>
                </a:clrFrom>
                <a:clrTo>
                  <a:srgbClr val="FFFFFB">
                    <a:alpha val="0"/>
                  </a:srgbClr>
                </a:clrTo>
              </a:clrChange>
            </a:blip>
            <a:srcRect l="19298" t="2632" r="21053" b="18421"/>
            <a:stretch>
              <a:fillRect/>
            </a:stretch>
          </p:blipFill>
          <p:spPr bwMode="auto">
            <a:xfrm>
              <a:off x="8305800" y="2743200"/>
              <a:ext cx="609600" cy="638735"/>
            </a:xfrm>
            <a:prstGeom prst="ellipse">
              <a:avLst/>
            </a:prstGeom>
            <a:noFill/>
          </p:spPr>
        </p:pic>
        <p:pic>
          <p:nvPicPr>
            <p:cNvPr id="24" name="Picture 4" descr="http://www.hdlforum.org/ktmlstandard/images/uploads/HDL-home.jpg?0.868934050785710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B"/>
                </a:clrFrom>
                <a:clrTo>
                  <a:srgbClr val="FFFFFB">
                    <a:alpha val="0"/>
                  </a:srgbClr>
                </a:clrTo>
              </a:clrChange>
            </a:blip>
            <a:srcRect l="19298" t="2632" r="21053" b="18421"/>
            <a:stretch>
              <a:fillRect/>
            </a:stretch>
          </p:blipFill>
          <p:spPr bwMode="auto">
            <a:xfrm>
              <a:off x="5638800" y="5562600"/>
              <a:ext cx="609600" cy="638735"/>
            </a:xfrm>
            <a:prstGeom prst="ellipse">
              <a:avLst/>
            </a:prstGeom>
            <a:noFill/>
          </p:spPr>
        </p:pic>
      </p:grp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794" b="7724"/>
          <a:stretch>
            <a:fillRect/>
          </a:stretch>
        </p:blipFill>
        <p:spPr bwMode="auto">
          <a:xfrm>
            <a:off x="2057400" y="437877"/>
            <a:ext cx="3733800" cy="2179746"/>
          </a:xfrm>
          <a:prstGeom prst="rect">
            <a:avLst/>
          </a:prstGeom>
          <a:noFill/>
        </p:spPr>
      </p:pic>
      <p:grpSp>
        <p:nvGrpSpPr>
          <p:cNvPr id="32" name="Group 31"/>
          <p:cNvGrpSpPr/>
          <p:nvPr/>
        </p:nvGrpSpPr>
        <p:grpSpPr>
          <a:xfrm>
            <a:off x="2362200" y="914400"/>
            <a:ext cx="1828800" cy="2386884"/>
            <a:chOff x="304800" y="-228600"/>
            <a:chExt cx="2159359" cy="2782251"/>
          </a:xfrm>
        </p:grpSpPr>
        <p:pic>
          <p:nvPicPr>
            <p:cNvPr id="33" name="Picture 2" descr="C:\Users\Administrator\Pictures\hhh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-228600"/>
              <a:ext cx="2159359" cy="2782251"/>
            </a:xfrm>
            <a:prstGeom prst="rect">
              <a:avLst/>
            </a:prstGeom>
            <a:noFill/>
          </p:spPr>
        </p:pic>
        <p:sp>
          <p:nvSpPr>
            <p:cNvPr id="34" name="Oval 33"/>
            <p:cNvSpPr/>
            <p:nvPr/>
          </p:nvSpPr>
          <p:spPr>
            <a:xfrm>
              <a:off x="2070459" y="1776946"/>
              <a:ext cx="228600" cy="381000"/>
            </a:xfrm>
            <a:prstGeom prst="ellipse">
              <a:avLst/>
            </a:prstGeom>
            <a:gradFill flip="none" rotWithShape="1">
              <a:gsLst>
                <a:gs pos="0">
                  <a:srgbClr val="5A2120"/>
                </a:gs>
                <a:gs pos="33000">
                  <a:srgbClr val="5A2120">
                    <a:shade val="67500"/>
                    <a:satMod val="115000"/>
                    <a:alpha val="71000"/>
                  </a:srgbClr>
                </a:gs>
                <a:gs pos="74000">
                  <a:srgbClr val="5A212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5" descr="C:\Users\Administrator\Pictures\Brain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156" b="31679"/>
          <a:stretch>
            <a:fillRect/>
          </a:stretch>
        </p:blipFill>
        <p:spPr bwMode="auto">
          <a:xfrm>
            <a:off x="0" y="0"/>
            <a:ext cx="2300287" cy="2286000"/>
          </a:xfrm>
          <a:prstGeom prst="roundRect">
            <a:avLst>
              <a:gd name="adj" fmla="val 23945"/>
            </a:avLst>
          </a:prstGeom>
          <a:noFill/>
        </p:spPr>
      </p:pic>
      <p:pic>
        <p:nvPicPr>
          <p:cNvPr id="36" name="Picture 5" descr="C:\Users\Administrator\Pictures\Brain.jpg"/>
          <p:cNvPicPr>
            <a:picLocks noChangeAspect="1" noChangeArrowheads="1"/>
          </p:cNvPicPr>
          <p:nvPr/>
        </p:nvPicPr>
        <p:blipFill>
          <a:blip r:embed="rId8" cstate="print"/>
          <a:srcRect l="47933" t="47964"/>
          <a:stretch>
            <a:fillRect/>
          </a:stretch>
        </p:blipFill>
        <p:spPr bwMode="auto">
          <a:xfrm>
            <a:off x="1295400" y="1295400"/>
            <a:ext cx="1447800" cy="1469355"/>
          </a:xfrm>
          <a:prstGeom prst="ellipse">
            <a:avLst/>
          </a:prstGeom>
          <a:noFill/>
        </p:spPr>
      </p:pic>
      <p:sp>
        <p:nvSpPr>
          <p:cNvPr id="27" name="5-Point Star 26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46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FFFF99"/>
            </a:gs>
            <a:gs pos="91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730922" y="722495"/>
            <a:ext cx="7918315" cy="2498124"/>
            <a:chOff x="762000" y="4027170"/>
            <a:chExt cx="7689715" cy="2526030"/>
          </a:xfrm>
        </p:grpSpPr>
        <p:sp>
          <p:nvSpPr>
            <p:cNvPr id="5" name="Rectangle 4"/>
            <p:cNvSpPr/>
            <p:nvPr/>
          </p:nvSpPr>
          <p:spPr>
            <a:xfrm>
              <a:off x="762000" y="4027170"/>
              <a:ext cx="7689715" cy="647700"/>
            </a:xfrm>
            <a:prstGeom prst="rect">
              <a:avLst/>
            </a:prstGeom>
            <a:solidFill>
              <a:srgbClr val="EB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0" y="4739640"/>
              <a:ext cx="7689715" cy="181356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4">
                    <a:lumMod val="20000"/>
                    <a:lumOff val="80000"/>
                  </a:schemeClr>
                </a:gs>
                <a:gs pos="100000">
                  <a:srgbClr val="FFFF9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2" descr="http://i293.photobucket.com/albums/mm53/nexavar/Drugs/hiperlipidemia/t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rcRect t="16176" r="6799" b="27941"/>
          <a:stretch>
            <a:fillRect/>
          </a:stretch>
        </p:blipFill>
        <p:spPr bwMode="auto">
          <a:xfrm>
            <a:off x="750195" y="642698"/>
            <a:ext cx="7772400" cy="240083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51326" y="125568"/>
            <a:ext cx="6477000" cy="461665"/>
          </a:xfrm>
          <a:prstGeom prst="rect">
            <a:avLst/>
          </a:prstGeom>
          <a:solidFill>
            <a:srgbClr val="86226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lin Sans FB Demi" pitchFamily="34" charset="0"/>
              </a:rPr>
              <a:t>TARGETING DYSLIPIDEMIA </a:t>
            </a:r>
            <a:r>
              <a:rPr lang="en-US" sz="2400" dirty="0" smtClean="0">
                <a:solidFill>
                  <a:srgbClr val="FFFF99"/>
                </a:solidFill>
                <a:latin typeface="Berlin Sans FB Demi" pitchFamily="34" charset="0"/>
                <a:sym typeface="Wingdings 3"/>
              </a:rPr>
              <a:t> </a:t>
            </a:r>
            <a:r>
              <a:rPr lang="en-US" sz="2400" dirty="0" smtClean="0">
                <a:solidFill>
                  <a:srgbClr val="FFFF00"/>
                </a:solidFill>
                <a:latin typeface="Berlin Sans FB Demi" pitchFamily="34" charset="0"/>
              </a:rPr>
              <a:t>THE QUANTITY</a:t>
            </a:r>
            <a:endParaRPr lang="en-US" sz="24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grpSp>
        <p:nvGrpSpPr>
          <p:cNvPr id="4" name="Group 17"/>
          <p:cNvGrpSpPr/>
          <p:nvPr/>
        </p:nvGrpSpPr>
        <p:grpSpPr>
          <a:xfrm>
            <a:off x="0" y="3131540"/>
            <a:ext cx="9144000" cy="572037"/>
            <a:chOff x="0" y="6260205"/>
            <a:chExt cx="9144000" cy="572037"/>
          </a:xfrm>
        </p:grpSpPr>
        <p:sp>
          <p:nvSpPr>
            <p:cNvPr id="14" name="TextBox 13"/>
            <p:cNvSpPr txBox="1"/>
            <p:nvPr/>
          </p:nvSpPr>
          <p:spPr>
            <a:xfrm>
              <a:off x="0" y="6401355"/>
              <a:ext cx="9144000" cy="43088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CC3399">
                    <a:tint val="44500"/>
                    <a:satMod val="160000"/>
                  </a:srgbClr>
                </a:gs>
                <a:gs pos="100000">
                  <a:srgbClr val="CC3399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EBF7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Bernard MT Condensed" pitchFamily="18" charset="0"/>
                </a:rPr>
                <a:t>			     WALKING / WALKING / WALKING</a:t>
              </a:r>
              <a:endParaRPr lang="en-US" sz="2200" dirty="0">
                <a:latin typeface="Bernard MT Condensed" pitchFamily="18" charset="0"/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5613042" y="6260205"/>
              <a:ext cx="914400" cy="152400"/>
            </a:xfrm>
            <a:prstGeom prst="downArrow">
              <a:avLst/>
            </a:prstGeom>
            <a:solidFill>
              <a:srgbClr val="86226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228600" y="4343400"/>
          <a:ext cx="861060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981200"/>
                <a:gridCol w="4495800"/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0" dirty="0" err="1" smtClean="0">
                          <a:latin typeface="Bernard MT Condensed" pitchFamily="18" charset="0"/>
                        </a:rPr>
                        <a:t>Hyperlipoproteinemia</a:t>
                      </a:r>
                      <a:endParaRPr lang="en-US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0" dirty="0" smtClean="0">
                          <a:latin typeface="Bernard MT Condensed" pitchFamily="18" charset="0"/>
                        </a:rPr>
                        <a:t>Lipid  Derangement</a:t>
                      </a:r>
                      <a:endParaRPr lang="en-US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 smtClean="0">
                          <a:latin typeface="Bernard MT Condensed" pitchFamily="18" charset="0"/>
                        </a:rPr>
                        <a:t>Treatment</a:t>
                      </a:r>
                      <a:endParaRPr lang="en-US" sz="2400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CC33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dirty="0" err="1" smtClean="0">
                          <a:latin typeface="Elephant" pitchFamily="18" charset="0"/>
                        </a:rPr>
                        <a:t>IIa</a:t>
                      </a:r>
                      <a:endParaRPr lang="en-US" sz="1800" b="0" dirty="0" smtClean="0"/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Statins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Sequestrants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Ezitamibe</a:t>
                      </a: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 / Niacin</a:t>
                      </a:r>
                      <a:endParaRPr lang="en-US" sz="2000" b="0" kern="1200" dirty="0" smtClean="0">
                        <a:solidFill>
                          <a:schemeClr val="dk1"/>
                        </a:solidFill>
                        <a:latin typeface="Bernard MT Condensed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1E19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dirty="0" err="1" smtClean="0">
                          <a:latin typeface="Elephant" pitchFamily="18" charset="0"/>
                        </a:rPr>
                        <a:t>IIb</a:t>
                      </a:r>
                      <a:endParaRPr lang="en-US" sz="1800" b="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/>
                        <a:t>TG &amp; C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Fibrates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Statins</a:t>
                      </a: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 Niacin /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Sequestrants</a:t>
                      </a:r>
                      <a:endParaRPr lang="en-US" sz="2000" b="0" kern="1200" dirty="0" smtClean="0">
                        <a:solidFill>
                          <a:schemeClr val="dk1"/>
                        </a:solidFill>
                        <a:latin typeface="Bernard MT Condensed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46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FFFF99"/>
            </a:gs>
            <a:gs pos="91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" y="1846145"/>
            <a:ext cx="7233761" cy="2286000"/>
            <a:chOff x="228600" y="2743200"/>
            <a:chExt cx="7233761" cy="2667000"/>
          </a:xfrm>
        </p:grpSpPr>
        <p:pic>
          <p:nvPicPr>
            <p:cNvPr id="15" name="Picture 14" descr="http://www.lipidsonline.org/meetings/targets/rader/slides/rader_023.gif"/>
            <p:cNvPicPr>
              <a:picLocks noChangeAspect="1" noChangeArrowheads="1"/>
            </p:cNvPicPr>
            <p:nvPr/>
          </p:nvPicPr>
          <p:blipFill>
            <a:blip r:embed="rId2" cstate="print"/>
            <a:srcRect t="23077" b="23077"/>
            <a:stretch>
              <a:fillRect/>
            </a:stretch>
          </p:blipFill>
          <p:spPr bwMode="auto">
            <a:xfrm>
              <a:off x="228600" y="2743200"/>
              <a:ext cx="7233761" cy="2667000"/>
            </a:xfrm>
            <a:prstGeom prst="rect">
              <a:avLst/>
            </a:prstGeom>
            <a:noFill/>
          </p:spPr>
        </p:pic>
        <p:pic>
          <p:nvPicPr>
            <p:cNvPr id="16" name="Picture 15" descr="http://www.lipidsonline.org/meetings/targets/rader/slides/rader_023.gif"/>
            <p:cNvPicPr>
              <a:picLocks noChangeAspect="1" noChangeArrowheads="1"/>
            </p:cNvPicPr>
            <p:nvPr/>
          </p:nvPicPr>
          <p:blipFill>
            <a:blip r:embed="rId2" cstate="print"/>
            <a:srcRect t="1538" b="80000"/>
            <a:stretch>
              <a:fillRect/>
            </a:stretch>
          </p:blipFill>
          <p:spPr bwMode="auto">
            <a:xfrm>
              <a:off x="584916" y="2767884"/>
              <a:ext cx="6477000" cy="685800"/>
            </a:xfrm>
            <a:prstGeom prst="rect">
              <a:avLst/>
            </a:prstGeom>
            <a:noFill/>
          </p:spPr>
        </p:pic>
      </p:grpSp>
      <p:sp>
        <p:nvSpPr>
          <p:cNvPr id="20" name="TextBox 19"/>
          <p:cNvSpPr txBox="1"/>
          <p:nvPr/>
        </p:nvSpPr>
        <p:spPr>
          <a:xfrm>
            <a:off x="152400" y="1295400"/>
            <a:ext cx="6324600" cy="461665"/>
          </a:xfrm>
          <a:prstGeom prst="rect">
            <a:avLst/>
          </a:prstGeom>
          <a:solidFill>
            <a:srgbClr val="86226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lin Sans FB Demi" pitchFamily="34" charset="0"/>
              </a:rPr>
              <a:t>TARGETING DYSLIPIDEMIA </a:t>
            </a:r>
            <a:r>
              <a:rPr lang="en-US" sz="2400" dirty="0" smtClean="0">
                <a:solidFill>
                  <a:srgbClr val="FFFF99"/>
                </a:solidFill>
                <a:latin typeface="Berlin Sans FB Demi" pitchFamily="34" charset="0"/>
                <a:sym typeface="Wingdings 3"/>
              </a:rPr>
              <a:t> </a:t>
            </a:r>
            <a:r>
              <a:rPr lang="en-US" sz="2400" dirty="0" smtClean="0">
                <a:solidFill>
                  <a:srgbClr val="FFFF00"/>
                </a:solidFill>
                <a:latin typeface="Berlin Sans FB Demi" pitchFamily="34" charset="0"/>
              </a:rPr>
              <a:t>THE QUALITY</a:t>
            </a:r>
            <a:endParaRPr lang="en-US" sz="24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pic>
        <p:nvPicPr>
          <p:cNvPr id="21" name="Picture 20" descr="http://www.lipidsonline.org/meetings/targets/rader/slides/rader_023.gif"/>
          <p:cNvPicPr>
            <a:picLocks noChangeAspect="1" noChangeArrowheads="1"/>
          </p:cNvPicPr>
          <p:nvPr/>
        </p:nvPicPr>
        <p:blipFill>
          <a:blip r:embed="rId2" cstate="print"/>
          <a:srcRect l="79986" t="23077" b="23077"/>
          <a:stretch>
            <a:fillRect/>
          </a:stretch>
        </p:blipFill>
        <p:spPr bwMode="auto">
          <a:xfrm>
            <a:off x="7442916" y="1834339"/>
            <a:ext cx="1447800" cy="2286000"/>
          </a:xfrm>
          <a:prstGeom prst="rect">
            <a:avLst/>
          </a:prstGeom>
          <a:noFill/>
        </p:spPr>
      </p:pic>
      <p:pic>
        <p:nvPicPr>
          <p:cNvPr id="22" name="Picture 21" descr="http://www.lipidsonline.org/meetings/targets/rader/slides/rader_023.gif"/>
          <p:cNvPicPr>
            <a:picLocks noChangeAspect="1" noChangeArrowheads="1"/>
          </p:cNvPicPr>
          <p:nvPr/>
        </p:nvPicPr>
        <p:blipFill>
          <a:blip r:embed="rId2" cstate="print"/>
          <a:srcRect l="79986" t="28462" b="62564"/>
          <a:stretch>
            <a:fillRect/>
          </a:stretch>
        </p:blipFill>
        <p:spPr bwMode="auto">
          <a:xfrm>
            <a:off x="7442916" y="1859023"/>
            <a:ext cx="1447800" cy="381000"/>
          </a:xfrm>
          <a:prstGeom prst="rect">
            <a:avLst/>
          </a:prstGeom>
          <a:noFill/>
        </p:spPr>
      </p:pic>
      <p:sp>
        <p:nvSpPr>
          <p:cNvPr id="23" name="Oval 22"/>
          <p:cNvSpPr/>
          <p:nvPr/>
        </p:nvSpPr>
        <p:spPr>
          <a:xfrm>
            <a:off x="7772400" y="2659660"/>
            <a:ext cx="304800" cy="304800"/>
          </a:xfrm>
          <a:prstGeom prst="ellipse">
            <a:avLst/>
          </a:prstGeom>
          <a:solidFill>
            <a:srgbClr val="FFF4D1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http://www.lipidsonline.org/meetings/targets/rader/slides/rader_023.gif"/>
          <p:cNvPicPr>
            <a:picLocks noChangeAspect="1" noChangeArrowheads="1"/>
          </p:cNvPicPr>
          <p:nvPr/>
        </p:nvPicPr>
        <p:blipFill>
          <a:blip r:embed="rId2" cstate="print"/>
          <a:srcRect l="79986" t="28462" b="62564"/>
          <a:stretch>
            <a:fillRect/>
          </a:stretch>
        </p:blipFill>
        <p:spPr bwMode="auto">
          <a:xfrm>
            <a:off x="7440768" y="3497860"/>
            <a:ext cx="1447800" cy="381000"/>
          </a:xfrm>
          <a:prstGeom prst="rect">
            <a:avLst/>
          </a:prstGeom>
          <a:noFill/>
        </p:spPr>
      </p:pic>
      <p:pic>
        <p:nvPicPr>
          <p:cNvPr id="25" name="Picture 24" descr="http://www.lipidsonline.org/meetings/targets/rader/slides/rader_023.gif"/>
          <p:cNvPicPr>
            <a:picLocks noChangeAspect="1" noChangeArrowheads="1"/>
          </p:cNvPicPr>
          <p:nvPr/>
        </p:nvPicPr>
        <p:blipFill>
          <a:blip r:embed="rId2" cstate="print"/>
          <a:srcRect l="37647" t="1538" r="30589" b="88889"/>
          <a:stretch>
            <a:fillRect/>
          </a:stretch>
        </p:blipFill>
        <p:spPr bwMode="auto">
          <a:xfrm>
            <a:off x="7441842" y="3535423"/>
            <a:ext cx="1447800" cy="381000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5945748" y="1732381"/>
            <a:ext cx="3008289" cy="25146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http://www.lipidsonline.org/meetings/targets/rader/slides/rader_023.gif"/>
          <p:cNvPicPr>
            <a:picLocks noChangeAspect="1" noChangeArrowheads="1"/>
          </p:cNvPicPr>
          <p:nvPr/>
        </p:nvPicPr>
        <p:blipFill>
          <a:blip r:embed="rId2" cstate="print"/>
          <a:srcRect l="27440" t="1538" r="59619" b="88451"/>
          <a:stretch>
            <a:fillRect/>
          </a:stretch>
        </p:blipFill>
        <p:spPr bwMode="auto">
          <a:xfrm>
            <a:off x="7543800" y="3193060"/>
            <a:ext cx="838200" cy="318753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477000" y="1878550"/>
            <a:ext cx="2133600" cy="707886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FFFF"/>
                </a:solidFill>
                <a:latin typeface="Bernard MT Condensed" pitchFamily="18" charset="0"/>
              </a:rPr>
              <a:t>Addition of </a:t>
            </a:r>
          </a:p>
          <a:p>
            <a:pPr algn="ctr"/>
            <a:r>
              <a:rPr lang="en-US" sz="2000" dirty="0" smtClean="0">
                <a:solidFill>
                  <a:srgbClr val="00FFFF"/>
                </a:solidFill>
                <a:latin typeface="Bernard MT Condensed" pitchFamily="18" charset="0"/>
              </a:rPr>
              <a:t>Niacin &gt; </a:t>
            </a:r>
            <a:r>
              <a:rPr lang="en-US" sz="2000" dirty="0" err="1" smtClean="0">
                <a:solidFill>
                  <a:srgbClr val="00FFFF"/>
                </a:solidFill>
                <a:latin typeface="Bernard MT Condensed" pitchFamily="18" charset="0"/>
              </a:rPr>
              <a:t>Fibrates</a:t>
            </a:r>
            <a:r>
              <a:rPr lang="en-US" sz="2000" dirty="0" smtClean="0">
                <a:solidFill>
                  <a:srgbClr val="00FFFF"/>
                </a:solidFill>
                <a:latin typeface="Bernard MT Condensed" pitchFamily="18" charset="0"/>
              </a:rPr>
              <a:t> !!!</a:t>
            </a:r>
            <a:endParaRPr lang="en-US" sz="20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25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chemeClr val="bg1"/>
            </a:gs>
            <a:gs pos="91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85800"/>
            <a:ext cx="899160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150" dirty="0" smtClean="0">
                <a:latin typeface="Arial Narrow" pitchFamily="34" charset="0"/>
                <a:cs typeface="+mn-cs"/>
              </a:rPr>
              <a:t>Denotes  </a:t>
            </a:r>
            <a:r>
              <a:rPr lang="en-US" sz="2400" b="1" spc="-150" dirty="0" err="1" smtClean="0">
                <a:latin typeface="Arial Narrow" pitchFamily="34" charset="0"/>
                <a:cs typeface="+mn-cs"/>
              </a:rPr>
              <a:t>abnormally</a:t>
            </a:r>
            <a:r>
              <a:rPr lang="en-US" sz="2400" spc="-150" dirty="0" err="1" smtClean="0">
                <a:solidFill>
                  <a:srgbClr val="C00000"/>
                </a:solidFill>
                <a:latin typeface="Bernard MT Condensed" pitchFamily="18" charset="0"/>
                <a:cs typeface="+mn-cs"/>
                <a:sym typeface="Wingdings 3"/>
              </a:rPr>
              <a:t></a:t>
            </a:r>
            <a:r>
              <a:rPr lang="en-US" sz="2400" spc="-150" dirty="0" err="1" smtClean="0">
                <a:solidFill>
                  <a:srgbClr val="C00000"/>
                </a:solidFill>
                <a:latin typeface="Bernard MT Condensed" pitchFamily="18" charset="0"/>
                <a:cs typeface="+mn-cs"/>
              </a:rPr>
              <a:t>LEVELS</a:t>
            </a:r>
            <a:r>
              <a:rPr lang="en-US" sz="2400" spc="-150" dirty="0" smtClean="0">
                <a:solidFill>
                  <a:srgbClr val="C00000"/>
                </a:solidFill>
                <a:latin typeface="Bernard MT Condensed" pitchFamily="18" charset="0"/>
                <a:cs typeface="+mn-cs"/>
              </a:rPr>
              <a:t> </a:t>
            </a:r>
            <a:r>
              <a:rPr lang="en-US" sz="2400" b="1" spc="-150" dirty="0" smtClean="0">
                <a:latin typeface="Arial Narrow" pitchFamily="34" charset="0"/>
                <a:cs typeface="+mn-cs"/>
              </a:rPr>
              <a:t>of </a:t>
            </a:r>
            <a:r>
              <a:rPr lang="en-US" sz="2400" b="1" spc="-150" dirty="0">
                <a:latin typeface="Arial Narrow" pitchFamily="34" charset="0"/>
                <a:cs typeface="+mn-cs"/>
              </a:rPr>
              <a:t>any or all </a:t>
            </a:r>
            <a:r>
              <a:rPr lang="en-US" sz="2400" u="heavy" dirty="0" smtClean="0">
                <a:uFill>
                  <a:solidFill>
                    <a:srgbClr val="3333FF"/>
                  </a:solidFill>
                </a:uFill>
                <a:latin typeface="Bernard MT Condensed" pitchFamily="18" charset="0"/>
                <a:cs typeface="Aharoni" pitchFamily="2" charset="-79"/>
              </a:rPr>
              <a:t>LIPIDS</a:t>
            </a:r>
            <a:r>
              <a:rPr lang="en-US" sz="2400" b="1" dirty="0" smtClean="0">
                <a:latin typeface="Arial Narrow" pitchFamily="34" charset="0"/>
                <a:cs typeface="+mn-cs"/>
              </a:rPr>
              <a:t> </a:t>
            </a:r>
            <a:r>
              <a:rPr lang="en-US" sz="2000" b="1" dirty="0" smtClean="0">
                <a:latin typeface="Arial Narrow" pitchFamily="34" charset="0"/>
                <a:cs typeface="+mn-cs"/>
              </a:rPr>
              <a:t>&amp;/or </a:t>
            </a:r>
            <a:r>
              <a:rPr lang="en-US" sz="2400" u="heavy" dirty="0" smtClean="0">
                <a:uFill>
                  <a:solidFill>
                    <a:srgbClr val="3333FF"/>
                  </a:solidFill>
                </a:uFill>
                <a:latin typeface="Bernard MT Condensed" pitchFamily="18" charset="0"/>
                <a:cs typeface="Aharoni" pitchFamily="2" charset="-79"/>
              </a:rPr>
              <a:t>LIPOPROTEINS </a:t>
            </a:r>
            <a:r>
              <a:rPr lang="en-US" sz="2400" u="heavy" dirty="0">
                <a:uFill>
                  <a:solidFill>
                    <a:srgbClr val="3333FF"/>
                  </a:solidFill>
                </a:uFill>
                <a:latin typeface="Bernard MT Condensed" pitchFamily="18" charset="0"/>
                <a:cs typeface="+mn-cs"/>
              </a:rPr>
              <a:t>[LP]</a:t>
            </a:r>
            <a:r>
              <a:rPr lang="en-US" sz="2400" dirty="0">
                <a:uFill>
                  <a:solidFill>
                    <a:srgbClr val="3333FF"/>
                  </a:solidFill>
                </a:uFill>
                <a:latin typeface="Bernard MT Condensed" pitchFamily="18" charset="0"/>
                <a:cs typeface="+mn-cs"/>
              </a:rPr>
              <a:t> </a:t>
            </a:r>
            <a:r>
              <a:rPr lang="en-US" sz="2400" b="1" dirty="0" smtClean="0">
                <a:latin typeface="Arial Narrow" pitchFamily="34" charset="0"/>
                <a:cs typeface="+mn-cs"/>
              </a:rPr>
              <a:t>in </a:t>
            </a:r>
            <a:r>
              <a:rPr lang="en-US" sz="2400" b="1" dirty="0">
                <a:latin typeface="Arial Narrow" pitchFamily="34" charset="0"/>
                <a:cs typeface="+mn-cs"/>
              </a:rPr>
              <a:t>blood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Berlin Sans FB Demi" pitchFamily="34" charset="0"/>
                <a:cs typeface="+mn-cs"/>
              </a:rPr>
              <a:t>HYPERLIPIDEMIA ???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Berlin Sans FB Demi" pitchFamily="34" charset="0"/>
              <a:cs typeface="+mn-cs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429000" y="163513"/>
            <a:ext cx="7010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Is the most common form of </a:t>
            </a:r>
            <a:r>
              <a:rPr lang="en-US" sz="2400" b="1" dirty="0" err="1">
                <a:latin typeface="Arial Narrow" pitchFamily="34" charset="0"/>
              </a:rPr>
              <a:t>dyslipidemia</a:t>
            </a:r>
            <a:r>
              <a:rPr lang="en-US" sz="2400" b="1" dirty="0">
                <a:latin typeface="Arial Narrow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9200" y="1752600"/>
            <a:ext cx="2819400" cy="1054135"/>
          </a:xfrm>
          <a:prstGeom prst="rect">
            <a:avLst/>
          </a:prstGeom>
          <a:solidFill>
            <a:srgbClr val="FFFFFF">
              <a:alpha val="50980"/>
            </a:srgbClr>
          </a:solidFill>
        </p:spPr>
        <p:txBody>
          <a:bodyPr wrap="square">
            <a:spAutoFit/>
          </a:bodyPr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50" dirty="0" err="1">
                <a:latin typeface="Arial Narrow" pitchFamily="34" charset="0"/>
                <a:cs typeface="+mn-cs"/>
              </a:rPr>
              <a:t>Hypertriglyceridemia</a:t>
            </a:r>
            <a:endParaRPr lang="en-US" sz="2400" b="1" spc="-50" dirty="0">
              <a:latin typeface="Arial Narrow" pitchFamily="34" charset="0"/>
              <a:cs typeface="+mn-cs"/>
            </a:endParaRP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50" dirty="0">
                <a:latin typeface="Arial Narrow" pitchFamily="34" charset="0"/>
                <a:cs typeface="+mn-cs"/>
              </a:rPr>
              <a:t>Hyper-</a:t>
            </a:r>
            <a:r>
              <a:rPr lang="en-US" sz="2400" b="1" spc="-50" dirty="0" err="1">
                <a:latin typeface="Arial Narrow" pitchFamily="34" charset="0"/>
                <a:cs typeface="+mn-cs"/>
              </a:rPr>
              <a:t>cholesterolemia</a:t>
            </a:r>
            <a:r>
              <a:rPr lang="en-US" sz="2400" b="1" spc="-50" dirty="0">
                <a:latin typeface="Arial Narrow" pitchFamily="34" charset="0"/>
                <a:cs typeface="+mn-cs"/>
              </a:rPr>
              <a:t> </a:t>
            </a: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 Narrow" pitchFamily="34" charset="0"/>
                <a:cs typeface="+mn-cs"/>
              </a:rPr>
              <a:t>Mixed</a:t>
            </a:r>
          </a:p>
        </p:txBody>
      </p:sp>
      <p:sp>
        <p:nvSpPr>
          <p:cNvPr id="15377" name="Rectangle 5"/>
          <p:cNvSpPr>
            <a:spLocks noChangeArrowheads="1"/>
          </p:cNvSpPr>
          <p:nvPr/>
        </p:nvSpPr>
        <p:spPr bwMode="auto">
          <a:xfrm>
            <a:off x="5791200" y="3733800"/>
            <a:ext cx="3200400" cy="1695336"/>
          </a:xfrm>
          <a:prstGeom prst="rect">
            <a:avLst/>
          </a:prstGeom>
          <a:solidFill>
            <a:srgbClr val="FFFFFF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err="1">
                <a:latin typeface="Arial Narrow" pitchFamily="34" charset="0"/>
              </a:rPr>
              <a:t>Hyperlipoprotienemia</a:t>
            </a:r>
            <a:endParaRPr lang="en-US" sz="2400" b="1" dirty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* Denotes usually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 </a:t>
            </a:r>
            <a:r>
              <a:rPr lang="en-US" sz="2400" b="1" dirty="0" smtClean="0">
                <a:latin typeface="Arial Narrow" pitchFamily="34" charset="0"/>
              </a:rPr>
              <a:t>LDL </a:t>
            </a:r>
          </a:p>
          <a:p>
            <a:pPr>
              <a:lnSpc>
                <a:spcPts val="2500"/>
              </a:lnSpc>
            </a:pP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* Unless specified in the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familial types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029200" y="1143000"/>
            <a:ext cx="1447800" cy="550862"/>
            <a:chOff x="5486400" y="1233488"/>
            <a:chExt cx="1447800" cy="550862"/>
          </a:xfrm>
        </p:grpSpPr>
        <p:sp>
          <p:nvSpPr>
            <p:cNvPr id="15378" name="TextBox 39"/>
            <p:cNvSpPr txBox="1">
              <a:spLocks noChangeArrowheads="1"/>
            </p:cNvSpPr>
            <p:nvPr/>
          </p:nvSpPr>
          <p:spPr bwMode="auto">
            <a:xfrm>
              <a:off x="5486400" y="1322388"/>
              <a:ext cx="1447800" cy="461962"/>
            </a:xfrm>
            <a:prstGeom prst="rect">
              <a:avLst/>
            </a:prstGeom>
            <a:solidFill>
              <a:srgbClr val="F2F09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latin typeface="Arial Narrow" pitchFamily="34" charset="0"/>
                </a:rPr>
                <a:t>TGs &amp; C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5400000">
              <a:off x="5460207" y="1308894"/>
              <a:ext cx="152400" cy="1587"/>
            </a:xfrm>
            <a:prstGeom prst="straightConnector1">
              <a:avLst/>
            </a:prstGeom>
            <a:ln w="5715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791200" y="1066800"/>
            <a:ext cx="3276600" cy="2630487"/>
            <a:chOff x="6705600" y="1144588"/>
            <a:chExt cx="3276600" cy="2630487"/>
          </a:xfrm>
        </p:grpSpPr>
        <p:sp>
          <p:nvSpPr>
            <p:cNvPr id="15379" name="TextBox 40"/>
            <p:cNvSpPr txBox="1">
              <a:spLocks noChangeArrowheads="1"/>
            </p:cNvSpPr>
            <p:nvPr/>
          </p:nvSpPr>
          <p:spPr bwMode="auto">
            <a:xfrm>
              <a:off x="6705600" y="3314700"/>
              <a:ext cx="3276600" cy="460375"/>
            </a:xfrm>
            <a:prstGeom prst="rect">
              <a:avLst/>
            </a:prstGeom>
            <a:solidFill>
              <a:srgbClr val="F2F09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latin typeface="Arial Narrow" pitchFamily="34" charset="0"/>
                </a:rPr>
                <a:t>CM, VLDL, IDL, LDL, </a:t>
              </a:r>
              <a:r>
                <a:rPr lang="en-US" sz="2400" b="1" u="heavy" dirty="0">
                  <a:uFill>
                    <a:solidFill>
                      <a:srgbClr val="FF0000"/>
                    </a:solidFill>
                  </a:uFill>
                  <a:latin typeface="Arial Narrow" pitchFamily="34" charset="0"/>
                </a:rPr>
                <a:t>HDL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5400000">
              <a:off x="7734301" y="2247900"/>
              <a:ext cx="2209800" cy="3175"/>
            </a:xfrm>
            <a:prstGeom prst="straightConnector1">
              <a:avLst/>
            </a:prstGeom>
            <a:ln w="5715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52400" y="3899264"/>
          <a:ext cx="5181600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447800"/>
                <a:gridCol w="11430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latin typeface="Bernard MT Condensed" pitchFamily="18" charset="0"/>
                        </a:rPr>
                        <a:t>LProteinemia</a:t>
                      </a:r>
                      <a:endParaRPr lang="en-US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smtClean="0">
                          <a:latin typeface="Bernard MT Condensed" pitchFamily="18" charset="0"/>
                          <a:sym typeface="Wingdings 3"/>
                        </a:rPr>
                        <a:t></a:t>
                      </a:r>
                      <a:r>
                        <a:rPr lang="en-US" b="0" baseline="0" dirty="0" smtClean="0">
                          <a:latin typeface="Bernard MT Condensed" pitchFamily="18" charset="0"/>
                        </a:rPr>
                        <a:t>LP</a:t>
                      </a:r>
                      <a:endParaRPr lang="en-US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smtClean="0">
                          <a:latin typeface="Bernard MT Condensed" pitchFamily="18" charset="0"/>
                          <a:sym typeface="Wingdings 3"/>
                        </a:rPr>
                        <a:t></a:t>
                      </a:r>
                      <a:r>
                        <a:rPr lang="en-US" b="0" dirty="0" smtClean="0">
                          <a:latin typeface="Bernard MT Condensed" pitchFamily="18" charset="0"/>
                        </a:rPr>
                        <a:t>Lipids</a:t>
                      </a:r>
                      <a:endParaRPr lang="en-US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Bernard MT Condensed" pitchFamily="18" charset="0"/>
                        </a:rPr>
                        <a:t>Risk</a:t>
                      </a:r>
                      <a:endParaRPr lang="en-US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Elephant" pitchFamily="18" charset="0"/>
                        </a:rPr>
                        <a:t>Type I</a:t>
                      </a:r>
                      <a:endParaRPr lang="en-US" sz="1800" b="0" dirty="0">
                        <a:latin typeface="Elephant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j-lt"/>
                        </a:rPr>
                        <a:t>CM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j-lt"/>
                        </a:rPr>
                        <a:t>TGs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j-lt"/>
                        </a:rPr>
                        <a:t>-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dirty="0" err="1" smtClean="0">
                          <a:latin typeface="Elephant" pitchFamily="18" charset="0"/>
                        </a:rPr>
                        <a:t>IIa</a:t>
                      </a:r>
                      <a:endParaRPr lang="en-US" sz="1800" b="0" dirty="0" smtClean="0"/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LDL</a:t>
                      </a:r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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1E19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dirty="0" err="1" smtClean="0">
                          <a:latin typeface="Elephant" pitchFamily="18" charset="0"/>
                        </a:rPr>
                        <a:t>IIb</a:t>
                      </a:r>
                      <a:endParaRPr lang="en-US" sz="1800" b="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VLDL &amp; LDL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000" b="1" dirty="0" smtClean="0"/>
                        <a:t>TG &amp; C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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III</a:t>
                      </a:r>
                      <a:endParaRPr lang="en-US" sz="1800" b="0" dirty="0" smtClean="0"/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IDL</a:t>
                      </a:r>
                      <a:endParaRPr lang="en-US" sz="2000" b="1" dirty="0"/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TGs &amp; C</a:t>
                      </a:r>
                      <a:endParaRPr lang="en-US" sz="2000" b="1" dirty="0"/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ym typeface="Wingdings 3"/>
                        </a:rPr>
                        <a:t></a:t>
                      </a:r>
                      <a:endParaRPr lang="en-US" sz="2000" b="1" dirty="0"/>
                    </a:p>
                  </a:txBody>
                  <a:tcPr>
                    <a:solidFill>
                      <a:srgbClr val="F1E19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IV</a:t>
                      </a:r>
                      <a:endParaRPr lang="en-US" sz="1800" b="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VLDL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TGs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ym typeface="Wingdings 3"/>
                        </a:rPr>
                        <a:t></a:t>
                      </a:r>
                      <a:endParaRPr lang="en-US" sz="2000" b="1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baseline="0" dirty="0" smtClean="0">
                          <a:latin typeface="Elephant" pitchFamily="18" charset="0"/>
                        </a:rPr>
                        <a:t> V</a:t>
                      </a:r>
                      <a:endParaRPr lang="en-US" sz="1800" b="0" dirty="0" smtClean="0"/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VLDL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TGs &amp; C</a:t>
                      </a:r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_</a:t>
                      </a:r>
                    </a:p>
                  </a:txBody>
                  <a:tcPr>
                    <a:solidFill>
                      <a:srgbClr val="F1E19D"/>
                    </a:solidFill>
                  </a:tcPr>
                </a:tc>
              </a:tr>
            </a:tbl>
          </a:graphicData>
        </a:graphic>
      </p:graphicFrame>
      <p:sp>
        <p:nvSpPr>
          <p:cNvPr id="29" name="Oval 28"/>
          <p:cNvSpPr/>
          <p:nvPr/>
        </p:nvSpPr>
        <p:spPr>
          <a:xfrm>
            <a:off x="-21772" y="4572000"/>
            <a:ext cx="5486400" cy="990600"/>
          </a:xfrm>
          <a:prstGeom prst="ellipse">
            <a:avLst/>
          </a:prstGeom>
          <a:noFill/>
          <a:ln w="57150">
            <a:solidFill>
              <a:srgbClr val="3333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TextBox 12"/>
          <p:cNvSpPr txBox="1">
            <a:spLocks noChangeArrowheads="1"/>
          </p:cNvSpPr>
          <p:nvPr/>
        </p:nvSpPr>
        <p:spPr bwMode="auto">
          <a:xfrm>
            <a:off x="152400" y="1524000"/>
            <a:ext cx="5791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</a:rPr>
              <a:t>TGs 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 	&lt; </a:t>
            </a: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220 mg/dl</a:t>
            </a:r>
          </a:p>
          <a:p>
            <a:pPr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C      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	&lt; </a:t>
            </a: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200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mg/dl</a:t>
            </a:r>
            <a:endParaRPr lang="en-US" sz="2400" b="1" dirty="0">
              <a:solidFill>
                <a:srgbClr val="CC0000"/>
              </a:solidFill>
              <a:latin typeface="Arial Narrow" pitchFamily="34" charset="0"/>
              <a:sym typeface="Wingdings 3" pitchFamily="18" charset="2"/>
            </a:endParaRPr>
          </a:p>
          <a:p>
            <a:pPr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LDL 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		&lt; 130 mg/dl</a:t>
            </a:r>
            <a:endParaRPr lang="en-US" sz="2400" b="1" dirty="0">
              <a:latin typeface="Arial Narrow" pitchFamily="34" charset="0"/>
              <a:sym typeface="Wingdings 3" pitchFamily="18" charset="2"/>
            </a:endParaRPr>
          </a:p>
          <a:p>
            <a:pPr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HDL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  	&gt;  </a:t>
            </a: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50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mg/dl</a:t>
            </a:r>
            <a:endParaRPr lang="en-US" sz="2400" b="1" dirty="0">
              <a:solidFill>
                <a:srgbClr val="CC0000"/>
              </a:solidFill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2400" y="1143000"/>
            <a:ext cx="1898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NORMAL Levels</a:t>
            </a:r>
            <a:endParaRPr lang="en-US" sz="2400" b="1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200" y="2819400"/>
            <a:ext cx="3499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If Above </a:t>
            </a:r>
            <a:r>
              <a:rPr lang="en-US" sz="24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  <a:sym typeface="Wingdings 3"/>
              </a:rPr>
              <a:t> </a:t>
            </a:r>
            <a:r>
              <a:rPr lang="en-US" sz="2400" b="1" dirty="0" err="1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  <a:sym typeface="Wingdings 3"/>
              </a:rPr>
              <a:t>Hyperlipidemia</a:t>
            </a:r>
            <a:endParaRPr lang="en-US" sz="2400" b="1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371600" y="3145972"/>
            <a:ext cx="4044953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en-US" sz="24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  <a:sym typeface="Wingdings 3"/>
              </a:rPr>
              <a:t></a:t>
            </a:r>
          </a:p>
          <a:p>
            <a:pPr algn="ctr">
              <a:lnSpc>
                <a:spcPts val="2500"/>
              </a:lnSpc>
              <a:defRPr/>
            </a:pPr>
            <a:r>
              <a:rPr lang="en-US" sz="24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  <a:sym typeface="Wingdings 3"/>
              </a:rPr>
              <a:t>Familial </a:t>
            </a:r>
            <a:r>
              <a:rPr lang="en-US" sz="2400" b="1" dirty="0" err="1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  <a:sym typeface="Wingdings 3"/>
              </a:rPr>
              <a:t>Hyperlipoproteinemia</a:t>
            </a:r>
            <a:r>
              <a:rPr lang="en-US" sz="24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  <a:sym typeface="Wingdings 3"/>
              </a:rPr>
              <a:t> </a:t>
            </a:r>
            <a:endParaRPr lang="en-US" sz="2400" b="1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4" name="5-Point Star 33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377" grpId="0" animBg="1"/>
      <p:bldP spid="15377" grpId="1" animBg="1"/>
      <p:bldP spid="29" grpId="0" animBg="1"/>
      <p:bldP spid="30" grpId="0"/>
      <p:bldP spid="31" grpId="0"/>
      <p:bldP spid="32" grpId="0"/>
      <p:bldP spid="3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46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FFFF99"/>
            </a:gs>
            <a:gs pos="91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114800" y="423208"/>
            <a:ext cx="4495800" cy="209288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200"/>
              </a:spcBef>
            </a:pPr>
            <a:r>
              <a:rPr lang="en-US" sz="2400" b="1" dirty="0" smtClean="0">
                <a:solidFill>
                  <a:srgbClr val="611949"/>
                </a:solidFill>
                <a:latin typeface="Arial Narrow" pitchFamily="34" charset="0"/>
              </a:rPr>
              <a:t>    </a:t>
            </a:r>
          </a:p>
          <a:p>
            <a:pPr>
              <a:lnSpc>
                <a:spcPts val="26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611949"/>
                </a:solidFill>
                <a:latin typeface="Arial Narrow" pitchFamily="34" charset="0"/>
              </a:rPr>
              <a:t>    Reverse endothelial dysfunction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   Plaque stabilization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    Induce </a:t>
            </a:r>
            <a:r>
              <a:rPr lang="en-US" sz="2400" b="1" dirty="0" err="1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vasculoprotection</a:t>
            </a:r>
            <a:endParaRPr lang="en-US" sz="2400" b="1" dirty="0" smtClean="0">
              <a:solidFill>
                <a:srgbClr val="611949"/>
              </a:solidFill>
              <a:latin typeface="Arial Narrow" pitchFamily="34" charset="0"/>
              <a:sym typeface="Wingdings 3"/>
            </a:endParaRP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    Thrombotic insults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    Survival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5400" y="188889"/>
            <a:ext cx="3810000" cy="461665"/>
          </a:xfrm>
          <a:prstGeom prst="rect">
            <a:avLst/>
          </a:prstGeom>
          <a:solidFill>
            <a:srgbClr val="86226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lin Sans FB Demi" pitchFamily="34" charset="0"/>
              </a:rPr>
              <a:t>    TARGETING BEYOND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0"/>
            <a:ext cx="4419600" cy="2971800"/>
            <a:chOff x="0" y="0"/>
            <a:chExt cx="5791200" cy="3301284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794" b="7724"/>
            <a:stretch>
              <a:fillRect/>
            </a:stretch>
          </p:blipFill>
          <p:spPr bwMode="auto">
            <a:xfrm>
              <a:off x="2057400" y="437877"/>
              <a:ext cx="3733800" cy="2179746"/>
            </a:xfrm>
            <a:prstGeom prst="rect">
              <a:avLst/>
            </a:prstGeom>
            <a:noFill/>
          </p:spPr>
        </p:pic>
        <p:grpSp>
          <p:nvGrpSpPr>
            <p:cNvPr id="15" name="Group 14"/>
            <p:cNvGrpSpPr/>
            <p:nvPr/>
          </p:nvGrpSpPr>
          <p:grpSpPr>
            <a:xfrm>
              <a:off x="2362200" y="914400"/>
              <a:ext cx="1828800" cy="2386884"/>
              <a:chOff x="304800" y="-228600"/>
              <a:chExt cx="2159359" cy="2782251"/>
            </a:xfrm>
          </p:grpSpPr>
          <p:pic>
            <p:nvPicPr>
              <p:cNvPr id="16" name="Picture 2" descr="C:\Users\Administrator\Pictures\hhh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4800" y="-228600"/>
                <a:ext cx="2159359" cy="2782251"/>
              </a:xfrm>
              <a:prstGeom prst="rect">
                <a:avLst/>
              </a:prstGeom>
              <a:noFill/>
            </p:spPr>
          </p:pic>
          <p:sp>
            <p:nvSpPr>
              <p:cNvPr id="18" name="Oval 17"/>
              <p:cNvSpPr/>
              <p:nvPr/>
            </p:nvSpPr>
            <p:spPr>
              <a:xfrm>
                <a:off x="2070459" y="1776946"/>
                <a:ext cx="2286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5A2120"/>
                  </a:gs>
                  <a:gs pos="33000">
                    <a:srgbClr val="5A2120">
                      <a:shade val="67500"/>
                      <a:satMod val="115000"/>
                      <a:alpha val="71000"/>
                    </a:srgbClr>
                  </a:gs>
                  <a:gs pos="74000">
                    <a:srgbClr val="5A2120">
                      <a:shade val="100000"/>
                      <a:satMod val="115000"/>
                      <a:alpha val="3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" name="Picture 5" descr="C:\Users\Administrator\Pictures\Brain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42156" b="31679"/>
            <a:stretch>
              <a:fillRect/>
            </a:stretch>
          </p:blipFill>
          <p:spPr bwMode="auto">
            <a:xfrm>
              <a:off x="0" y="0"/>
              <a:ext cx="2300287" cy="2286000"/>
            </a:xfrm>
            <a:prstGeom prst="roundRect">
              <a:avLst>
                <a:gd name="adj" fmla="val 23945"/>
              </a:avLst>
            </a:prstGeom>
            <a:noFill/>
          </p:spPr>
        </p:pic>
        <p:pic>
          <p:nvPicPr>
            <p:cNvPr id="21" name="Picture 5" descr="C:\Users\Administrator\Pictures\Brain.jpg"/>
            <p:cNvPicPr>
              <a:picLocks noChangeAspect="1" noChangeArrowheads="1"/>
            </p:cNvPicPr>
            <p:nvPr/>
          </p:nvPicPr>
          <p:blipFill>
            <a:blip r:embed="rId4" cstate="print"/>
            <a:srcRect l="47933" t="47964"/>
            <a:stretch>
              <a:fillRect/>
            </a:stretch>
          </p:blipFill>
          <p:spPr bwMode="auto">
            <a:xfrm>
              <a:off x="1295400" y="1295400"/>
              <a:ext cx="1447800" cy="1469355"/>
            </a:xfrm>
            <a:prstGeom prst="ellipse">
              <a:avLst/>
            </a:prstGeom>
            <a:noFill/>
          </p:spPr>
        </p:pic>
      </p:grpSp>
      <p:grpSp>
        <p:nvGrpSpPr>
          <p:cNvPr id="19" name="Group 18"/>
          <p:cNvGrpSpPr/>
          <p:nvPr/>
        </p:nvGrpSpPr>
        <p:grpSpPr>
          <a:xfrm>
            <a:off x="4495800" y="3505200"/>
            <a:ext cx="4343400" cy="3048000"/>
            <a:chOff x="3810000" y="4114800"/>
            <a:chExt cx="5334000" cy="3048000"/>
          </a:xfrm>
        </p:grpSpPr>
        <p:sp>
          <p:nvSpPr>
            <p:cNvPr id="17" name="Horizontal Scroll 16"/>
            <p:cNvSpPr/>
            <p:nvPr/>
          </p:nvSpPr>
          <p:spPr>
            <a:xfrm>
              <a:off x="3810000" y="4114800"/>
              <a:ext cx="5334000" cy="3048000"/>
            </a:xfrm>
            <a:prstGeom prst="horizontalScroll">
              <a:avLst/>
            </a:prstGeom>
            <a:gradFill flip="none" rotWithShape="1">
              <a:gsLst>
                <a:gs pos="0">
                  <a:srgbClr val="BF69AF"/>
                </a:gs>
                <a:gs pos="46000">
                  <a:schemeClr val="accent1">
                    <a:tint val="44500"/>
                    <a:satMod val="160000"/>
                  </a:schemeClr>
                </a:gs>
                <a:gs pos="46000">
                  <a:srgbClr val="E2D09E"/>
                </a:gs>
                <a:gs pos="61000">
                  <a:srgbClr val="FFFF99"/>
                </a:gs>
                <a:gs pos="91000">
                  <a:schemeClr val="bg2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B52D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43400" y="4507230"/>
              <a:ext cx="4800600" cy="2257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2800" dirty="0" smtClean="0">
                  <a:solidFill>
                    <a:srgbClr val="B52D88"/>
                  </a:solidFill>
                  <a:latin typeface="Bernard MT Condensed" pitchFamily="18" charset="0"/>
                </a:rPr>
                <a:t>STATINS</a:t>
              </a:r>
            </a:p>
            <a:p>
              <a:pPr>
                <a:lnSpc>
                  <a:spcPts val="2400"/>
                </a:lnSpc>
                <a:spcBef>
                  <a:spcPts val="300"/>
                </a:spcBef>
              </a:pPr>
              <a:r>
                <a:rPr lang="en-US" sz="2800" b="1" dirty="0" smtClean="0">
                  <a:solidFill>
                    <a:srgbClr val="611949"/>
                  </a:solidFill>
                  <a:latin typeface="Arial Narrow" pitchFamily="34" charset="0"/>
                  <a:sym typeface="Wingdings 3"/>
                </a:rPr>
                <a:t> </a:t>
              </a:r>
              <a:r>
                <a:rPr lang="en-US" sz="2800" b="1" dirty="0" smtClean="0">
                  <a:latin typeface="Arial Narrow" pitchFamily="34" charset="0"/>
                </a:rPr>
                <a:t>major coronary events</a:t>
              </a:r>
            </a:p>
            <a:p>
              <a:pPr>
                <a:lnSpc>
                  <a:spcPts val="2400"/>
                </a:lnSpc>
                <a:spcBef>
                  <a:spcPts val="300"/>
                </a:spcBef>
              </a:pPr>
              <a:r>
                <a:rPr lang="en-US" sz="2800" b="1" dirty="0" smtClean="0">
                  <a:solidFill>
                    <a:srgbClr val="611949"/>
                  </a:solidFill>
                  <a:latin typeface="Arial Narrow" pitchFamily="34" charset="0"/>
                  <a:sym typeface="Wingdings 3"/>
                </a:rPr>
                <a:t> </a:t>
              </a:r>
              <a:r>
                <a:rPr lang="en-US" sz="2800" b="1" dirty="0" smtClean="0">
                  <a:latin typeface="Arial Narrow" pitchFamily="34" charset="0"/>
                </a:rPr>
                <a:t>CHD mortality</a:t>
              </a:r>
            </a:p>
            <a:p>
              <a:pPr>
                <a:lnSpc>
                  <a:spcPts val="2400"/>
                </a:lnSpc>
                <a:spcBef>
                  <a:spcPts val="300"/>
                </a:spcBef>
              </a:pPr>
              <a:r>
                <a:rPr lang="en-US" sz="2800" b="1" dirty="0" smtClean="0">
                  <a:solidFill>
                    <a:srgbClr val="611949"/>
                  </a:solidFill>
                  <a:latin typeface="Arial Narrow" pitchFamily="34" charset="0"/>
                  <a:sym typeface="Wingdings 3"/>
                </a:rPr>
                <a:t> </a:t>
              </a:r>
              <a:r>
                <a:rPr lang="en-US" sz="2800" b="1" dirty="0" smtClean="0">
                  <a:latin typeface="Arial Narrow" pitchFamily="34" charset="0"/>
                </a:rPr>
                <a:t>coronary procedures</a:t>
              </a:r>
              <a:endParaRPr lang="en-US" sz="2800" b="1" i="1" dirty="0" smtClean="0">
                <a:latin typeface="Arial Narrow" pitchFamily="34" charset="0"/>
              </a:endParaRPr>
            </a:p>
            <a:p>
              <a:pPr>
                <a:lnSpc>
                  <a:spcPts val="2400"/>
                </a:lnSpc>
                <a:spcBef>
                  <a:spcPts val="300"/>
                </a:spcBef>
              </a:pPr>
              <a:r>
                <a:rPr lang="en-US" sz="2800" b="1" dirty="0" smtClean="0">
                  <a:solidFill>
                    <a:srgbClr val="611949"/>
                  </a:solidFill>
                  <a:latin typeface="Arial Narrow" pitchFamily="34" charset="0"/>
                  <a:sym typeface="Wingdings 3"/>
                </a:rPr>
                <a:t> S</a:t>
              </a:r>
              <a:r>
                <a:rPr lang="en-US" sz="2800" b="1" dirty="0" smtClean="0">
                  <a:latin typeface="Arial Narrow" pitchFamily="34" charset="0"/>
                </a:rPr>
                <a:t>troke</a:t>
              </a:r>
            </a:p>
            <a:p>
              <a:pPr>
                <a:lnSpc>
                  <a:spcPts val="2400"/>
                </a:lnSpc>
                <a:spcBef>
                  <a:spcPts val="300"/>
                </a:spcBef>
              </a:pPr>
              <a:r>
                <a:rPr lang="en-US" sz="2800" b="1" dirty="0" smtClean="0">
                  <a:solidFill>
                    <a:srgbClr val="611949"/>
                  </a:solidFill>
                  <a:latin typeface="Arial Narrow" pitchFamily="34" charset="0"/>
                  <a:sym typeface="Wingdings 3"/>
                </a:rPr>
                <a:t> T</a:t>
              </a:r>
              <a:r>
                <a:rPr lang="en-US" sz="2800" b="1" dirty="0" smtClean="0">
                  <a:latin typeface="Arial Narrow" pitchFamily="34" charset="0"/>
                </a:rPr>
                <a:t>otal mortality</a:t>
              </a:r>
              <a:endParaRPr lang="en-US" sz="2800" b="1" dirty="0">
                <a:latin typeface="Arial Narrow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52400" y="5566827"/>
            <a:ext cx="3657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B52D88"/>
                </a:solidFill>
                <a:latin typeface="Bernard MT Condensed" pitchFamily="18" charset="0"/>
              </a:rPr>
              <a:t>SEQUESTRANTS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major coronary events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Possible </a:t>
            </a:r>
            <a:r>
              <a:rPr lang="en-US" sz="22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CHD mortality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4420194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 smtClean="0">
                <a:solidFill>
                  <a:srgbClr val="B52D88"/>
                </a:solidFill>
                <a:latin typeface="Bernard MT Condensed" pitchFamily="18" charset="0"/>
              </a:rPr>
              <a:t>NIACIN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major coronary events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Possible </a:t>
            </a:r>
            <a:r>
              <a:rPr lang="en-US" sz="22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in total mortality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400" y="3321265"/>
            <a:ext cx="4114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B52D88"/>
                </a:solidFill>
                <a:latin typeface="Bernard MT Condensed" pitchFamily="18" charset="0"/>
              </a:rPr>
              <a:t>FIBRATES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progression of coronary lesions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major coronary events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infarktforschung.de/grafics/cellular_atherogenesis_matt_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4233863"/>
            <a:ext cx="9117012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7010400" y="152400"/>
            <a:ext cx="1752600" cy="1828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304800" y="56388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914400" y="52578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1600200" y="54864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6705600" y="57150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7315200" y="54864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9" descr="C:\Documents and Settings\DR.OMNIA\My Documents\My Pictures\lip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1447800"/>
            <a:ext cx="1184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2" descr="http://www.lce.hut.fi/research/sysbio/biospectroscopy/images/img-fig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1371600"/>
            <a:ext cx="914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7620000" y="2133600"/>
            <a:ext cx="1371600" cy="1371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7051684" y="5375285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21411788">
            <a:off x="5955912" y="5574912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1260484" y="5756284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>
            <a:off x="574683" y="5375283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" name="Picture 16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6172200" y="5486400"/>
            <a:ext cx="533400" cy="5334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6442084" y="5680083"/>
            <a:ext cx="462624" cy="462624"/>
          </a:xfrm>
          <a:prstGeom prst="ellipse">
            <a:avLst/>
          </a:prstGeom>
          <a:noFill/>
          <a:ln>
            <a:noFill/>
          </a:ln>
        </p:spPr>
      </p:pic>
      <p:sp>
        <p:nvSpPr>
          <p:cNvPr id="26" name="Rectangle 25"/>
          <p:cNvSpPr/>
          <p:nvPr/>
        </p:nvSpPr>
        <p:spPr>
          <a:xfrm>
            <a:off x="228599" y="533400"/>
            <a:ext cx="7315201" cy="678597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DRUGS IN HYPERLIPIDEMIA</a:t>
            </a:r>
          </a:p>
        </p:txBody>
      </p:sp>
      <p:pic>
        <p:nvPicPr>
          <p:cNvPr id="14354" name="Picture 9" descr="C:\Documents and Settings\DR.OMNIA\My Documents\My Pictures\lipo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743200"/>
            <a:ext cx="1184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2" descr="http://www.lce.hut.fi/research/sysbio/biospectroscopy/images/img-fig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276600"/>
            <a:ext cx="914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2133600" y="3019961"/>
            <a:ext cx="55354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solidFill>
                  <a:srgbClr val="B52D8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GOOD LUCK</a:t>
            </a:r>
            <a:endParaRPr lang="en-US" sz="8000" b="1" cap="none" spc="0" dirty="0">
              <a:ln w="11430"/>
              <a:solidFill>
                <a:srgbClr val="B52D8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DD"/>
            </a:gs>
            <a:gs pos="46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DEC98E"/>
            </a:gs>
            <a:gs pos="91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0"/>
          <p:cNvSpPr txBox="1">
            <a:spLocks noChangeArrowheads="1"/>
          </p:cNvSpPr>
          <p:nvPr/>
        </p:nvSpPr>
        <p:spPr bwMode="auto">
          <a:xfrm>
            <a:off x="2003552" y="304800"/>
            <a:ext cx="2667000" cy="5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Very low Density lipoprotein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[VLDL]</a:t>
            </a:r>
            <a:endParaRPr lang="en-US" sz="1600" u="heavy" dirty="0"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0" name="TextBox 40"/>
          <p:cNvSpPr txBox="1">
            <a:spLocks noChangeArrowheads="1"/>
          </p:cNvSpPr>
          <p:nvPr/>
        </p:nvSpPr>
        <p:spPr bwMode="auto">
          <a:xfrm>
            <a:off x="4467352" y="304800"/>
            <a:ext cx="2438400" cy="5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Low Density lipoprotein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[LDL]</a:t>
            </a:r>
          </a:p>
        </p:txBody>
      </p:sp>
      <p:sp>
        <p:nvSpPr>
          <p:cNvPr id="11" name="TextBox 40"/>
          <p:cNvSpPr txBox="1">
            <a:spLocks noChangeArrowheads="1"/>
          </p:cNvSpPr>
          <p:nvPr/>
        </p:nvSpPr>
        <p:spPr bwMode="auto">
          <a:xfrm>
            <a:off x="606552" y="304800"/>
            <a:ext cx="1600200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err="1" smtClean="0">
                <a:latin typeface="Bernard MT Condensed" pitchFamily="18" charset="0"/>
              </a:rPr>
              <a:t>Chylomicrons</a:t>
            </a:r>
            <a:endParaRPr lang="en-US" sz="1600" dirty="0" smtClean="0">
              <a:latin typeface="Bernard MT Condensed" pitchFamily="18" charset="0"/>
            </a:endParaRP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[CM]</a:t>
            </a:r>
          </a:p>
        </p:txBody>
      </p:sp>
      <p:sp>
        <p:nvSpPr>
          <p:cNvPr id="12" name="TextBox 40"/>
          <p:cNvSpPr txBox="1">
            <a:spLocks noChangeArrowheads="1"/>
          </p:cNvSpPr>
          <p:nvPr/>
        </p:nvSpPr>
        <p:spPr bwMode="auto">
          <a:xfrm>
            <a:off x="6702552" y="304800"/>
            <a:ext cx="2438400" cy="5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High Density lipoproteins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</a:t>
            </a:r>
            <a:r>
              <a:rPr lang="en-US" sz="1600" dirty="0" smtClean="0">
                <a:uFill>
                  <a:solidFill>
                    <a:srgbClr val="FF0000"/>
                  </a:solidFill>
                </a:uFill>
                <a:latin typeface="Bernard MT Condensed" pitchFamily="18" charset="0"/>
              </a:rPr>
              <a:t>HDL]</a:t>
            </a:r>
          </a:p>
        </p:txBody>
      </p:sp>
      <p:pic>
        <p:nvPicPr>
          <p:cNvPr id="45" name="Picture 4" descr="http://homepage.smc.edu/wissmann_paul/anatomy2textbook/lipoprotein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18076" t="7374" r="73563" b="13833"/>
          <a:stretch>
            <a:fillRect/>
          </a:stretch>
        </p:blipFill>
        <p:spPr bwMode="auto">
          <a:xfrm rot="21540000">
            <a:off x="1619739" y="3944981"/>
            <a:ext cx="382272" cy="244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 descr="http://homepage.smc.edu/wissmann_paul/anatomy2textbook/lipoprotein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34740" t="5584" r="56841" b="15704"/>
          <a:stretch>
            <a:fillRect/>
          </a:stretch>
        </p:blipFill>
        <p:spPr bwMode="auto">
          <a:xfrm rot="21540000">
            <a:off x="3221709" y="3865453"/>
            <a:ext cx="384932" cy="244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 descr="http://homepage.smc.edu/wissmann_paul/anatomy2textbook/lipoprotein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51375" t="6947" r="40378" b="14381"/>
          <a:stretch>
            <a:fillRect/>
          </a:stretch>
        </p:blipFill>
        <p:spPr bwMode="auto">
          <a:xfrm rot="21540000">
            <a:off x="5926231" y="3894097"/>
            <a:ext cx="377070" cy="244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 descr="http://homepage.smc.edu/wissmann_paul/anatomy2textbook/lipoprotein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66343" t="8547" r="23629" b="12660"/>
          <a:stretch>
            <a:fillRect/>
          </a:stretch>
        </p:blipFill>
        <p:spPr bwMode="auto">
          <a:xfrm rot="21540000">
            <a:off x="7674612" y="3933510"/>
            <a:ext cx="376952" cy="244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" name="Group 74"/>
          <p:cNvGrpSpPr/>
          <p:nvPr/>
        </p:nvGrpSpPr>
        <p:grpSpPr>
          <a:xfrm>
            <a:off x="0" y="3434050"/>
            <a:ext cx="8153400" cy="3347750"/>
            <a:chOff x="0" y="3434050"/>
            <a:chExt cx="8153400" cy="3347750"/>
          </a:xfrm>
        </p:grpSpPr>
        <p:sp>
          <p:nvSpPr>
            <p:cNvPr id="43" name="TextBox 40"/>
            <p:cNvSpPr txBox="1">
              <a:spLocks noChangeArrowheads="1"/>
            </p:cNvSpPr>
            <p:nvPr/>
          </p:nvSpPr>
          <p:spPr bwMode="auto">
            <a:xfrm>
              <a:off x="0" y="3434050"/>
              <a:ext cx="1143000" cy="52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  <a:spcBef>
                  <a:spcPts val="600"/>
                </a:spcBef>
              </a:pPr>
              <a:r>
                <a:rPr lang="en-US" sz="1600" dirty="0" smtClean="0">
                  <a:latin typeface="Bernard MT Condensed" pitchFamily="18" charset="0"/>
                </a:rPr>
                <a:t>% Lipid</a:t>
              </a:r>
            </a:p>
            <a:p>
              <a:pPr>
                <a:lnSpc>
                  <a:spcPts val="1400"/>
                </a:lnSpc>
                <a:spcBef>
                  <a:spcPts val="600"/>
                </a:spcBef>
              </a:pPr>
              <a:r>
                <a:rPr lang="en-US" sz="1600" dirty="0" smtClean="0">
                  <a:latin typeface="Bernard MT Condensed" pitchFamily="18" charset="0"/>
                </a:rPr>
                <a:t>Composition </a:t>
              </a:r>
            </a:p>
          </p:txBody>
        </p:sp>
        <p:grpSp>
          <p:nvGrpSpPr>
            <p:cNvPr id="3" name="Group 51"/>
            <p:cNvGrpSpPr/>
            <p:nvPr/>
          </p:nvGrpSpPr>
          <p:grpSpPr>
            <a:xfrm>
              <a:off x="582956" y="3845665"/>
              <a:ext cx="7494244" cy="2591711"/>
              <a:chOff x="582956" y="3845665"/>
              <a:chExt cx="7494244" cy="2591711"/>
            </a:xfrm>
          </p:grpSpPr>
          <p:pic>
            <p:nvPicPr>
              <p:cNvPr id="44" name="Picture 4" descr="http://homepage.smc.edu/wissmann_paul/anatomy2textbook/lipoprotein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40000"/>
              </a:blip>
              <a:srcRect l="2051" t="3653" r="85456" b="12921"/>
              <a:stretch>
                <a:fillRect/>
              </a:stretch>
            </p:blipFill>
            <p:spPr bwMode="auto">
              <a:xfrm rot="21540000">
                <a:off x="582956" y="3845665"/>
                <a:ext cx="533090" cy="25917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1" name="Straight Connector 50"/>
              <p:cNvCxnSpPr/>
              <p:nvPr/>
            </p:nvCxnSpPr>
            <p:spPr>
              <a:xfrm>
                <a:off x="914400" y="6324600"/>
                <a:ext cx="7162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52"/>
            <p:cNvGrpSpPr/>
            <p:nvPr/>
          </p:nvGrpSpPr>
          <p:grpSpPr>
            <a:xfrm>
              <a:off x="914400" y="6451999"/>
              <a:ext cx="1089532" cy="329801"/>
              <a:chOff x="231293" y="2127287"/>
              <a:chExt cx="1089532" cy="329801"/>
            </a:xfrm>
          </p:grpSpPr>
          <p:pic>
            <p:nvPicPr>
              <p:cNvPr id="54" name="Picture 4" descr="http://homepage.smc.edu/wissmann_paul/anatomy2textbook/lipoprotein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40000"/>
              </a:blip>
              <a:srcRect l="51945" t="11572" r="40384" b="78961"/>
              <a:stretch>
                <a:fillRect/>
              </a:stretch>
            </p:blipFill>
            <p:spPr bwMode="auto">
              <a:xfrm rot="21540000">
                <a:off x="231293" y="2127287"/>
                <a:ext cx="327361" cy="311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" name="Rectangle 54"/>
              <p:cNvSpPr/>
              <p:nvPr/>
            </p:nvSpPr>
            <p:spPr>
              <a:xfrm>
                <a:off x="485147" y="2179320"/>
                <a:ext cx="835678" cy="2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400"/>
                  </a:lnSpc>
                  <a:spcBef>
                    <a:spcPts val="600"/>
                  </a:spcBef>
                </a:pPr>
                <a:r>
                  <a:rPr lang="en-US" dirty="0" smtClean="0">
                    <a:uFill>
                      <a:solidFill>
                        <a:srgbClr val="FF0000"/>
                      </a:solidFill>
                    </a:uFill>
                    <a:latin typeface="Bernard MT Condensed" pitchFamily="18" charset="0"/>
                  </a:rPr>
                  <a:t>Protein</a:t>
                </a:r>
                <a:endParaRPr lang="en-US" dirty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endParaRPr>
              </a:p>
            </p:txBody>
          </p:sp>
        </p:grpSp>
        <p:grpSp>
          <p:nvGrpSpPr>
            <p:cNvPr id="6" name="Group 55"/>
            <p:cNvGrpSpPr/>
            <p:nvPr/>
          </p:nvGrpSpPr>
          <p:grpSpPr>
            <a:xfrm>
              <a:off x="3341711" y="6451756"/>
              <a:ext cx="4811689" cy="330044"/>
              <a:chOff x="1695033" y="2127044"/>
              <a:chExt cx="4811689" cy="330044"/>
            </a:xfrm>
          </p:grpSpPr>
          <p:pic>
            <p:nvPicPr>
              <p:cNvPr id="57" name="Picture 4" descr="http://homepage.smc.edu/wissmann_paul/anatomy2textbook/lipoprotein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40000"/>
              </a:blip>
              <a:srcRect l="51294" t="31504" r="41222" b="52242"/>
              <a:stretch>
                <a:fillRect/>
              </a:stretch>
            </p:blipFill>
            <p:spPr bwMode="auto">
              <a:xfrm rot="21540000">
                <a:off x="3371408" y="2127219"/>
                <a:ext cx="319382" cy="301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4" descr="http://homepage.smc.edu/wissmann_paul/anatomy2textbook/lipoprotein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40000"/>
              </a:blip>
              <a:srcRect l="34914" t="49832" r="57664" b="41065"/>
              <a:stretch>
                <a:fillRect/>
              </a:stretch>
            </p:blipFill>
            <p:spPr bwMode="auto">
              <a:xfrm rot="21540000">
                <a:off x="1695033" y="2127245"/>
                <a:ext cx="322445" cy="304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4" descr="http://homepage.smc.edu/wissmann_paul/anatomy2textbook/lipoprotein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40000"/>
              </a:blip>
              <a:srcRect l="53017" t="62760" r="39965" b="28123"/>
              <a:stretch>
                <a:fillRect/>
              </a:stretch>
            </p:blipFill>
            <p:spPr bwMode="auto">
              <a:xfrm rot="21540000">
                <a:off x="4849003" y="2127044"/>
                <a:ext cx="299434" cy="3100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" name="Rectangle 59"/>
              <p:cNvSpPr/>
              <p:nvPr/>
            </p:nvSpPr>
            <p:spPr>
              <a:xfrm>
                <a:off x="3627637" y="2179320"/>
                <a:ext cx="1154675" cy="2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400"/>
                  </a:lnSpc>
                  <a:spcBef>
                    <a:spcPts val="600"/>
                  </a:spcBef>
                </a:pPr>
                <a:r>
                  <a:rPr lang="en-US" dirty="0" smtClean="0">
                    <a:uFill>
                      <a:solidFill>
                        <a:srgbClr val="FF0000"/>
                      </a:solidFill>
                    </a:uFill>
                    <a:latin typeface="Bernard MT Condensed" pitchFamily="18" charset="0"/>
                  </a:rPr>
                  <a:t>Cholesterol</a:t>
                </a:r>
                <a:endParaRPr lang="en-US" dirty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960622" y="2179320"/>
                <a:ext cx="1326004" cy="2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400"/>
                  </a:lnSpc>
                  <a:spcBef>
                    <a:spcPts val="600"/>
                  </a:spcBef>
                </a:pPr>
                <a:r>
                  <a:rPr lang="en-US" dirty="0" smtClean="0">
                    <a:uFill>
                      <a:solidFill>
                        <a:srgbClr val="FF0000"/>
                      </a:solidFill>
                    </a:uFill>
                    <a:latin typeface="Bernard MT Condensed" pitchFamily="18" charset="0"/>
                  </a:rPr>
                  <a:t>Triglycerides</a:t>
                </a:r>
                <a:endParaRPr lang="en-US" dirty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5074920" y="2179320"/>
                <a:ext cx="1431802" cy="2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400"/>
                  </a:lnSpc>
                  <a:spcBef>
                    <a:spcPts val="600"/>
                  </a:spcBef>
                </a:pPr>
                <a:r>
                  <a:rPr lang="en-US" dirty="0" smtClean="0">
                    <a:uFill>
                      <a:solidFill>
                        <a:srgbClr val="FF0000"/>
                      </a:solidFill>
                    </a:uFill>
                    <a:latin typeface="Bernard MT Condensed" pitchFamily="18" charset="0"/>
                  </a:rPr>
                  <a:t>Phospholipids</a:t>
                </a:r>
                <a:endParaRPr lang="en-US" dirty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endParaRPr>
              </a:p>
            </p:txBody>
          </p:sp>
        </p:grpSp>
      </p:grpSp>
      <p:cxnSp>
        <p:nvCxnSpPr>
          <p:cNvPr id="65" name="Straight Arrow Connector 64"/>
          <p:cNvCxnSpPr/>
          <p:nvPr/>
        </p:nvCxnSpPr>
        <p:spPr>
          <a:xfrm>
            <a:off x="3352800" y="4419600"/>
            <a:ext cx="44958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429000" y="5943600"/>
            <a:ext cx="44196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Impact of lipoproteins on the biological activity and disposition of hydrophobic drugs: implications for drug discover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17949" r="20513" b="13573"/>
          <a:stretch>
            <a:fillRect/>
          </a:stretch>
        </p:blipFill>
        <p:spPr bwMode="auto">
          <a:xfrm>
            <a:off x="3200400" y="990600"/>
            <a:ext cx="2520355" cy="245734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51"/>
          <p:cNvSpPr/>
          <p:nvPr/>
        </p:nvSpPr>
        <p:spPr>
          <a:xfrm>
            <a:off x="0" y="101025"/>
            <a:ext cx="68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LP</a:t>
            </a:r>
            <a:endParaRPr lang="en-US" sz="3200" b="1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66800" y="1611093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OUTER Coat</a:t>
            </a:r>
            <a:endParaRPr lang="en-US" sz="2400" dirty="0">
              <a:solidFill>
                <a:srgbClr val="0000FF"/>
              </a:solidFill>
              <a:latin typeface="Bernard MT Condensed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72200" y="161109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ernard MT Condensed" pitchFamily="18" charset="0"/>
              </a:rPr>
              <a:t>INNER Core</a:t>
            </a:r>
            <a:endParaRPr lang="en-US" sz="24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55914" y="1959435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Phospholipids Cholesterol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141614" y="1926770"/>
            <a:ext cx="22621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Triglycerides</a:t>
            </a:r>
          </a:p>
          <a:p>
            <a:r>
              <a:rPr lang="en-US" sz="2200" b="1" dirty="0" smtClean="0">
                <a:latin typeface="Arial Narrow" pitchFamily="34" charset="0"/>
              </a:rPr>
              <a:t>Cholesterol esters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066800" y="2626118"/>
            <a:ext cx="19207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Hydrophilic </a:t>
            </a:r>
            <a:r>
              <a:rPr lang="en-US" sz="2000" b="1" dirty="0" err="1" smtClean="0">
                <a:latin typeface="Arial Narrow" pitchFamily="34" charset="0"/>
              </a:rPr>
              <a:t>Gps</a:t>
            </a:r>
            <a:r>
              <a:rPr lang="en-US" sz="2000" b="1" dirty="0" smtClean="0">
                <a:latin typeface="Arial Narrow" pitchFamily="34" charset="0"/>
              </a:rPr>
              <a:t>.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158464" y="2588387"/>
            <a:ext cx="2133600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 b="1" dirty="0" err="1" smtClean="0">
                <a:latin typeface="Arial Narrow" pitchFamily="34" charset="0"/>
              </a:rPr>
              <a:t>Lipophylic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Gps</a:t>
            </a:r>
            <a:r>
              <a:rPr lang="en-US" sz="2000" b="1" dirty="0" smtClean="0">
                <a:latin typeface="Arial Narrow" pitchFamily="34" charset="0"/>
              </a:rPr>
              <a:t>.</a:t>
            </a:r>
          </a:p>
        </p:txBody>
      </p:sp>
      <p:sp>
        <p:nvSpPr>
          <p:cNvPr id="71" name="Right Arrow 70"/>
          <p:cNvSpPr/>
          <p:nvPr/>
        </p:nvSpPr>
        <p:spPr>
          <a:xfrm>
            <a:off x="2743200" y="2362200"/>
            <a:ext cx="838200" cy="304800"/>
          </a:xfrm>
          <a:prstGeom prst="rightArrow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 rot="20321841" flipH="1">
            <a:off x="4984139" y="1905155"/>
            <a:ext cx="1200436" cy="304800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 flipH="1">
            <a:off x="4343400" y="990600"/>
            <a:ext cx="838200" cy="3048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5181600" y="936172"/>
            <a:ext cx="220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APOPROTEINS 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196944" y="5181601"/>
            <a:ext cx="5334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00"/>
                </a:solidFill>
                <a:latin typeface="Bernard MT Condensed" pitchFamily="18" charset="0"/>
              </a:rPr>
              <a:t>C</a:t>
            </a:r>
            <a:endParaRPr lang="en-US" sz="2400" dirty="0">
              <a:solidFill>
                <a:srgbClr val="003300"/>
              </a:solidFill>
              <a:latin typeface="Bernard MT Condensed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153400" y="6019800"/>
            <a:ext cx="609600" cy="461665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Bernard MT Condensed" pitchFamily="18" charset="0"/>
              </a:rPr>
              <a:t>TGs</a:t>
            </a:r>
            <a:endParaRPr lang="en-US" sz="2400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  <p:sp>
        <p:nvSpPr>
          <p:cNvPr id="80" name="5-Point Star 79"/>
          <p:cNvSpPr/>
          <p:nvPr/>
        </p:nvSpPr>
        <p:spPr>
          <a:xfrm>
            <a:off x="8534400" y="6324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1" grpId="0"/>
      <p:bldP spid="12" grpId="0"/>
      <p:bldP spid="53" grpId="0"/>
      <p:bldP spid="56" grpId="0"/>
      <p:bldP spid="64" grpId="0"/>
      <p:bldP spid="66" grpId="0"/>
      <p:bldP spid="68" grpId="0"/>
      <p:bldP spid="70" grpId="0"/>
      <p:bldP spid="71" grpId="0" animBg="1"/>
      <p:bldP spid="72" grpId="0" animBg="1"/>
      <p:bldP spid="73" grpId="0" animBg="1"/>
      <p:bldP spid="74" grpId="0"/>
      <p:bldP spid="78" grpId="0" animBg="1"/>
      <p:bldP spid="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46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DEC98E"/>
            </a:gs>
            <a:gs pos="91000">
              <a:schemeClr val="bg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 descr="C:\Documents and Settings\DR.OMNIA\My Documents\My Pictures\LP.gif"/>
          <p:cNvPicPr>
            <a:picLocks noChangeAspect="1" noChangeArrowheads="1"/>
          </p:cNvPicPr>
          <p:nvPr/>
        </p:nvPicPr>
        <p:blipFill>
          <a:blip r:embed="rId2" cstate="print"/>
          <a:srcRect l="1770" t="91034" r="2655" b="3448"/>
          <a:stretch>
            <a:fillRect/>
          </a:stretch>
        </p:blipFill>
        <p:spPr bwMode="auto">
          <a:xfrm>
            <a:off x="1066800" y="4782312"/>
            <a:ext cx="7546848" cy="2878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68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LP</a:t>
            </a:r>
            <a:endParaRPr lang="en-US" sz="3200" b="1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4" name="TextBox 40"/>
          <p:cNvSpPr txBox="1">
            <a:spLocks noChangeArrowheads="1"/>
          </p:cNvSpPr>
          <p:nvPr/>
        </p:nvSpPr>
        <p:spPr bwMode="auto">
          <a:xfrm>
            <a:off x="2003552" y="228600"/>
            <a:ext cx="2667000" cy="5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Very low Density lipoprotein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[VLDL]</a:t>
            </a:r>
            <a:endParaRPr lang="en-US" sz="1600" u="heavy" dirty="0"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0" name="TextBox 40"/>
          <p:cNvSpPr txBox="1">
            <a:spLocks noChangeArrowheads="1"/>
          </p:cNvSpPr>
          <p:nvPr/>
        </p:nvSpPr>
        <p:spPr bwMode="auto">
          <a:xfrm>
            <a:off x="4467352" y="228600"/>
            <a:ext cx="2438400" cy="5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Low Density lipoprotein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[LDL]</a:t>
            </a:r>
          </a:p>
        </p:txBody>
      </p:sp>
      <p:sp>
        <p:nvSpPr>
          <p:cNvPr id="11" name="TextBox 40"/>
          <p:cNvSpPr txBox="1">
            <a:spLocks noChangeArrowheads="1"/>
          </p:cNvSpPr>
          <p:nvPr/>
        </p:nvSpPr>
        <p:spPr bwMode="auto">
          <a:xfrm>
            <a:off x="606552" y="228600"/>
            <a:ext cx="1600200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err="1" smtClean="0">
                <a:latin typeface="Bernard MT Condensed" pitchFamily="18" charset="0"/>
              </a:rPr>
              <a:t>Chylomicrons</a:t>
            </a:r>
            <a:endParaRPr lang="en-US" sz="1600" dirty="0" smtClean="0">
              <a:latin typeface="Bernard MT Condensed" pitchFamily="18" charset="0"/>
            </a:endParaRP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[CM]</a:t>
            </a:r>
          </a:p>
        </p:txBody>
      </p:sp>
      <p:sp>
        <p:nvSpPr>
          <p:cNvPr id="12" name="TextBox 40"/>
          <p:cNvSpPr txBox="1">
            <a:spLocks noChangeArrowheads="1"/>
          </p:cNvSpPr>
          <p:nvPr/>
        </p:nvSpPr>
        <p:spPr bwMode="auto">
          <a:xfrm>
            <a:off x="6702552" y="228600"/>
            <a:ext cx="2438400" cy="5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High Density lipoproteins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</a:t>
            </a:r>
            <a:r>
              <a:rPr lang="en-US" sz="1600" dirty="0" smtClean="0">
                <a:uFill>
                  <a:solidFill>
                    <a:srgbClr val="FF0000"/>
                  </a:solidFill>
                </a:uFill>
                <a:latin typeface="Bernard MT Condensed" pitchFamily="18" charset="0"/>
              </a:rPr>
              <a:t>HDL]</a:t>
            </a:r>
          </a:p>
        </p:txBody>
      </p:sp>
      <p:sp>
        <p:nvSpPr>
          <p:cNvPr id="15" name="TextBox 40"/>
          <p:cNvSpPr txBox="1">
            <a:spLocks noChangeArrowheads="1"/>
          </p:cNvSpPr>
          <p:nvPr/>
        </p:nvSpPr>
        <p:spPr bwMode="auto">
          <a:xfrm>
            <a:off x="-115824" y="838200"/>
            <a:ext cx="990600" cy="27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solidFill>
                  <a:srgbClr val="B52D88"/>
                </a:solidFill>
                <a:latin typeface="Bernard MT Condensed" pitchFamily="18" charset="0"/>
              </a:rPr>
              <a:t>DENSITY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8714232" y="533400"/>
            <a:ext cx="228600" cy="533400"/>
          </a:xfrm>
          <a:prstGeom prst="downArrow">
            <a:avLst/>
          </a:prstGeom>
          <a:gradFill flip="none" rotWithShape="1">
            <a:gsLst>
              <a:gs pos="0">
                <a:schemeClr val="tx1"/>
              </a:gs>
              <a:gs pos="10000">
                <a:srgbClr val="000040"/>
              </a:gs>
              <a:gs pos="35000">
                <a:srgbClr val="862265"/>
              </a:gs>
              <a:gs pos="5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flipV="1">
            <a:off x="816864" y="466344"/>
            <a:ext cx="228600" cy="533400"/>
          </a:xfrm>
          <a:prstGeom prst="downArrow">
            <a:avLst/>
          </a:prstGeom>
          <a:gradFill flip="none" rotWithShape="1">
            <a:gsLst>
              <a:gs pos="0">
                <a:schemeClr val="tx1"/>
              </a:gs>
              <a:gs pos="10000">
                <a:srgbClr val="000040"/>
              </a:gs>
              <a:gs pos="35000">
                <a:srgbClr val="862265"/>
              </a:gs>
              <a:gs pos="5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4"/>
          <p:cNvGrpSpPr/>
          <p:nvPr/>
        </p:nvGrpSpPr>
        <p:grpSpPr>
          <a:xfrm>
            <a:off x="1066800" y="1066800"/>
            <a:ext cx="7543800" cy="3733800"/>
            <a:chOff x="2438400" y="2133600"/>
            <a:chExt cx="4191000" cy="1905000"/>
          </a:xfrm>
        </p:grpSpPr>
        <p:pic>
          <p:nvPicPr>
            <p:cNvPr id="1026" name="Picture 2" descr="C:\Documents and Settings\DR.OMNIA\My Documents\My Pictures\LP.gif"/>
            <p:cNvPicPr>
              <a:picLocks noChangeAspect="1" noChangeArrowheads="1"/>
            </p:cNvPicPr>
            <p:nvPr/>
          </p:nvPicPr>
          <p:blipFill>
            <a:blip r:embed="rId2" cstate="print"/>
            <a:srcRect l="442" t="3103" r="2212" b="27931"/>
            <a:stretch>
              <a:fillRect/>
            </a:stretch>
          </p:blipFill>
          <p:spPr bwMode="auto">
            <a:xfrm>
              <a:off x="2438400" y="2133600"/>
              <a:ext cx="4191000" cy="1905000"/>
            </a:xfrm>
            <a:prstGeom prst="rect">
              <a:avLst/>
            </a:prstGeom>
            <a:noFill/>
          </p:spPr>
        </p:pic>
        <p:sp>
          <p:nvSpPr>
            <p:cNvPr id="24" name="Rectangle 23"/>
            <p:cNvSpPr/>
            <p:nvPr/>
          </p:nvSpPr>
          <p:spPr>
            <a:xfrm>
              <a:off x="3810000" y="2209800"/>
              <a:ext cx="2819400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4267200" y="475488"/>
            <a:ext cx="590225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dirty="0" smtClean="0">
                <a:latin typeface="Bernard MT Condensed" pitchFamily="18" charset="0"/>
              </a:rPr>
              <a:t>[IDL]</a:t>
            </a:r>
            <a:endParaRPr lang="en-US" u="heavy" dirty="0"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27" name="TextBox 40"/>
          <p:cNvSpPr txBox="1">
            <a:spLocks noChangeArrowheads="1"/>
          </p:cNvSpPr>
          <p:nvPr/>
        </p:nvSpPr>
        <p:spPr bwMode="auto">
          <a:xfrm>
            <a:off x="-48768" y="1321786"/>
            <a:ext cx="1115568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solidFill>
                  <a:srgbClr val="B52D88"/>
                </a:solidFill>
                <a:latin typeface="Bernard MT Condensed" pitchFamily="18" charset="0"/>
              </a:rPr>
              <a:t>TYPE of </a:t>
            </a:r>
          </a:p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en-US" sz="1600" dirty="0" err="1" smtClean="0">
                <a:solidFill>
                  <a:srgbClr val="B52D88"/>
                </a:solidFill>
                <a:latin typeface="Bernard MT Condensed" pitchFamily="18" charset="0"/>
              </a:rPr>
              <a:t>Apoprotein</a:t>
            </a:r>
            <a:endParaRPr lang="en-US" sz="1600" dirty="0" smtClean="0">
              <a:solidFill>
                <a:srgbClr val="B52D88"/>
              </a:solidFill>
              <a:latin typeface="Bernard MT Condensed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066800" y="1276290"/>
            <a:ext cx="1676400" cy="604550"/>
            <a:chOff x="1066800" y="1657290"/>
            <a:chExt cx="1676400" cy="604550"/>
          </a:xfrm>
        </p:grpSpPr>
        <p:sp>
          <p:nvSpPr>
            <p:cNvPr id="28" name="Rectangle 27"/>
            <p:cNvSpPr/>
            <p:nvPr/>
          </p:nvSpPr>
          <p:spPr>
            <a:xfrm>
              <a:off x="1573087" y="1861730"/>
              <a:ext cx="6367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000" dirty="0" smtClean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rPr>
                <a:t>B 48</a:t>
              </a:r>
              <a:endParaRPr lang="en-US" sz="2000" dirty="0">
                <a:uFill>
                  <a:solidFill>
                    <a:srgbClr val="FF0000"/>
                  </a:solidFill>
                </a:uFill>
                <a:latin typeface="Bernard MT Condensed" pitchFamily="18" charset="0"/>
              </a:endParaRPr>
            </a:p>
          </p:txBody>
        </p:sp>
        <p:sp>
          <p:nvSpPr>
            <p:cNvPr id="32" name="Left-Right Arrow 31"/>
            <p:cNvSpPr/>
            <p:nvPr/>
          </p:nvSpPr>
          <p:spPr>
            <a:xfrm>
              <a:off x="1066800" y="1657290"/>
              <a:ext cx="1676400" cy="228600"/>
            </a:xfrm>
            <a:prstGeom prst="leftRightArrow">
              <a:avLst/>
            </a:prstGeom>
            <a:gradFill flip="none" rotWithShape="1">
              <a:gsLst>
                <a:gs pos="0">
                  <a:schemeClr val="tx1"/>
                </a:gs>
                <a:gs pos="10000">
                  <a:srgbClr val="000040"/>
                </a:gs>
                <a:gs pos="35000">
                  <a:srgbClr val="862265"/>
                </a:gs>
                <a:gs pos="5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971800" y="1276290"/>
            <a:ext cx="3810000" cy="604550"/>
            <a:chOff x="2971800" y="1657290"/>
            <a:chExt cx="3810000" cy="604550"/>
          </a:xfrm>
        </p:grpSpPr>
        <p:sp>
          <p:nvSpPr>
            <p:cNvPr id="29" name="Rectangle 28"/>
            <p:cNvSpPr/>
            <p:nvPr/>
          </p:nvSpPr>
          <p:spPr>
            <a:xfrm>
              <a:off x="4191000" y="1861730"/>
              <a:ext cx="6703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000" dirty="0" smtClean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rPr>
                <a:t>B100</a:t>
              </a:r>
              <a:endParaRPr lang="en-US" sz="2000" dirty="0">
                <a:uFill>
                  <a:solidFill>
                    <a:srgbClr val="FF0000"/>
                  </a:solidFill>
                </a:uFill>
                <a:latin typeface="Bernard MT Condensed" pitchFamily="18" charset="0"/>
              </a:endParaRPr>
            </a:p>
          </p:txBody>
        </p:sp>
        <p:sp>
          <p:nvSpPr>
            <p:cNvPr id="33" name="Left-Right Arrow 32"/>
            <p:cNvSpPr/>
            <p:nvPr/>
          </p:nvSpPr>
          <p:spPr>
            <a:xfrm>
              <a:off x="2971800" y="1657290"/>
              <a:ext cx="3810000" cy="228600"/>
            </a:xfrm>
            <a:prstGeom prst="leftRightArrow">
              <a:avLst/>
            </a:prstGeom>
            <a:gradFill flip="none" rotWithShape="1">
              <a:gsLst>
                <a:gs pos="0">
                  <a:schemeClr val="tx1"/>
                </a:gs>
                <a:gs pos="10000">
                  <a:srgbClr val="000040"/>
                </a:gs>
                <a:gs pos="35000">
                  <a:srgbClr val="862265"/>
                </a:gs>
                <a:gs pos="5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934200" y="1276290"/>
            <a:ext cx="1676400" cy="604550"/>
            <a:chOff x="6934200" y="1657290"/>
            <a:chExt cx="1676400" cy="604550"/>
          </a:xfrm>
        </p:grpSpPr>
        <p:sp>
          <p:nvSpPr>
            <p:cNvPr id="30" name="Rectangle 29"/>
            <p:cNvSpPr/>
            <p:nvPr/>
          </p:nvSpPr>
          <p:spPr>
            <a:xfrm>
              <a:off x="7415641" y="1861730"/>
              <a:ext cx="6992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000" dirty="0" smtClean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rPr>
                <a:t>AI&amp;II</a:t>
              </a:r>
              <a:endParaRPr lang="en-US" sz="2000" dirty="0">
                <a:uFill>
                  <a:solidFill>
                    <a:srgbClr val="FF0000"/>
                  </a:solidFill>
                </a:uFill>
                <a:latin typeface="Bernard MT Condensed" pitchFamily="18" charset="0"/>
              </a:endParaRPr>
            </a:p>
          </p:txBody>
        </p:sp>
        <p:sp>
          <p:nvSpPr>
            <p:cNvPr id="34" name="Left-Right Arrow 33"/>
            <p:cNvSpPr/>
            <p:nvPr/>
          </p:nvSpPr>
          <p:spPr>
            <a:xfrm>
              <a:off x="6934200" y="1657290"/>
              <a:ext cx="1676400" cy="228600"/>
            </a:xfrm>
            <a:prstGeom prst="leftRightArrow">
              <a:avLst/>
            </a:prstGeom>
            <a:gradFill flip="none" rotWithShape="1">
              <a:gsLst>
                <a:gs pos="0">
                  <a:schemeClr val="tx1"/>
                </a:gs>
                <a:gs pos="10000">
                  <a:srgbClr val="000040"/>
                </a:gs>
                <a:gs pos="35000">
                  <a:srgbClr val="862265"/>
                </a:gs>
                <a:gs pos="5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ight Arrow 19"/>
          <p:cNvSpPr/>
          <p:nvPr/>
        </p:nvSpPr>
        <p:spPr>
          <a:xfrm>
            <a:off x="1066800" y="783336"/>
            <a:ext cx="7620000" cy="304800"/>
          </a:xfrm>
          <a:prstGeom prst="rightArrow">
            <a:avLst/>
          </a:prstGeom>
          <a:gradFill flip="none" rotWithShape="1">
            <a:gsLst>
              <a:gs pos="0">
                <a:schemeClr val="tx1"/>
              </a:gs>
              <a:gs pos="10000">
                <a:srgbClr val="000040"/>
              </a:gs>
              <a:gs pos="35000">
                <a:srgbClr val="862265"/>
              </a:gs>
              <a:gs pos="5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1066800" y="1885890"/>
            <a:ext cx="5562600" cy="628710"/>
            <a:chOff x="1066800" y="2266890"/>
            <a:chExt cx="5562600" cy="628710"/>
          </a:xfrm>
        </p:grpSpPr>
        <p:sp>
          <p:nvSpPr>
            <p:cNvPr id="35" name="Rectangle 34"/>
            <p:cNvSpPr/>
            <p:nvPr/>
          </p:nvSpPr>
          <p:spPr>
            <a:xfrm>
              <a:off x="3405323" y="2495490"/>
              <a:ext cx="93807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000" dirty="0" smtClean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rPr>
                <a:t>Beta LP</a:t>
              </a:r>
              <a:endParaRPr lang="en-US" sz="2000" dirty="0">
                <a:uFill>
                  <a:solidFill>
                    <a:srgbClr val="FF0000"/>
                  </a:solidFill>
                </a:uFill>
                <a:latin typeface="Bernard MT Condensed" pitchFamily="18" charset="0"/>
              </a:endParaRPr>
            </a:p>
          </p:txBody>
        </p:sp>
        <p:sp>
          <p:nvSpPr>
            <p:cNvPr id="37" name="Left Brace 36"/>
            <p:cNvSpPr/>
            <p:nvPr/>
          </p:nvSpPr>
          <p:spPr>
            <a:xfrm rot="16200000">
              <a:off x="3695700" y="-362010"/>
              <a:ext cx="304800" cy="5562600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934200" y="1885890"/>
            <a:ext cx="1676400" cy="628710"/>
            <a:chOff x="6934200" y="2266890"/>
            <a:chExt cx="1676400" cy="628710"/>
          </a:xfrm>
        </p:grpSpPr>
        <p:sp>
          <p:nvSpPr>
            <p:cNvPr id="36" name="Rectangle 35"/>
            <p:cNvSpPr/>
            <p:nvPr/>
          </p:nvSpPr>
          <p:spPr>
            <a:xfrm>
              <a:off x="7250703" y="2495490"/>
              <a:ext cx="105509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000" dirty="0" smtClean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rPr>
                <a:t>Alpha LP</a:t>
              </a:r>
              <a:endParaRPr lang="en-US" sz="2000" dirty="0">
                <a:uFill>
                  <a:solidFill>
                    <a:srgbClr val="FF0000"/>
                  </a:solidFill>
                </a:uFill>
                <a:latin typeface="Bernard MT Condensed" pitchFamily="18" charset="0"/>
              </a:endParaRPr>
            </a:p>
          </p:txBody>
        </p:sp>
        <p:sp>
          <p:nvSpPr>
            <p:cNvPr id="38" name="Left Brace 37"/>
            <p:cNvSpPr/>
            <p:nvPr/>
          </p:nvSpPr>
          <p:spPr>
            <a:xfrm rot="16200000">
              <a:off x="7620000" y="1581090"/>
              <a:ext cx="304800" cy="1676400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267200" y="4419600"/>
            <a:ext cx="3428992" cy="2362200"/>
            <a:chOff x="4508160" y="5055108"/>
            <a:chExt cx="2502240" cy="1393698"/>
          </a:xfrm>
        </p:grpSpPr>
        <p:pic>
          <p:nvPicPr>
            <p:cNvPr id="2050" name="Picture 2" descr="http://www.pitt.edu/~super1/lecture/lec5271/img024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660033"/>
                </a:clrFrom>
                <a:clrTo>
                  <a:srgbClr val="660033">
                    <a:alpha val="0"/>
                  </a:srgbClr>
                </a:clrTo>
              </a:clrChange>
            </a:blip>
            <a:srcRect l="34615" t="34615" r="12019" b="15385"/>
            <a:stretch>
              <a:fillRect/>
            </a:stretch>
          </p:blipFill>
          <p:spPr bwMode="auto">
            <a:xfrm>
              <a:off x="4508160" y="5610606"/>
              <a:ext cx="1905002" cy="838200"/>
            </a:xfrm>
            <a:prstGeom prst="rect">
              <a:avLst/>
            </a:prstGeom>
            <a:noFill/>
          </p:spPr>
        </p:pic>
        <p:sp>
          <p:nvSpPr>
            <p:cNvPr id="64" name="Trapezoid 63"/>
            <p:cNvSpPr/>
            <p:nvPr/>
          </p:nvSpPr>
          <p:spPr>
            <a:xfrm>
              <a:off x="4953000" y="5055108"/>
              <a:ext cx="2057400" cy="545592"/>
            </a:xfrm>
            <a:prstGeom prst="trapezoid">
              <a:avLst>
                <a:gd name="adj" fmla="val 233928"/>
              </a:avLst>
            </a:prstGeom>
            <a:solidFill>
              <a:srgbClr val="FFFF00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12"/>
          <p:cNvSpPr txBox="1">
            <a:spLocks noChangeArrowheads="1"/>
          </p:cNvSpPr>
          <p:nvPr/>
        </p:nvSpPr>
        <p:spPr bwMode="auto">
          <a:xfrm>
            <a:off x="1066800" y="2514600"/>
            <a:ext cx="5903976" cy="348813"/>
          </a:xfrm>
          <a:prstGeom prst="rect">
            <a:avLst/>
          </a:prstGeom>
          <a:solidFill>
            <a:srgbClr val="EBBBB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dirty="0">
                <a:latin typeface="Bernard MT Condensed" pitchFamily="18" charset="0"/>
              </a:rPr>
              <a:t>Non-HDL Cholesterol</a:t>
            </a:r>
          </a:p>
        </p:txBody>
      </p:sp>
      <p:sp>
        <p:nvSpPr>
          <p:cNvPr id="69" name="TextBox 12"/>
          <p:cNvSpPr txBox="1">
            <a:spLocks noChangeArrowheads="1"/>
          </p:cNvSpPr>
          <p:nvPr/>
        </p:nvSpPr>
        <p:spPr bwMode="auto">
          <a:xfrm>
            <a:off x="7010400" y="2514600"/>
            <a:ext cx="1600200" cy="348813"/>
          </a:xfrm>
          <a:prstGeom prst="rect">
            <a:avLst/>
          </a:prstGeom>
          <a:solidFill>
            <a:srgbClr val="D5E3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dirty="0" smtClean="0">
                <a:latin typeface="Bernard MT Condensed" pitchFamily="18" charset="0"/>
              </a:rPr>
              <a:t>HDL </a:t>
            </a:r>
            <a:r>
              <a:rPr lang="en-US" dirty="0">
                <a:latin typeface="Bernard MT Condensed" pitchFamily="18" charset="0"/>
              </a:rPr>
              <a:t>Cholesterol</a:t>
            </a:r>
          </a:p>
        </p:txBody>
      </p:sp>
      <p:sp>
        <p:nvSpPr>
          <p:cNvPr id="70" name="Oval 69"/>
          <p:cNvSpPr/>
          <p:nvPr/>
        </p:nvSpPr>
        <p:spPr>
          <a:xfrm>
            <a:off x="5562600" y="5410200"/>
            <a:ext cx="1600200" cy="1524000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200400" y="2971800"/>
            <a:ext cx="1481238" cy="39882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660033"/>
                </a:solidFill>
                <a:latin typeface="Bernard MT Condensed" pitchFamily="18" charset="0"/>
              </a:rPr>
              <a:t>ATHEROGENIC</a:t>
            </a:r>
            <a:endParaRPr lang="en-US" sz="2400" dirty="0">
              <a:solidFill>
                <a:srgbClr val="660033"/>
              </a:solidFill>
              <a:latin typeface="Bernard MT Condensed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839811" y="2971800"/>
            <a:ext cx="2114425" cy="39882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660033"/>
                </a:solidFill>
                <a:latin typeface="Bernard MT Condensed" pitchFamily="18" charset="0"/>
              </a:rPr>
              <a:t>ATHEROPROTECTIVE</a:t>
            </a:r>
            <a:endParaRPr lang="en-US" sz="2000" dirty="0">
              <a:solidFill>
                <a:srgbClr val="660033"/>
              </a:solidFill>
              <a:latin typeface="Bernard MT Condensed" pitchFamily="18" charset="0"/>
            </a:endParaRPr>
          </a:p>
        </p:txBody>
      </p:sp>
      <p:sp>
        <p:nvSpPr>
          <p:cNvPr id="76" name="Rectangle 75">
            <a:hlinkClick r:id="rId4" action="ppaction://hlinkfile"/>
          </p:cNvPr>
          <p:cNvSpPr/>
          <p:nvPr/>
        </p:nvSpPr>
        <p:spPr>
          <a:xfrm>
            <a:off x="7772400" y="5191900"/>
            <a:ext cx="101703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cap="none" spc="50" dirty="0" smtClean="0">
                <a:ln w="11430"/>
                <a:solidFill>
                  <a:srgbClr val="66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bertus Medium" pitchFamily="34" charset="0"/>
              </a:rPr>
              <a:t>?</a:t>
            </a:r>
            <a:endParaRPr lang="en-US" sz="11500" b="1" cap="none" spc="50" dirty="0">
              <a:ln w="11430"/>
              <a:solidFill>
                <a:srgbClr val="66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bertus Medium" pitchFamily="34" charset="0"/>
            </a:endParaRPr>
          </a:p>
        </p:txBody>
      </p:sp>
      <p:sp>
        <p:nvSpPr>
          <p:cNvPr id="78" name="5-Point Star 77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8" grpId="0" animBg="1"/>
      <p:bldP spid="69" grpId="0" animBg="1"/>
      <p:bldP spid="70" grpId="0" animBg="1"/>
      <p:bldP spid="73" grpId="0" animBg="1"/>
      <p:bldP spid="74" grpId="0" animBg="1"/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3200" y="608013"/>
            <a:ext cx="7391400" cy="811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40" dirty="0">
                <a:latin typeface="Arial Narrow" pitchFamily="34" charset="0"/>
                <a:cs typeface="+mn-cs"/>
              </a:rPr>
              <a:t>Begins as </a:t>
            </a:r>
            <a:r>
              <a:rPr lang="en-US" sz="2800" spc="40" dirty="0">
                <a:solidFill>
                  <a:srgbClr val="FF0000"/>
                </a:solidFill>
                <a:latin typeface="Bernard MT Condensed" pitchFamily="18" charset="0"/>
                <a:cs typeface="+mn-cs"/>
              </a:rPr>
              <a:t>INFLAMMATORY REACTION </a:t>
            </a:r>
            <a:r>
              <a:rPr lang="en-US" sz="2800" b="1" spc="40" dirty="0">
                <a:latin typeface="Arial Narrow" pitchFamily="34" charset="0"/>
                <a:cs typeface="+mn-cs"/>
              </a:rPr>
              <a:t>triggered by;</a:t>
            </a:r>
          </a:p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40" dirty="0">
                <a:latin typeface="Arial Narrow" pitchFamily="34" charset="0"/>
                <a:cs typeface="+mn-cs"/>
              </a:rPr>
              <a:t>Endothelial dysfunction </a:t>
            </a:r>
            <a:r>
              <a:rPr lang="en-US" sz="2800" b="1" u="sng" spc="40" dirty="0">
                <a:latin typeface="Arial Narrow" pitchFamily="34" charset="0"/>
                <a:cs typeface="+mn-cs"/>
              </a:rPr>
              <a:t>+</a:t>
            </a:r>
            <a:r>
              <a:rPr lang="en-US" sz="2800" b="1" spc="40" dirty="0">
                <a:latin typeface="Arial Narrow" pitchFamily="34" charset="0"/>
                <a:cs typeface="+mn-cs"/>
              </a:rPr>
              <a:t> </a:t>
            </a:r>
            <a:r>
              <a:rPr lang="en-US" sz="2800" b="1" spc="40" dirty="0" err="1" smtClean="0">
                <a:latin typeface="Arial Narrow" pitchFamily="34" charset="0"/>
                <a:cs typeface="+mn-cs"/>
              </a:rPr>
              <a:t>Dyslipidemia</a:t>
            </a:r>
            <a:r>
              <a:rPr lang="en-US" sz="2800" b="1" spc="40" dirty="0" smtClean="0">
                <a:latin typeface="Arial Narrow" pitchFamily="34" charset="0"/>
                <a:cs typeface="+mn-cs"/>
              </a:rPr>
              <a:t>  </a:t>
            </a:r>
            <a:endParaRPr lang="en-US" sz="2800" b="1" spc="40" dirty="0">
              <a:latin typeface="Arial Narrow" pitchFamily="34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57580" y="23614"/>
            <a:ext cx="7162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THE STORY OF ATHEROGENESIS</a:t>
            </a:r>
          </a:p>
        </p:txBody>
      </p:sp>
      <p:pic>
        <p:nvPicPr>
          <p:cNvPr id="20484" name="Picture 2" descr="Diapositiva1"/>
          <p:cNvPicPr>
            <a:picLocks noChangeAspect="1" noChangeArrowheads="1"/>
          </p:cNvPicPr>
          <p:nvPr/>
        </p:nvPicPr>
        <p:blipFill>
          <a:blip r:embed="rId2" cstate="print"/>
          <a:srcRect r="4803"/>
          <a:stretch>
            <a:fillRect/>
          </a:stretch>
        </p:blipFill>
        <p:spPr bwMode="auto">
          <a:xfrm>
            <a:off x="762000" y="1447800"/>
            <a:ext cx="75438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5" name="Group 10"/>
          <p:cNvGrpSpPr>
            <a:grpSpLocks/>
          </p:cNvGrpSpPr>
          <p:nvPr/>
        </p:nvGrpSpPr>
        <p:grpSpPr bwMode="auto">
          <a:xfrm>
            <a:off x="685800" y="1697038"/>
            <a:ext cx="7620000" cy="4616450"/>
            <a:chOff x="533400" y="1086728"/>
            <a:chExt cx="7620000" cy="4616604"/>
          </a:xfrm>
        </p:grpSpPr>
        <p:sp>
          <p:nvSpPr>
            <p:cNvPr id="20486" name="TextBox 11"/>
            <p:cNvSpPr txBox="1">
              <a:spLocks noChangeArrowheads="1"/>
            </p:cNvSpPr>
            <p:nvPr/>
          </p:nvSpPr>
          <p:spPr bwMode="auto">
            <a:xfrm>
              <a:off x="3276600" y="1752600"/>
              <a:ext cx="838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MC</a:t>
              </a:r>
            </a:p>
          </p:txBody>
        </p:sp>
        <p:sp>
          <p:nvSpPr>
            <p:cNvPr id="20487" name="TextBox 12"/>
            <p:cNvSpPr txBox="1">
              <a:spLocks noChangeArrowheads="1"/>
            </p:cNvSpPr>
            <p:nvPr/>
          </p:nvSpPr>
          <p:spPr bwMode="auto">
            <a:xfrm>
              <a:off x="4724400" y="2590800"/>
              <a:ext cx="1447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Dysfunction</a:t>
              </a:r>
            </a:p>
          </p:txBody>
        </p:sp>
        <p:sp>
          <p:nvSpPr>
            <p:cNvPr id="20488" name="TextBox 13"/>
            <p:cNvSpPr txBox="1">
              <a:spLocks noChangeArrowheads="1"/>
            </p:cNvSpPr>
            <p:nvPr/>
          </p:nvSpPr>
          <p:spPr bwMode="auto">
            <a:xfrm>
              <a:off x="4724400" y="1086728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Rolling</a:t>
              </a:r>
            </a:p>
          </p:txBody>
        </p:sp>
        <p:sp>
          <p:nvSpPr>
            <p:cNvPr id="20489" name="TextBox 14"/>
            <p:cNvSpPr txBox="1">
              <a:spLocks noChangeArrowheads="1"/>
            </p:cNvSpPr>
            <p:nvPr/>
          </p:nvSpPr>
          <p:spPr bwMode="auto">
            <a:xfrm>
              <a:off x="4495800" y="1419664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Scrolling</a:t>
              </a:r>
            </a:p>
          </p:txBody>
        </p:sp>
        <p:sp>
          <p:nvSpPr>
            <p:cNvPr id="20490" name="TextBox 15"/>
            <p:cNvSpPr txBox="1">
              <a:spLocks noChangeArrowheads="1"/>
            </p:cNvSpPr>
            <p:nvPr/>
          </p:nvSpPr>
          <p:spPr bwMode="auto">
            <a:xfrm>
              <a:off x="4191000" y="1724464"/>
              <a:ext cx="121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Diapedesis</a:t>
              </a:r>
            </a:p>
          </p:txBody>
        </p:sp>
        <p:sp>
          <p:nvSpPr>
            <p:cNvPr id="20491" name="TextBox 16"/>
            <p:cNvSpPr txBox="1">
              <a:spLocks noChangeArrowheads="1"/>
            </p:cNvSpPr>
            <p:nvPr/>
          </p:nvSpPr>
          <p:spPr bwMode="auto">
            <a:xfrm>
              <a:off x="1600200" y="2590800"/>
              <a:ext cx="1447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Expression</a:t>
              </a:r>
            </a:p>
          </p:txBody>
        </p:sp>
        <p:sp>
          <p:nvSpPr>
            <p:cNvPr id="20492" name="TextBox 17"/>
            <p:cNvSpPr txBox="1">
              <a:spLocks noChangeArrowheads="1"/>
            </p:cNvSpPr>
            <p:nvPr/>
          </p:nvSpPr>
          <p:spPr bwMode="auto">
            <a:xfrm>
              <a:off x="609600" y="1676400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LDL leak</a:t>
              </a:r>
            </a:p>
          </p:txBody>
        </p:sp>
        <p:sp>
          <p:nvSpPr>
            <p:cNvPr id="20493" name="TextBox 18"/>
            <p:cNvSpPr txBox="1">
              <a:spLocks noChangeArrowheads="1"/>
            </p:cNvSpPr>
            <p:nvPr/>
          </p:nvSpPr>
          <p:spPr bwMode="auto">
            <a:xfrm>
              <a:off x="533400" y="3482924"/>
              <a:ext cx="121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Trapping</a:t>
              </a:r>
            </a:p>
          </p:txBody>
        </p:sp>
        <p:sp>
          <p:nvSpPr>
            <p:cNvPr id="20494" name="TextBox 19"/>
            <p:cNvSpPr txBox="1">
              <a:spLocks noChangeArrowheads="1"/>
            </p:cNvSpPr>
            <p:nvPr/>
          </p:nvSpPr>
          <p:spPr bwMode="auto">
            <a:xfrm>
              <a:off x="4114800" y="5334000"/>
              <a:ext cx="76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SR-A</a:t>
              </a:r>
            </a:p>
          </p:txBody>
        </p:sp>
        <p:sp>
          <p:nvSpPr>
            <p:cNvPr id="20495" name="TextBox 20"/>
            <p:cNvSpPr txBox="1">
              <a:spLocks noChangeArrowheads="1"/>
            </p:cNvSpPr>
            <p:nvPr/>
          </p:nvSpPr>
          <p:spPr bwMode="auto">
            <a:xfrm>
              <a:off x="4419600" y="3781864"/>
              <a:ext cx="76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SR-A</a:t>
              </a:r>
            </a:p>
          </p:txBody>
        </p:sp>
        <p:sp>
          <p:nvSpPr>
            <p:cNvPr id="22" name="Arc 21"/>
            <p:cNvSpPr/>
            <p:nvPr/>
          </p:nvSpPr>
          <p:spPr>
            <a:xfrm flipH="1" flipV="1">
              <a:off x="3657600" y="2209127"/>
              <a:ext cx="1219200" cy="1981266"/>
            </a:xfrm>
            <a:prstGeom prst="arc">
              <a:avLst/>
            </a:prstGeom>
            <a:ln w="38100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497" name="TextBox 22"/>
            <p:cNvSpPr txBox="1">
              <a:spLocks noChangeArrowheads="1"/>
            </p:cNvSpPr>
            <p:nvPr/>
          </p:nvSpPr>
          <p:spPr bwMode="auto">
            <a:xfrm>
              <a:off x="4419600" y="4369188"/>
              <a:ext cx="1676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Engulf Ox -LDL</a:t>
              </a:r>
            </a:p>
          </p:txBody>
        </p:sp>
        <p:sp>
          <p:nvSpPr>
            <p:cNvPr id="24" name="Arc 23"/>
            <p:cNvSpPr/>
            <p:nvPr/>
          </p:nvSpPr>
          <p:spPr>
            <a:xfrm rot="20310432" flipH="1" flipV="1">
              <a:off x="6186488" y="3709365"/>
              <a:ext cx="1219200" cy="1143038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499" name="TextBox 24"/>
            <p:cNvSpPr txBox="1">
              <a:spLocks noChangeArrowheads="1"/>
            </p:cNvSpPr>
            <p:nvPr/>
          </p:nvSpPr>
          <p:spPr bwMode="auto">
            <a:xfrm>
              <a:off x="7086600" y="4648200"/>
              <a:ext cx="1066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latin typeface="Calibri" pitchFamily="34" charset="0"/>
                </a:rPr>
                <a:t>No efflux</a:t>
              </a:r>
            </a:p>
          </p:txBody>
        </p:sp>
      </p:grpSp>
      <p:pic>
        <p:nvPicPr>
          <p:cNvPr id="20" name="Picture 2" descr="Diapositiva3"/>
          <p:cNvPicPr>
            <a:picLocks noChangeAspect="1" noChangeArrowheads="1"/>
          </p:cNvPicPr>
          <p:nvPr/>
        </p:nvPicPr>
        <p:blipFill>
          <a:blip r:embed="rId3" cstate="print"/>
          <a:srcRect l="8660" t="13080" r="25003" b="15710"/>
          <a:stretch>
            <a:fillRect/>
          </a:stretch>
        </p:blipFill>
        <p:spPr>
          <a:xfrm rot="439474">
            <a:off x="6584388" y="908572"/>
            <a:ext cx="2467947" cy="1909236"/>
          </a:xfrm>
          <a:prstGeom prst="ellipse">
            <a:avLst/>
          </a:prstGeom>
          <a:noFill/>
          <a:ln/>
        </p:spPr>
      </p:pic>
      <p:sp>
        <p:nvSpPr>
          <p:cNvPr id="21" name="5-Point Star 20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181600" y="533400"/>
            <a:ext cx="35814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40" dirty="0">
                <a:latin typeface="Arial Narrow" pitchFamily="34" charset="0"/>
                <a:cs typeface="+mn-cs"/>
              </a:rPr>
              <a:t>Progress as </a:t>
            </a:r>
            <a:r>
              <a:rPr lang="en-US" sz="2600" spc="-40" dirty="0">
                <a:solidFill>
                  <a:srgbClr val="FF0000"/>
                </a:solidFill>
                <a:latin typeface="Bernard MT Condensed" pitchFamily="18" charset="0"/>
                <a:cs typeface="+mn-cs"/>
              </a:rPr>
              <a:t>FIBRO-PROLIFERATIVE DISORDER</a:t>
            </a:r>
          </a:p>
        </p:txBody>
      </p:sp>
      <p:grpSp>
        <p:nvGrpSpPr>
          <p:cNvPr id="23" name="Group 74"/>
          <p:cNvGrpSpPr>
            <a:grpSpLocks/>
          </p:cNvGrpSpPr>
          <p:nvPr/>
        </p:nvGrpSpPr>
        <p:grpSpPr bwMode="auto">
          <a:xfrm>
            <a:off x="228600" y="457200"/>
            <a:ext cx="5029200" cy="3581400"/>
            <a:chOff x="228600" y="1069031"/>
            <a:chExt cx="5486399" cy="3886201"/>
          </a:xfrm>
        </p:grpSpPr>
        <p:sp>
          <p:nvSpPr>
            <p:cNvPr id="25" name="AutoShape 3"/>
            <p:cNvSpPr>
              <a:spLocks noChangeArrowheads="1"/>
            </p:cNvSpPr>
            <p:nvPr/>
          </p:nvSpPr>
          <p:spPr bwMode="auto">
            <a:xfrm>
              <a:off x="228600" y="1069031"/>
              <a:ext cx="5298171" cy="3886201"/>
            </a:xfrm>
            <a:prstGeom prst="bevel">
              <a:avLst>
                <a:gd name="adj" fmla="val 1245"/>
              </a:avLst>
            </a:prstGeom>
            <a:solidFill>
              <a:srgbClr val="50005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latin typeface="Arial Narrow" pitchFamily="34" charset="0"/>
              </a:endParaRPr>
            </a:p>
          </p:txBody>
        </p:sp>
        <p:sp>
          <p:nvSpPr>
            <p:cNvPr id="26" name="Freeform 4"/>
            <p:cNvSpPr>
              <a:spLocks/>
            </p:cNvSpPr>
            <p:nvPr/>
          </p:nvSpPr>
          <p:spPr bwMode="auto">
            <a:xfrm flipV="1">
              <a:off x="300607" y="4095795"/>
              <a:ext cx="5160474" cy="798998"/>
            </a:xfrm>
            <a:custGeom>
              <a:avLst/>
              <a:gdLst>
                <a:gd name="T0" fmla="*/ 0 w 4694"/>
                <a:gd name="T1" fmla="*/ 633 h 674"/>
                <a:gd name="T2" fmla="*/ 0 w 4694"/>
                <a:gd name="T3" fmla="*/ 25 h 674"/>
                <a:gd name="T4" fmla="*/ 304 w 4694"/>
                <a:gd name="T5" fmla="*/ 66 h 674"/>
                <a:gd name="T6" fmla="*/ 535 w 4694"/>
                <a:gd name="T7" fmla="*/ 25 h 674"/>
                <a:gd name="T8" fmla="*/ 658 w 4694"/>
                <a:gd name="T9" fmla="*/ 8 h 674"/>
                <a:gd name="T10" fmla="*/ 880 w 4694"/>
                <a:gd name="T11" fmla="*/ 74 h 674"/>
                <a:gd name="T12" fmla="*/ 1159 w 4694"/>
                <a:gd name="T13" fmla="*/ 33 h 674"/>
                <a:gd name="T14" fmla="*/ 1348 w 4694"/>
                <a:gd name="T15" fmla="*/ 41 h 674"/>
                <a:gd name="T16" fmla="*/ 1546 w 4694"/>
                <a:gd name="T17" fmla="*/ 0 h 674"/>
                <a:gd name="T18" fmla="*/ 1866 w 4694"/>
                <a:gd name="T19" fmla="*/ 74 h 674"/>
                <a:gd name="T20" fmla="*/ 2064 w 4694"/>
                <a:gd name="T21" fmla="*/ 33 h 674"/>
                <a:gd name="T22" fmla="*/ 2392 w 4694"/>
                <a:gd name="T23" fmla="*/ 82 h 674"/>
                <a:gd name="T24" fmla="*/ 2729 w 4694"/>
                <a:gd name="T25" fmla="*/ 25 h 674"/>
                <a:gd name="T26" fmla="*/ 2951 w 4694"/>
                <a:gd name="T27" fmla="*/ 33 h 674"/>
                <a:gd name="T28" fmla="*/ 3190 w 4694"/>
                <a:gd name="T29" fmla="*/ 82 h 674"/>
                <a:gd name="T30" fmla="*/ 3453 w 4694"/>
                <a:gd name="T31" fmla="*/ 17 h 674"/>
                <a:gd name="T32" fmla="*/ 3708 w 4694"/>
                <a:gd name="T33" fmla="*/ 74 h 674"/>
                <a:gd name="T34" fmla="*/ 3938 w 4694"/>
                <a:gd name="T35" fmla="*/ 58 h 674"/>
                <a:gd name="T36" fmla="*/ 4094 w 4694"/>
                <a:gd name="T37" fmla="*/ 8 h 674"/>
                <a:gd name="T38" fmla="*/ 4365 w 4694"/>
                <a:gd name="T39" fmla="*/ 58 h 674"/>
                <a:gd name="T40" fmla="*/ 4595 w 4694"/>
                <a:gd name="T41" fmla="*/ 74 h 674"/>
                <a:gd name="T42" fmla="*/ 4694 w 4694"/>
                <a:gd name="T43" fmla="*/ 74 h 674"/>
                <a:gd name="T44" fmla="*/ 4694 w 4694"/>
                <a:gd name="T45" fmla="*/ 666 h 674"/>
                <a:gd name="T46" fmla="*/ 4308 w 4694"/>
                <a:gd name="T47" fmla="*/ 666 h 674"/>
                <a:gd name="T48" fmla="*/ 4061 w 4694"/>
                <a:gd name="T49" fmla="*/ 633 h 674"/>
                <a:gd name="T50" fmla="*/ 3839 w 4694"/>
                <a:gd name="T51" fmla="*/ 674 h 674"/>
                <a:gd name="T52" fmla="*/ 3510 w 4694"/>
                <a:gd name="T53" fmla="*/ 625 h 674"/>
                <a:gd name="T54" fmla="*/ 3239 w 4694"/>
                <a:gd name="T55" fmla="*/ 649 h 674"/>
                <a:gd name="T56" fmla="*/ 3116 w 4694"/>
                <a:gd name="T57" fmla="*/ 649 h 674"/>
                <a:gd name="T58" fmla="*/ 2877 w 4694"/>
                <a:gd name="T59" fmla="*/ 617 h 674"/>
                <a:gd name="T60" fmla="*/ 2655 w 4694"/>
                <a:gd name="T61" fmla="*/ 633 h 674"/>
                <a:gd name="T62" fmla="*/ 2458 w 4694"/>
                <a:gd name="T63" fmla="*/ 674 h 674"/>
                <a:gd name="T64" fmla="*/ 2179 w 4694"/>
                <a:gd name="T65" fmla="*/ 625 h 674"/>
                <a:gd name="T66" fmla="*/ 2055 w 4694"/>
                <a:gd name="T67" fmla="*/ 617 h 674"/>
                <a:gd name="T68" fmla="*/ 1842 w 4694"/>
                <a:gd name="T69" fmla="*/ 666 h 674"/>
                <a:gd name="T70" fmla="*/ 1611 w 4694"/>
                <a:gd name="T71" fmla="*/ 600 h 674"/>
                <a:gd name="T72" fmla="*/ 1357 w 4694"/>
                <a:gd name="T73" fmla="*/ 600 h 674"/>
                <a:gd name="T74" fmla="*/ 1069 w 4694"/>
                <a:gd name="T75" fmla="*/ 641 h 674"/>
                <a:gd name="T76" fmla="*/ 905 w 4694"/>
                <a:gd name="T77" fmla="*/ 649 h 674"/>
                <a:gd name="T78" fmla="*/ 715 w 4694"/>
                <a:gd name="T79" fmla="*/ 592 h 674"/>
                <a:gd name="T80" fmla="*/ 502 w 4694"/>
                <a:gd name="T81" fmla="*/ 608 h 674"/>
                <a:gd name="T82" fmla="*/ 329 w 4694"/>
                <a:gd name="T83" fmla="*/ 649 h 674"/>
                <a:gd name="T84" fmla="*/ 140 w 4694"/>
                <a:gd name="T85" fmla="*/ 649 h 674"/>
                <a:gd name="T86" fmla="*/ 0 w 4694"/>
                <a:gd name="T87" fmla="*/ 633 h 6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94"/>
                <a:gd name="T133" fmla="*/ 0 h 674"/>
                <a:gd name="T134" fmla="*/ 4694 w 4694"/>
                <a:gd name="T135" fmla="*/ 674 h 6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94" h="674">
                  <a:moveTo>
                    <a:pt x="0" y="633"/>
                  </a:moveTo>
                  <a:lnTo>
                    <a:pt x="0" y="25"/>
                  </a:lnTo>
                  <a:lnTo>
                    <a:pt x="304" y="66"/>
                  </a:lnTo>
                  <a:lnTo>
                    <a:pt x="535" y="25"/>
                  </a:lnTo>
                  <a:lnTo>
                    <a:pt x="658" y="8"/>
                  </a:lnTo>
                  <a:lnTo>
                    <a:pt x="880" y="74"/>
                  </a:lnTo>
                  <a:lnTo>
                    <a:pt x="1159" y="33"/>
                  </a:lnTo>
                  <a:lnTo>
                    <a:pt x="1348" y="41"/>
                  </a:lnTo>
                  <a:lnTo>
                    <a:pt x="1546" y="0"/>
                  </a:lnTo>
                  <a:lnTo>
                    <a:pt x="1866" y="74"/>
                  </a:lnTo>
                  <a:lnTo>
                    <a:pt x="2064" y="33"/>
                  </a:lnTo>
                  <a:lnTo>
                    <a:pt x="2392" y="82"/>
                  </a:lnTo>
                  <a:lnTo>
                    <a:pt x="2729" y="25"/>
                  </a:lnTo>
                  <a:lnTo>
                    <a:pt x="2951" y="33"/>
                  </a:lnTo>
                  <a:lnTo>
                    <a:pt x="3190" y="82"/>
                  </a:lnTo>
                  <a:lnTo>
                    <a:pt x="3453" y="17"/>
                  </a:lnTo>
                  <a:lnTo>
                    <a:pt x="3708" y="74"/>
                  </a:lnTo>
                  <a:lnTo>
                    <a:pt x="3938" y="58"/>
                  </a:lnTo>
                  <a:lnTo>
                    <a:pt x="4094" y="8"/>
                  </a:lnTo>
                  <a:lnTo>
                    <a:pt x="4365" y="58"/>
                  </a:lnTo>
                  <a:lnTo>
                    <a:pt x="4595" y="74"/>
                  </a:lnTo>
                  <a:lnTo>
                    <a:pt x="4694" y="74"/>
                  </a:lnTo>
                  <a:lnTo>
                    <a:pt x="4694" y="666"/>
                  </a:lnTo>
                  <a:lnTo>
                    <a:pt x="4308" y="666"/>
                  </a:lnTo>
                  <a:lnTo>
                    <a:pt x="4061" y="633"/>
                  </a:lnTo>
                  <a:lnTo>
                    <a:pt x="3839" y="674"/>
                  </a:lnTo>
                  <a:lnTo>
                    <a:pt x="3510" y="625"/>
                  </a:lnTo>
                  <a:lnTo>
                    <a:pt x="3239" y="649"/>
                  </a:lnTo>
                  <a:lnTo>
                    <a:pt x="3116" y="649"/>
                  </a:lnTo>
                  <a:lnTo>
                    <a:pt x="2877" y="617"/>
                  </a:lnTo>
                  <a:lnTo>
                    <a:pt x="2655" y="633"/>
                  </a:lnTo>
                  <a:lnTo>
                    <a:pt x="2458" y="674"/>
                  </a:lnTo>
                  <a:lnTo>
                    <a:pt x="2179" y="625"/>
                  </a:lnTo>
                  <a:lnTo>
                    <a:pt x="2055" y="617"/>
                  </a:lnTo>
                  <a:lnTo>
                    <a:pt x="1842" y="666"/>
                  </a:lnTo>
                  <a:lnTo>
                    <a:pt x="1611" y="600"/>
                  </a:lnTo>
                  <a:lnTo>
                    <a:pt x="1357" y="600"/>
                  </a:lnTo>
                  <a:lnTo>
                    <a:pt x="1069" y="641"/>
                  </a:lnTo>
                  <a:lnTo>
                    <a:pt x="905" y="649"/>
                  </a:lnTo>
                  <a:lnTo>
                    <a:pt x="715" y="592"/>
                  </a:lnTo>
                  <a:lnTo>
                    <a:pt x="502" y="608"/>
                  </a:lnTo>
                  <a:lnTo>
                    <a:pt x="329" y="649"/>
                  </a:lnTo>
                  <a:lnTo>
                    <a:pt x="140" y="649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chemeClr val="folHlink"/>
            </a:solidFill>
            <a:ln w="254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301870" y="1660121"/>
              <a:ext cx="5160474" cy="2118976"/>
            </a:xfrm>
            <a:custGeom>
              <a:avLst/>
              <a:gdLst>
                <a:gd name="T0" fmla="*/ 0 w 4686"/>
                <a:gd name="T1" fmla="*/ 1230 h 1788"/>
                <a:gd name="T2" fmla="*/ 0 w 4686"/>
                <a:gd name="T3" fmla="*/ 1788 h 1788"/>
                <a:gd name="T4" fmla="*/ 4686 w 4686"/>
                <a:gd name="T5" fmla="*/ 1788 h 1788"/>
                <a:gd name="T6" fmla="*/ 4686 w 4686"/>
                <a:gd name="T7" fmla="*/ 1302 h 1788"/>
                <a:gd name="T8" fmla="*/ 4350 w 4686"/>
                <a:gd name="T9" fmla="*/ 1248 h 1788"/>
                <a:gd name="T10" fmla="*/ 4302 w 4686"/>
                <a:gd name="T11" fmla="*/ 1224 h 1788"/>
                <a:gd name="T12" fmla="*/ 4224 w 4686"/>
                <a:gd name="T13" fmla="*/ 1200 h 1788"/>
                <a:gd name="T14" fmla="*/ 4080 w 4686"/>
                <a:gd name="T15" fmla="*/ 1146 h 1788"/>
                <a:gd name="T16" fmla="*/ 4020 w 4686"/>
                <a:gd name="T17" fmla="*/ 1128 h 1788"/>
                <a:gd name="T18" fmla="*/ 3882 w 4686"/>
                <a:gd name="T19" fmla="*/ 1050 h 1788"/>
                <a:gd name="T20" fmla="*/ 3828 w 4686"/>
                <a:gd name="T21" fmla="*/ 1014 h 1788"/>
                <a:gd name="T22" fmla="*/ 3720 w 4686"/>
                <a:gd name="T23" fmla="*/ 954 h 1788"/>
                <a:gd name="T24" fmla="*/ 3666 w 4686"/>
                <a:gd name="T25" fmla="*/ 912 h 1788"/>
                <a:gd name="T26" fmla="*/ 3594 w 4686"/>
                <a:gd name="T27" fmla="*/ 858 h 1788"/>
                <a:gd name="T28" fmla="*/ 3564 w 4686"/>
                <a:gd name="T29" fmla="*/ 816 h 1788"/>
                <a:gd name="T30" fmla="*/ 3258 w 4686"/>
                <a:gd name="T31" fmla="*/ 504 h 1788"/>
                <a:gd name="T32" fmla="*/ 3240 w 4686"/>
                <a:gd name="T33" fmla="*/ 492 h 1788"/>
                <a:gd name="T34" fmla="*/ 3192 w 4686"/>
                <a:gd name="T35" fmla="*/ 444 h 1788"/>
                <a:gd name="T36" fmla="*/ 3114 w 4686"/>
                <a:gd name="T37" fmla="*/ 354 h 1788"/>
                <a:gd name="T38" fmla="*/ 3060 w 4686"/>
                <a:gd name="T39" fmla="*/ 282 h 1788"/>
                <a:gd name="T40" fmla="*/ 3000 w 4686"/>
                <a:gd name="T41" fmla="*/ 240 h 1788"/>
                <a:gd name="T42" fmla="*/ 2964 w 4686"/>
                <a:gd name="T43" fmla="*/ 216 h 1788"/>
                <a:gd name="T44" fmla="*/ 2856 w 4686"/>
                <a:gd name="T45" fmla="*/ 156 h 1788"/>
                <a:gd name="T46" fmla="*/ 2802 w 4686"/>
                <a:gd name="T47" fmla="*/ 120 h 1788"/>
                <a:gd name="T48" fmla="*/ 2766 w 4686"/>
                <a:gd name="T49" fmla="*/ 102 h 1788"/>
                <a:gd name="T50" fmla="*/ 2526 w 4686"/>
                <a:gd name="T51" fmla="*/ 30 h 1788"/>
                <a:gd name="T52" fmla="*/ 2466 w 4686"/>
                <a:gd name="T53" fmla="*/ 18 h 1788"/>
                <a:gd name="T54" fmla="*/ 2412 w 4686"/>
                <a:gd name="T55" fmla="*/ 0 h 1788"/>
                <a:gd name="T56" fmla="*/ 2124 w 4686"/>
                <a:gd name="T57" fmla="*/ 6 h 1788"/>
                <a:gd name="T58" fmla="*/ 1992 w 4686"/>
                <a:gd name="T59" fmla="*/ 42 h 1788"/>
                <a:gd name="T60" fmla="*/ 1842 w 4686"/>
                <a:gd name="T61" fmla="*/ 90 h 1788"/>
                <a:gd name="T62" fmla="*/ 1680 w 4686"/>
                <a:gd name="T63" fmla="*/ 174 h 1788"/>
                <a:gd name="T64" fmla="*/ 1632 w 4686"/>
                <a:gd name="T65" fmla="*/ 222 h 1788"/>
                <a:gd name="T66" fmla="*/ 1542 w 4686"/>
                <a:gd name="T67" fmla="*/ 288 h 1788"/>
                <a:gd name="T68" fmla="*/ 1500 w 4686"/>
                <a:gd name="T69" fmla="*/ 336 h 1788"/>
                <a:gd name="T70" fmla="*/ 1452 w 4686"/>
                <a:gd name="T71" fmla="*/ 390 h 1788"/>
                <a:gd name="T72" fmla="*/ 1434 w 4686"/>
                <a:gd name="T73" fmla="*/ 408 h 1788"/>
                <a:gd name="T74" fmla="*/ 1374 w 4686"/>
                <a:gd name="T75" fmla="*/ 498 h 1788"/>
                <a:gd name="T76" fmla="*/ 1350 w 4686"/>
                <a:gd name="T77" fmla="*/ 570 h 1788"/>
                <a:gd name="T78" fmla="*/ 1212 w 4686"/>
                <a:gd name="T79" fmla="*/ 714 h 1788"/>
                <a:gd name="T80" fmla="*/ 1194 w 4686"/>
                <a:gd name="T81" fmla="*/ 750 h 1788"/>
                <a:gd name="T82" fmla="*/ 1170 w 4686"/>
                <a:gd name="T83" fmla="*/ 762 h 1788"/>
                <a:gd name="T84" fmla="*/ 1056 w 4686"/>
                <a:gd name="T85" fmla="*/ 864 h 1788"/>
                <a:gd name="T86" fmla="*/ 1026 w 4686"/>
                <a:gd name="T87" fmla="*/ 888 h 1788"/>
                <a:gd name="T88" fmla="*/ 990 w 4686"/>
                <a:gd name="T89" fmla="*/ 912 h 1788"/>
                <a:gd name="T90" fmla="*/ 924 w 4686"/>
                <a:gd name="T91" fmla="*/ 978 h 1788"/>
                <a:gd name="T92" fmla="*/ 906 w 4686"/>
                <a:gd name="T93" fmla="*/ 984 h 1788"/>
                <a:gd name="T94" fmla="*/ 882 w 4686"/>
                <a:gd name="T95" fmla="*/ 996 h 1788"/>
                <a:gd name="T96" fmla="*/ 864 w 4686"/>
                <a:gd name="T97" fmla="*/ 1014 h 1788"/>
                <a:gd name="T98" fmla="*/ 828 w 4686"/>
                <a:gd name="T99" fmla="*/ 1038 h 1788"/>
                <a:gd name="T100" fmla="*/ 810 w 4686"/>
                <a:gd name="T101" fmla="*/ 1050 h 1788"/>
                <a:gd name="T102" fmla="*/ 798 w 4686"/>
                <a:gd name="T103" fmla="*/ 1068 h 1788"/>
                <a:gd name="T104" fmla="*/ 762 w 4686"/>
                <a:gd name="T105" fmla="*/ 1080 h 1788"/>
                <a:gd name="T106" fmla="*/ 660 w 4686"/>
                <a:gd name="T107" fmla="*/ 1128 h 1788"/>
                <a:gd name="T108" fmla="*/ 588 w 4686"/>
                <a:gd name="T109" fmla="*/ 1164 h 1788"/>
                <a:gd name="T110" fmla="*/ 414 w 4686"/>
                <a:gd name="T111" fmla="*/ 1206 h 1788"/>
                <a:gd name="T112" fmla="*/ 264 w 4686"/>
                <a:gd name="T113" fmla="*/ 1236 h 1788"/>
                <a:gd name="T114" fmla="*/ 0 w 4686"/>
                <a:gd name="T115" fmla="*/ 1230 h 178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686"/>
                <a:gd name="T175" fmla="*/ 0 h 1788"/>
                <a:gd name="T176" fmla="*/ 4686 w 4686"/>
                <a:gd name="T177" fmla="*/ 1788 h 178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686" h="1788">
                  <a:moveTo>
                    <a:pt x="0" y="1230"/>
                  </a:moveTo>
                  <a:lnTo>
                    <a:pt x="0" y="1788"/>
                  </a:lnTo>
                  <a:lnTo>
                    <a:pt x="4686" y="1788"/>
                  </a:lnTo>
                  <a:lnTo>
                    <a:pt x="4686" y="1302"/>
                  </a:lnTo>
                  <a:cubicBezTo>
                    <a:pt x="4574" y="1284"/>
                    <a:pt x="4461" y="1271"/>
                    <a:pt x="4350" y="1248"/>
                  </a:cubicBezTo>
                  <a:cubicBezTo>
                    <a:pt x="4332" y="1244"/>
                    <a:pt x="4319" y="1230"/>
                    <a:pt x="4302" y="1224"/>
                  </a:cubicBezTo>
                  <a:cubicBezTo>
                    <a:pt x="4276" y="1215"/>
                    <a:pt x="4250" y="1209"/>
                    <a:pt x="4224" y="1200"/>
                  </a:cubicBezTo>
                  <a:cubicBezTo>
                    <a:pt x="4175" y="1184"/>
                    <a:pt x="4128" y="1162"/>
                    <a:pt x="4080" y="1146"/>
                  </a:cubicBezTo>
                  <a:cubicBezTo>
                    <a:pt x="4060" y="1139"/>
                    <a:pt x="4020" y="1128"/>
                    <a:pt x="4020" y="1128"/>
                  </a:cubicBezTo>
                  <a:cubicBezTo>
                    <a:pt x="3976" y="1095"/>
                    <a:pt x="3934" y="1067"/>
                    <a:pt x="3882" y="1050"/>
                  </a:cubicBezTo>
                  <a:cubicBezTo>
                    <a:pt x="3863" y="1031"/>
                    <a:pt x="3850" y="1026"/>
                    <a:pt x="3828" y="1014"/>
                  </a:cubicBezTo>
                  <a:cubicBezTo>
                    <a:pt x="3788" y="992"/>
                    <a:pt x="3763" y="968"/>
                    <a:pt x="3720" y="954"/>
                  </a:cubicBezTo>
                  <a:cubicBezTo>
                    <a:pt x="3685" y="942"/>
                    <a:pt x="3689" y="930"/>
                    <a:pt x="3666" y="912"/>
                  </a:cubicBezTo>
                  <a:cubicBezTo>
                    <a:pt x="3644" y="895"/>
                    <a:pt x="3618" y="874"/>
                    <a:pt x="3594" y="858"/>
                  </a:cubicBezTo>
                  <a:cubicBezTo>
                    <a:pt x="3587" y="836"/>
                    <a:pt x="3574" y="835"/>
                    <a:pt x="3564" y="816"/>
                  </a:cubicBezTo>
                  <a:cubicBezTo>
                    <a:pt x="3462" y="712"/>
                    <a:pt x="3361" y="607"/>
                    <a:pt x="3258" y="504"/>
                  </a:cubicBezTo>
                  <a:cubicBezTo>
                    <a:pt x="3253" y="499"/>
                    <a:pt x="3245" y="497"/>
                    <a:pt x="3240" y="492"/>
                  </a:cubicBezTo>
                  <a:cubicBezTo>
                    <a:pt x="3223" y="475"/>
                    <a:pt x="3213" y="458"/>
                    <a:pt x="3192" y="444"/>
                  </a:cubicBezTo>
                  <a:cubicBezTo>
                    <a:pt x="3170" y="411"/>
                    <a:pt x="3142" y="382"/>
                    <a:pt x="3114" y="354"/>
                  </a:cubicBezTo>
                  <a:cubicBezTo>
                    <a:pt x="3092" y="332"/>
                    <a:pt x="3085" y="302"/>
                    <a:pt x="3060" y="282"/>
                  </a:cubicBezTo>
                  <a:cubicBezTo>
                    <a:pt x="3041" y="266"/>
                    <a:pt x="3019" y="255"/>
                    <a:pt x="3000" y="240"/>
                  </a:cubicBezTo>
                  <a:cubicBezTo>
                    <a:pt x="2989" y="231"/>
                    <a:pt x="2964" y="216"/>
                    <a:pt x="2964" y="216"/>
                  </a:cubicBezTo>
                  <a:cubicBezTo>
                    <a:pt x="2939" y="178"/>
                    <a:pt x="2894" y="177"/>
                    <a:pt x="2856" y="156"/>
                  </a:cubicBezTo>
                  <a:cubicBezTo>
                    <a:pt x="2837" y="145"/>
                    <a:pt x="2823" y="127"/>
                    <a:pt x="2802" y="120"/>
                  </a:cubicBezTo>
                  <a:cubicBezTo>
                    <a:pt x="2789" y="116"/>
                    <a:pt x="2766" y="102"/>
                    <a:pt x="2766" y="102"/>
                  </a:cubicBezTo>
                  <a:cubicBezTo>
                    <a:pt x="2647" y="65"/>
                    <a:pt x="2614" y="46"/>
                    <a:pt x="2526" y="30"/>
                  </a:cubicBezTo>
                  <a:cubicBezTo>
                    <a:pt x="2499" y="25"/>
                    <a:pt x="2490" y="25"/>
                    <a:pt x="2466" y="18"/>
                  </a:cubicBezTo>
                  <a:cubicBezTo>
                    <a:pt x="2448" y="13"/>
                    <a:pt x="2412" y="0"/>
                    <a:pt x="2412" y="0"/>
                  </a:cubicBezTo>
                  <a:cubicBezTo>
                    <a:pt x="2316" y="2"/>
                    <a:pt x="2220" y="1"/>
                    <a:pt x="2124" y="6"/>
                  </a:cubicBezTo>
                  <a:cubicBezTo>
                    <a:pt x="2083" y="8"/>
                    <a:pt x="2035" y="36"/>
                    <a:pt x="1992" y="42"/>
                  </a:cubicBezTo>
                  <a:cubicBezTo>
                    <a:pt x="1947" y="57"/>
                    <a:pt x="1884" y="69"/>
                    <a:pt x="1842" y="90"/>
                  </a:cubicBezTo>
                  <a:cubicBezTo>
                    <a:pt x="1788" y="118"/>
                    <a:pt x="1732" y="143"/>
                    <a:pt x="1680" y="174"/>
                  </a:cubicBezTo>
                  <a:cubicBezTo>
                    <a:pt x="1665" y="183"/>
                    <a:pt x="1647" y="210"/>
                    <a:pt x="1632" y="222"/>
                  </a:cubicBezTo>
                  <a:cubicBezTo>
                    <a:pt x="1604" y="244"/>
                    <a:pt x="1571" y="269"/>
                    <a:pt x="1542" y="288"/>
                  </a:cubicBezTo>
                  <a:cubicBezTo>
                    <a:pt x="1514" y="330"/>
                    <a:pt x="1530" y="316"/>
                    <a:pt x="1500" y="336"/>
                  </a:cubicBezTo>
                  <a:cubicBezTo>
                    <a:pt x="1479" y="368"/>
                    <a:pt x="1493" y="349"/>
                    <a:pt x="1452" y="390"/>
                  </a:cubicBezTo>
                  <a:cubicBezTo>
                    <a:pt x="1446" y="396"/>
                    <a:pt x="1434" y="408"/>
                    <a:pt x="1434" y="408"/>
                  </a:cubicBezTo>
                  <a:cubicBezTo>
                    <a:pt x="1422" y="445"/>
                    <a:pt x="1386" y="462"/>
                    <a:pt x="1374" y="498"/>
                  </a:cubicBezTo>
                  <a:cubicBezTo>
                    <a:pt x="1366" y="521"/>
                    <a:pt x="1367" y="553"/>
                    <a:pt x="1350" y="570"/>
                  </a:cubicBezTo>
                  <a:cubicBezTo>
                    <a:pt x="1304" y="618"/>
                    <a:pt x="1256" y="664"/>
                    <a:pt x="1212" y="714"/>
                  </a:cubicBezTo>
                  <a:cubicBezTo>
                    <a:pt x="1182" y="748"/>
                    <a:pt x="1235" y="716"/>
                    <a:pt x="1194" y="750"/>
                  </a:cubicBezTo>
                  <a:cubicBezTo>
                    <a:pt x="1187" y="756"/>
                    <a:pt x="1177" y="756"/>
                    <a:pt x="1170" y="762"/>
                  </a:cubicBezTo>
                  <a:cubicBezTo>
                    <a:pt x="1129" y="794"/>
                    <a:pt x="1100" y="835"/>
                    <a:pt x="1056" y="864"/>
                  </a:cubicBezTo>
                  <a:cubicBezTo>
                    <a:pt x="1034" y="897"/>
                    <a:pt x="1057" y="871"/>
                    <a:pt x="1026" y="888"/>
                  </a:cubicBezTo>
                  <a:cubicBezTo>
                    <a:pt x="1013" y="895"/>
                    <a:pt x="990" y="912"/>
                    <a:pt x="990" y="912"/>
                  </a:cubicBezTo>
                  <a:cubicBezTo>
                    <a:pt x="974" y="937"/>
                    <a:pt x="949" y="962"/>
                    <a:pt x="924" y="978"/>
                  </a:cubicBezTo>
                  <a:cubicBezTo>
                    <a:pt x="919" y="982"/>
                    <a:pt x="912" y="982"/>
                    <a:pt x="906" y="984"/>
                  </a:cubicBezTo>
                  <a:cubicBezTo>
                    <a:pt x="898" y="988"/>
                    <a:pt x="889" y="991"/>
                    <a:pt x="882" y="996"/>
                  </a:cubicBezTo>
                  <a:cubicBezTo>
                    <a:pt x="875" y="1001"/>
                    <a:pt x="871" y="1009"/>
                    <a:pt x="864" y="1014"/>
                  </a:cubicBezTo>
                  <a:cubicBezTo>
                    <a:pt x="853" y="1023"/>
                    <a:pt x="840" y="1030"/>
                    <a:pt x="828" y="1038"/>
                  </a:cubicBezTo>
                  <a:cubicBezTo>
                    <a:pt x="822" y="1042"/>
                    <a:pt x="810" y="1050"/>
                    <a:pt x="810" y="1050"/>
                  </a:cubicBezTo>
                  <a:cubicBezTo>
                    <a:pt x="806" y="1056"/>
                    <a:pt x="804" y="1064"/>
                    <a:pt x="798" y="1068"/>
                  </a:cubicBezTo>
                  <a:cubicBezTo>
                    <a:pt x="787" y="1075"/>
                    <a:pt x="762" y="1080"/>
                    <a:pt x="762" y="1080"/>
                  </a:cubicBezTo>
                  <a:cubicBezTo>
                    <a:pt x="730" y="1104"/>
                    <a:pt x="698" y="1115"/>
                    <a:pt x="660" y="1128"/>
                  </a:cubicBezTo>
                  <a:cubicBezTo>
                    <a:pt x="635" y="1136"/>
                    <a:pt x="612" y="1153"/>
                    <a:pt x="588" y="1164"/>
                  </a:cubicBezTo>
                  <a:cubicBezTo>
                    <a:pt x="533" y="1188"/>
                    <a:pt x="472" y="1195"/>
                    <a:pt x="414" y="1206"/>
                  </a:cubicBezTo>
                  <a:cubicBezTo>
                    <a:pt x="373" y="1213"/>
                    <a:pt x="302" y="1236"/>
                    <a:pt x="264" y="1236"/>
                  </a:cubicBezTo>
                  <a:cubicBezTo>
                    <a:pt x="176" y="1236"/>
                    <a:pt x="88" y="1232"/>
                    <a:pt x="0" y="1230"/>
                  </a:cubicBezTo>
                  <a:close/>
                </a:path>
              </a:pathLst>
            </a:custGeom>
            <a:solidFill>
              <a:srgbClr val="FF9966"/>
            </a:solidFill>
            <a:ln w="254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300607" y="3619539"/>
              <a:ext cx="5160474" cy="798998"/>
            </a:xfrm>
            <a:custGeom>
              <a:avLst/>
              <a:gdLst>
                <a:gd name="T0" fmla="*/ 0 w 4694"/>
                <a:gd name="T1" fmla="*/ 633 h 674"/>
                <a:gd name="T2" fmla="*/ 0 w 4694"/>
                <a:gd name="T3" fmla="*/ 25 h 674"/>
                <a:gd name="T4" fmla="*/ 304 w 4694"/>
                <a:gd name="T5" fmla="*/ 66 h 674"/>
                <a:gd name="T6" fmla="*/ 535 w 4694"/>
                <a:gd name="T7" fmla="*/ 25 h 674"/>
                <a:gd name="T8" fmla="*/ 658 w 4694"/>
                <a:gd name="T9" fmla="*/ 8 h 674"/>
                <a:gd name="T10" fmla="*/ 880 w 4694"/>
                <a:gd name="T11" fmla="*/ 74 h 674"/>
                <a:gd name="T12" fmla="*/ 1159 w 4694"/>
                <a:gd name="T13" fmla="*/ 33 h 674"/>
                <a:gd name="T14" fmla="*/ 1348 w 4694"/>
                <a:gd name="T15" fmla="*/ 41 h 674"/>
                <a:gd name="T16" fmla="*/ 1546 w 4694"/>
                <a:gd name="T17" fmla="*/ 0 h 674"/>
                <a:gd name="T18" fmla="*/ 1866 w 4694"/>
                <a:gd name="T19" fmla="*/ 74 h 674"/>
                <a:gd name="T20" fmla="*/ 2064 w 4694"/>
                <a:gd name="T21" fmla="*/ 33 h 674"/>
                <a:gd name="T22" fmla="*/ 2392 w 4694"/>
                <a:gd name="T23" fmla="*/ 82 h 674"/>
                <a:gd name="T24" fmla="*/ 2729 w 4694"/>
                <a:gd name="T25" fmla="*/ 25 h 674"/>
                <a:gd name="T26" fmla="*/ 2951 w 4694"/>
                <a:gd name="T27" fmla="*/ 33 h 674"/>
                <a:gd name="T28" fmla="*/ 3190 w 4694"/>
                <a:gd name="T29" fmla="*/ 82 h 674"/>
                <a:gd name="T30" fmla="*/ 3453 w 4694"/>
                <a:gd name="T31" fmla="*/ 17 h 674"/>
                <a:gd name="T32" fmla="*/ 3708 w 4694"/>
                <a:gd name="T33" fmla="*/ 74 h 674"/>
                <a:gd name="T34" fmla="*/ 3938 w 4694"/>
                <a:gd name="T35" fmla="*/ 58 h 674"/>
                <a:gd name="T36" fmla="*/ 4094 w 4694"/>
                <a:gd name="T37" fmla="*/ 8 h 674"/>
                <a:gd name="T38" fmla="*/ 4365 w 4694"/>
                <a:gd name="T39" fmla="*/ 58 h 674"/>
                <a:gd name="T40" fmla="*/ 4595 w 4694"/>
                <a:gd name="T41" fmla="*/ 74 h 674"/>
                <a:gd name="T42" fmla="*/ 4694 w 4694"/>
                <a:gd name="T43" fmla="*/ 74 h 674"/>
                <a:gd name="T44" fmla="*/ 4694 w 4694"/>
                <a:gd name="T45" fmla="*/ 666 h 674"/>
                <a:gd name="T46" fmla="*/ 4308 w 4694"/>
                <a:gd name="T47" fmla="*/ 666 h 674"/>
                <a:gd name="T48" fmla="*/ 4061 w 4694"/>
                <a:gd name="T49" fmla="*/ 633 h 674"/>
                <a:gd name="T50" fmla="*/ 3839 w 4694"/>
                <a:gd name="T51" fmla="*/ 674 h 674"/>
                <a:gd name="T52" fmla="*/ 3510 w 4694"/>
                <a:gd name="T53" fmla="*/ 625 h 674"/>
                <a:gd name="T54" fmla="*/ 3239 w 4694"/>
                <a:gd name="T55" fmla="*/ 649 h 674"/>
                <a:gd name="T56" fmla="*/ 3116 w 4694"/>
                <a:gd name="T57" fmla="*/ 649 h 674"/>
                <a:gd name="T58" fmla="*/ 2877 w 4694"/>
                <a:gd name="T59" fmla="*/ 617 h 674"/>
                <a:gd name="T60" fmla="*/ 2655 w 4694"/>
                <a:gd name="T61" fmla="*/ 633 h 674"/>
                <a:gd name="T62" fmla="*/ 2458 w 4694"/>
                <a:gd name="T63" fmla="*/ 674 h 674"/>
                <a:gd name="T64" fmla="*/ 2179 w 4694"/>
                <a:gd name="T65" fmla="*/ 625 h 674"/>
                <a:gd name="T66" fmla="*/ 2055 w 4694"/>
                <a:gd name="T67" fmla="*/ 617 h 674"/>
                <a:gd name="T68" fmla="*/ 1842 w 4694"/>
                <a:gd name="T69" fmla="*/ 666 h 674"/>
                <a:gd name="T70" fmla="*/ 1611 w 4694"/>
                <a:gd name="T71" fmla="*/ 600 h 674"/>
                <a:gd name="T72" fmla="*/ 1357 w 4694"/>
                <a:gd name="T73" fmla="*/ 600 h 674"/>
                <a:gd name="T74" fmla="*/ 1069 w 4694"/>
                <a:gd name="T75" fmla="*/ 641 h 674"/>
                <a:gd name="T76" fmla="*/ 905 w 4694"/>
                <a:gd name="T77" fmla="*/ 649 h 674"/>
                <a:gd name="T78" fmla="*/ 715 w 4694"/>
                <a:gd name="T79" fmla="*/ 592 h 674"/>
                <a:gd name="T80" fmla="*/ 502 w 4694"/>
                <a:gd name="T81" fmla="*/ 608 h 674"/>
                <a:gd name="T82" fmla="*/ 329 w 4694"/>
                <a:gd name="T83" fmla="*/ 649 h 674"/>
                <a:gd name="T84" fmla="*/ 140 w 4694"/>
                <a:gd name="T85" fmla="*/ 649 h 674"/>
                <a:gd name="T86" fmla="*/ 0 w 4694"/>
                <a:gd name="T87" fmla="*/ 633 h 6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94"/>
                <a:gd name="T133" fmla="*/ 0 h 674"/>
                <a:gd name="T134" fmla="*/ 4694 w 4694"/>
                <a:gd name="T135" fmla="*/ 674 h 6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94" h="674">
                  <a:moveTo>
                    <a:pt x="0" y="633"/>
                  </a:moveTo>
                  <a:lnTo>
                    <a:pt x="0" y="25"/>
                  </a:lnTo>
                  <a:lnTo>
                    <a:pt x="304" y="66"/>
                  </a:lnTo>
                  <a:lnTo>
                    <a:pt x="535" y="25"/>
                  </a:lnTo>
                  <a:lnTo>
                    <a:pt x="658" y="8"/>
                  </a:lnTo>
                  <a:lnTo>
                    <a:pt x="880" y="74"/>
                  </a:lnTo>
                  <a:lnTo>
                    <a:pt x="1159" y="33"/>
                  </a:lnTo>
                  <a:lnTo>
                    <a:pt x="1348" y="41"/>
                  </a:lnTo>
                  <a:lnTo>
                    <a:pt x="1546" y="0"/>
                  </a:lnTo>
                  <a:lnTo>
                    <a:pt x="1866" y="74"/>
                  </a:lnTo>
                  <a:lnTo>
                    <a:pt x="2064" y="33"/>
                  </a:lnTo>
                  <a:lnTo>
                    <a:pt x="2392" y="82"/>
                  </a:lnTo>
                  <a:lnTo>
                    <a:pt x="2729" y="25"/>
                  </a:lnTo>
                  <a:lnTo>
                    <a:pt x="2951" y="33"/>
                  </a:lnTo>
                  <a:lnTo>
                    <a:pt x="3190" y="82"/>
                  </a:lnTo>
                  <a:lnTo>
                    <a:pt x="3453" y="17"/>
                  </a:lnTo>
                  <a:lnTo>
                    <a:pt x="3708" y="74"/>
                  </a:lnTo>
                  <a:lnTo>
                    <a:pt x="3938" y="58"/>
                  </a:lnTo>
                  <a:lnTo>
                    <a:pt x="4094" y="8"/>
                  </a:lnTo>
                  <a:lnTo>
                    <a:pt x="4365" y="58"/>
                  </a:lnTo>
                  <a:lnTo>
                    <a:pt x="4595" y="74"/>
                  </a:lnTo>
                  <a:lnTo>
                    <a:pt x="4694" y="74"/>
                  </a:lnTo>
                  <a:lnTo>
                    <a:pt x="4694" y="666"/>
                  </a:lnTo>
                  <a:lnTo>
                    <a:pt x="4308" y="666"/>
                  </a:lnTo>
                  <a:lnTo>
                    <a:pt x="4061" y="633"/>
                  </a:lnTo>
                  <a:lnTo>
                    <a:pt x="3839" y="674"/>
                  </a:lnTo>
                  <a:lnTo>
                    <a:pt x="3510" y="625"/>
                  </a:lnTo>
                  <a:lnTo>
                    <a:pt x="3239" y="649"/>
                  </a:lnTo>
                  <a:lnTo>
                    <a:pt x="3116" y="649"/>
                  </a:lnTo>
                  <a:lnTo>
                    <a:pt x="2877" y="617"/>
                  </a:lnTo>
                  <a:lnTo>
                    <a:pt x="2655" y="633"/>
                  </a:lnTo>
                  <a:lnTo>
                    <a:pt x="2458" y="674"/>
                  </a:lnTo>
                  <a:lnTo>
                    <a:pt x="2179" y="625"/>
                  </a:lnTo>
                  <a:lnTo>
                    <a:pt x="2055" y="617"/>
                  </a:lnTo>
                  <a:lnTo>
                    <a:pt x="1842" y="666"/>
                  </a:lnTo>
                  <a:lnTo>
                    <a:pt x="1611" y="600"/>
                  </a:lnTo>
                  <a:lnTo>
                    <a:pt x="1357" y="600"/>
                  </a:lnTo>
                  <a:lnTo>
                    <a:pt x="1069" y="641"/>
                  </a:lnTo>
                  <a:lnTo>
                    <a:pt x="905" y="649"/>
                  </a:lnTo>
                  <a:lnTo>
                    <a:pt x="715" y="592"/>
                  </a:lnTo>
                  <a:lnTo>
                    <a:pt x="502" y="608"/>
                  </a:lnTo>
                  <a:lnTo>
                    <a:pt x="329" y="649"/>
                  </a:lnTo>
                  <a:lnTo>
                    <a:pt x="140" y="649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FF3300"/>
            </a:solidFill>
            <a:ln w="254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301870" y="4312166"/>
              <a:ext cx="5159211" cy="129338"/>
            </a:xfrm>
            <a:custGeom>
              <a:avLst/>
              <a:gdLst>
                <a:gd name="T0" fmla="*/ 0 w 4685"/>
                <a:gd name="T1" fmla="*/ 49 h 110"/>
                <a:gd name="T2" fmla="*/ 271 w 4685"/>
                <a:gd name="T3" fmla="*/ 74 h 110"/>
                <a:gd name="T4" fmla="*/ 641 w 4685"/>
                <a:gd name="T5" fmla="*/ 0 h 110"/>
                <a:gd name="T6" fmla="*/ 945 w 4685"/>
                <a:gd name="T7" fmla="*/ 74 h 110"/>
                <a:gd name="T8" fmla="*/ 1208 w 4685"/>
                <a:gd name="T9" fmla="*/ 41 h 110"/>
                <a:gd name="T10" fmla="*/ 1561 w 4685"/>
                <a:gd name="T11" fmla="*/ 16 h 110"/>
                <a:gd name="T12" fmla="*/ 1874 w 4685"/>
                <a:gd name="T13" fmla="*/ 90 h 110"/>
                <a:gd name="T14" fmla="*/ 2071 w 4685"/>
                <a:gd name="T15" fmla="*/ 33 h 110"/>
                <a:gd name="T16" fmla="*/ 2498 w 4685"/>
                <a:gd name="T17" fmla="*/ 98 h 110"/>
                <a:gd name="T18" fmla="*/ 2844 w 4685"/>
                <a:gd name="T19" fmla="*/ 16 h 110"/>
                <a:gd name="T20" fmla="*/ 3164 w 4685"/>
                <a:gd name="T21" fmla="*/ 90 h 110"/>
                <a:gd name="T22" fmla="*/ 3493 w 4685"/>
                <a:gd name="T23" fmla="*/ 33 h 110"/>
                <a:gd name="T24" fmla="*/ 3814 w 4685"/>
                <a:gd name="T25" fmla="*/ 107 h 110"/>
                <a:gd name="T26" fmla="*/ 4077 w 4685"/>
                <a:gd name="T27" fmla="*/ 49 h 110"/>
                <a:gd name="T28" fmla="*/ 4422 w 4685"/>
                <a:gd name="T29" fmla="*/ 90 h 110"/>
                <a:gd name="T30" fmla="*/ 4685 w 4685"/>
                <a:gd name="T31" fmla="*/ 90 h 1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85"/>
                <a:gd name="T49" fmla="*/ 0 h 110"/>
                <a:gd name="T50" fmla="*/ 4685 w 4685"/>
                <a:gd name="T51" fmla="*/ 110 h 1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85" h="110">
                  <a:moveTo>
                    <a:pt x="0" y="49"/>
                  </a:moveTo>
                  <a:cubicBezTo>
                    <a:pt x="82" y="65"/>
                    <a:pt x="164" y="82"/>
                    <a:pt x="271" y="74"/>
                  </a:cubicBezTo>
                  <a:cubicBezTo>
                    <a:pt x="378" y="66"/>
                    <a:pt x="529" y="0"/>
                    <a:pt x="641" y="0"/>
                  </a:cubicBezTo>
                  <a:cubicBezTo>
                    <a:pt x="753" y="0"/>
                    <a:pt x="851" y="67"/>
                    <a:pt x="945" y="74"/>
                  </a:cubicBezTo>
                  <a:cubicBezTo>
                    <a:pt x="1039" y="81"/>
                    <a:pt x="1105" y="51"/>
                    <a:pt x="1208" y="41"/>
                  </a:cubicBezTo>
                  <a:cubicBezTo>
                    <a:pt x="1311" y="31"/>
                    <a:pt x="1450" y="8"/>
                    <a:pt x="1561" y="16"/>
                  </a:cubicBezTo>
                  <a:cubicBezTo>
                    <a:pt x="1672" y="24"/>
                    <a:pt x="1789" y="87"/>
                    <a:pt x="1874" y="90"/>
                  </a:cubicBezTo>
                  <a:cubicBezTo>
                    <a:pt x="1959" y="93"/>
                    <a:pt x="1967" y="32"/>
                    <a:pt x="2071" y="33"/>
                  </a:cubicBezTo>
                  <a:cubicBezTo>
                    <a:pt x="2175" y="34"/>
                    <a:pt x="2369" y="101"/>
                    <a:pt x="2498" y="98"/>
                  </a:cubicBezTo>
                  <a:cubicBezTo>
                    <a:pt x="2627" y="95"/>
                    <a:pt x="2733" y="17"/>
                    <a:pt x="2844" y="16"/>
                  </a:cubicBezTo>
                  <a:cubicBezTo>
                    <a:pt x="2955" y="15"/>
                    <a:pt x="3056" y="87"/>
                    <a:pt x="3164" y="90"/>
                  </a:cubicBezTo>
                  <a:cubicBezTo>
                    <a:pt x="3272" y="93"/>
                    <a:pt x="3385" y="30"/>
                    <a:pt x="3493" y="33"/>
                  </a:cubicBezTo>
                  <a:cubicBezTo>
                    <a:pt x="3601" y="36"/>
                    <a:pt x="3717" y="104"/>
                    <a:pt x="3814" y="107"/>
                  </a:cubicBezTo>
                  <a:cubicBezTo>
                    <a:pt x="3911" y="110"/>
                    <a:pt x="3976" y="52"/>
                    <a:pt x="4077" y="49"/>
                  </a:cubicBezTo>
                  <a:cubicBezTo>
                    <a:pt x="4178" y="46"/>
                    <a:pt x="4321" y="83"/>
                    <a:pt x="4422" y="90"/>
                  </a:cubicBezTo>
                  <a:cubicBezTo>
                    <a:pt x="4523" y="97"/>
                    <a:pt x="4604" y="93"/>
                    <a:pt x="4685" y="90"/>
                  </a:cubicBez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301870" y="3618331"/>
              <a:ext cx="5159211" cy="111207"/>
            </a:xfrm>
            <a:custGeom>
              <a:avLst/>
              <a:gdLst>
                <a:gd name="T0" fmla="*/ 0 w 4685"/>
                <a:gd name="T1" fmla="*/ 26 h 94"/>
                <a:gd name="T2" fmla="*/ 295 w 4685"/>
                <a:gd name="T3" fmla="*/ 67 h 94"/>
                <a:gd name="T4" fmla="*/ 591 w 4685"/>
                <a:gd name="T5" fmla="*/ 1 h 94"/>
                <a:gd name="T6" fmla="*/ 887 w 4685"/>
                <a:gd name="T7" fmla="*/ 75 h 94"/>
                <a:gd name="T8" fmla="*/ 1126 w 4685"/>
                <a:gd name="T9" fmla="*/ 34 h 94"/>
                <a:gd name="T10" fmla="*/ 1331 w 4685"/>
                <a:gd name="T11" fmla="*/ 51 h 94"/>
                <a:gd name="T12" fmla="*/ 1553 w 4685"/>
                <a:gd name="T13" fmla="*/ 9 h 94"/>
                <a:gd name="T14" fmla="*/ 1841 w 4685"/>
                <a:gd name="T15" fmla="*/ 83 h 94"/>
                <a:gd name="T16" fmla="*/ 2071 w 4685"/>
                <a:gd name="T17" fmla="*/ 34 h 94"/>
                <a:gd name="T18" fmla="*/ 2400 w 4685"/>
                <a:gd name="T19" fmla="*/ 83 h 94"/>
                <a:gd name="T20" fmla="*/ 2803 w 4685"/>
                <a:gd name="T21" fmla="*/ 18 h 94"/>
                <a:gd name="T22" fmla="*/ 3156 w 4685"/>
                <a:gd name="T23" fmla="*/ 83 h 94"/>
                <a:gd name="T24" fmla="*/ 3435 w 4685"/>
                <a:gd name="T25" fmla="*/ 9 h 94"/>
                <a:gd name="T26" fmla="*/ 3772 w 4685"/>
                <a:gd name="T27" fmla="*/ 92 h 94"/>
                <a:gd name="T28" fmla="*/ 4011 w 4685"/>
                <a:gd name="T29" fmla="*/ 18 h 94"/>
                <a:gd name="T30" fmla="*/ 4397 w 4685"/>
                <a:gd name="T31" fmla="*/ 75 h 94"/>
                <a:gd name="T32" fmla="*/ 4685 w 4685"/>
                <a:gd name="T33" fmla="*/ 67 h 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85"/>
                <a:gd name="T52" fmla="*/ 0 h 94"/>
                <a:gd name="T53" fmla="*/ 4685 w 4685"/>
                <a:gd name="T54" fmla="*/ 94 h 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85" h="94">
                  <a:moveTo>
                    <a:pt x="0" y="26"/>
                  </a:moveTo>
                  <a:cubicBezTo>
                    <a:pt x="98" y="48"/>
                    <a:pt x="197" y="71"/>
                    <a:pt x="295" y="67"/>
                  </a:cubicBezTo>
                  <a:cubicBezTo>
                    <a:pt x="393" y="63"/>
                    <a:pt x="492" y="0"/>
                    <a:pt x="591" y="1"/>
                  </a:cubicBezTo>
                  <a:cubicBezTo>
                    <a:pt x="690" y="2"/>
                    <a:pt x="798" y="70"/>
                    <a:pt x="887" y="75"/>
                  </a:cubicBezTo>
                  <a:cubicBezTo>
                    <a:pt x="976" y="80"/>
                    <a:pt x="1052" y="38"/>
                    <a:pt x="1126" y="34"/>
                  </a:cubicBezTo>
                  <a:cubicBezTo>
                    <a:pt x="1200" y="30"/>
                    <a:pt x="1260" y="55"/>
                    <a:pt x="1331" y="51"/>
                  </a:cubicBezTo>
                  <a:cubicBezTo>
                    <a:pt x="1402" y="47"/>
                    <a:pt x="1468" y="4"/>
                    <a:pt x="1553" y="9"/>
                  </a:cubicBezTo>
                  <a:cubicBezTo>
                    <a:pt x="1638" y="14"/>
                    <a:pt x="1755" y="79"/>
                    <a:pt x="1841" y="83"/>
                  </a:cubicBezTo>
                  <a:cubicBezTo>
                    <a:pt x="1927" y="87"/>
                    <a:pt x="1978" y="34"/>
                    <a:pt x="2071" y="34"/>
                  </a:cubicBezTo>
                  <a:cubicBezTo>
                    <a:pt x="2164" y="34"/>
                    <a:pt x="2278" y="86"/>
                    <a:pt x="2400" y="83"/>
                  </a:cubicBezTo>
                  <a:cubicBezTo>
                    <a:pt x="2522" y="80"/>
                    <a:pt x="2677" y="18"/>
                    <a:pt x="2803" y="18"/>
                  </a:cubicBezTo>
                  <a:cubicBezTo>
                    <a:pt x="2929" y="18"/>
                    <a:pt x="3051" y="84"/>
                    <a:pt x="3156" y="83"/>
                  </a:cubicBezTo>
                  <a:cubicBezTo>
                    <a:pt x="3261" y="82"/>
                    <a:pt x="3332" y="8"/>
                    <a:pt x="3435" y="9"/>
                  </a:cubicBezTo>
                  <a:cubicBezTo>
                    <a:pt x="3538" y="10"/>
                    <a:pt x="3676" y="90"/>
                    <a:pt x="3772" y="92"/>
                  </a:cubicBezTo>
                  <a:cubicBezTo>
                    <a:pt x="3868" y="94"/>
                    <a:pt x="3907" y="21"/>
                    <a:pt x="4011" y="18"/>
                  </a:cubicBezTo>
                  <a:cubicBezTo>
                    <a:pt x="4115" y="15"/>
                    <a:pt x="4285" y="67"/>
                    <a:pt x="4397" y="75"/>
                  </a:cubicBezTo>
                  <a:cubicBezTo>
                    <a:pt x="4509" y="83"/>
                    <a:pt x="4597" y="75"/>
                    <a:pt x="4685" y="67"/>
                  </a:cubicBez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1676312" y="1929676"/>
              <a:ext cx="2309265" cy="1473493"/>
            </a:xfrm>
            <a:custGeom>
              <a:avLst/>
              <a:gdLst>
                <a:gd name="T0" fmla="*/ 2022 w 2271"/>
                <a:gd name="T1" fmla="*/ 493 h 1238"/>
                <a:gd name="T2" fmla="*/ 1272 w 2271"/>
                <a:gd name="T3" fmla="*/ 31 h 1238"/>
                <a:gd name="T4" fmla="*/ 384 w 2271"/>
                <a:gd name="T5" fmla="*/ 307 h 1238"/>
                <a:gd name="T6" fmla="*/ 108 w 2271"/>
                <a:gd name="T7" fmla="*/ 853 h 1238"/>
                <a:gd name="T8" fmla="*/ 1032 w 2271"/>
                <a:gd name="T9" fmla="*/ 1201 h 1238"/>
                <a:gd name="T10" fmla="*/ 2070 w 2271"/>
                <a:gd name="T11" fmla="*/ 1075 h 1238"/>
                <a:gd name="T12" fmla="*/ 2238 w 2271"/>
                <a:gd name="T13" fmla="*/ 679 h 1238"/>
                <a:gd name="T14" fmla="*/ 2022 w 2271"/>
                <a:gd name="T15" fmla="*/ 493 h 1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71"/>
                <a:gd name="T25" fmla="*/ 0 h 1238"/>
                <a:gd name="T26" fmla="*/ 2271 w 2271"/>
                <a:gd name="T27" fmla="*/ 1238 h 12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71" h="1238">
                  <a:moveTo>
                    <a:pt x="2022" y="493"/>
                  </a:moveTo>
                  <a:cubicBezTo>
                    <a:pt x="1861" y="385"/>
                    <a:pt x="1545" y="62"/>
                    <a:pt x="1272" y="31"/>
                  </a:cubicBezTo>
                  <a:cubicBezTo>
                    <a:pt x="999" y="0"/>
                    <a:pt x="578" y="170"/>
                    <a:pt x="384" y="307"/>
                  </a:cubicBezTo>
                  <a:cubicBezTo>
                    <a:pt x="190" y="444"/>
                    <a:pt x="0" y="704"/>
                    <a:pt x="108" y="853"/>
                  </a:cubicBezTo>
                  <a:cubicBezTo>
                    <a:pt x="216" y="1002"/>
                    <a:pt x="705" y="1164"/>
                    <a:pt x="1032" y="1201"/>
                  </a:cubicBezTo>
                  <a:cubicBezTo>
                    <a:pt x="1359" y="1238"/>
                    <a:pt x="1869" y="1162"/>
                    <a:pt x="2070" y="1075"/>
                  </a:cubicBezTo>
                  <a:cubicBezTo>
                    <a:pt x="2271" y="988"/>
                    <a:pt x="2246" y="776"/>
                    <a:pt x="2238" y="679"/>
                  </a:cubicBezTo>
                  <a:cubicBezTo>
                    <a:pt x="2230" y="582"/>
                    <a:pt x="2183" y="601"/>
                    <a:pt x="2022" y="493"/>
                  </a:cubicBezTo>
                  <a:close/>
                </a:path>
              </a:pathLst>
            </a:custGeom>
            <a:gradFill rotWithShape="0">
              <a:gsLst>
                <a:gs pos="0">
                  <a:srgbClr val="DCD700"/>
                </a:gs>
                <a:gs pos="50000">
                  <a:srgbClr val="FFFF00"/>
                </a:gs>
                <a:gs pos="100000">
                  <a:srgbClr val="DCD700"/>
                </a:gs>
              </a:gsLst>
              <a:lin ang="5400000" scaled="1"/>
            </a:gradFill>
            <a:ln w="254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677063" y="2028796"/>
              <a:ext cx="1147053" cy="3046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2000" b="1">
                  <a:solidFill>
                    <a:srgbClr val="FFFFFF"/>
                  </a:solidFill>
                  <a:latin typeface="Arial Narrow" pitchFamily="34" charset="0"/>
                </a:rPr>
                <a:t>Lumen</a:t>
              </a:r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2439329" y="2326153"/>
              <a:ext cx="544941" cy="53900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>
                  <a:latin typeface="Arial Narrow" pitchFamily="34" charset="0"/>
                </a:rPr>
                <a:t>Lipid</a:t>
              </a:r>
            </a:p>
            <a:p>
              <a:pPr algn="ctr"/>
              <a:r>
                <a:rPr lang="en-US" sz="2000" b="1">
                  <a:latin typeface="Arial Narrow" pitchFamily="34" charset="0"/>
                </a:rPr>
                <a:t>Core</a:t>
              </a:r>
            </a:p>
          </p:txBody>
        </p: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3640703" y="1403861"/>
              <a:ext cx="1926492" cy="3046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2000" b="1">
                  <a:solidFill>
                    <a:srgbClr val="FFFFFF"/>
                  </a:solidFill>
                  <a:latin typeface="Arial Narrow" pitchFamily="34" charset="0"/>
                </a:rPr>
                <a:t>Fibrous cap</a:t>
              </a:r>
            </a:p>
          </p:txBody>
        </p:sp>
        <p:sp>
          <p:nvSpPr>
            <p:cNvPr id="35" name="Text Box 13"/>
            <p:cNvSpPr txBox="1">
              <a:spLocks noChangeArrowheads="1"/>
            </p:cNvSpPr>
            <p:nvPr/>
          </p:nvSpPr>
          <p:spPr bwMode="auto">
            <a:xfrm>
              <a:off x="4012106" y="2294725"/>
              <a:ext cx="1702893" cy="3046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2000" b="1">
                  <a:solidFill>
                    <a:srgbClr val="FFFFFF"/>
                  </a:solidFill>
                  <a:latin typeface="Arial Narrow" pitchFamily="34" charset="0"/>
                </a:rPr>
                <a:t>Shoulder</a:t>
              </a:r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3442369" y="1826931"/>
              <a:ext cx="1176108" cy="215161"/>
            </a:xfrm>
            <a:custGeom>
              <a:avLst/>
              <a:gdLst>
                <a:gd name="T0" fmla="*/ 994 w 994"/>
                <a:gd name="T1" fmla="*/ 0 h 518"/>
                <a:gd name="T2" fmla="*/ 641 w 994"/>
                <a:gd name="T3" fmla="*/ 288 h 518"/>
                <a:gd name="T4" fmla="*/ 534 w 994"/>
                <a:gd name="T5" fmla="*/ 74 h 518"/>
                <a:gd name="T6" fmla="*/ 0 w 994"/>
                <a:gd name="T7" fmla="*/ 518 h 5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4"/>
                <a:gd name="T13" fmla="*/ 0 h 518"/>
                <a:gd name="T14" fmla="*/ 994 w 994"/>
                <a:gd name="T15" fmla="*/ 518 h 5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4" h="518">
                  <a:moveTo>
                    <a:pt x="994" y="0"/>
                  </a:moveTo>
                  <a:cubicBezTo>
                    <a:pt x="856" y="138"/>
                    <a:pt x="718" y="276"/>
                    <a:pt x="641" y="288"/>
                  </a:cubicBezTo>
                  <a:cubicBezTo>
                    <a:pt x="564" y="300"/>
                    <a:pt x="641" y="36"/>
                    <a:pt x="534" y="74"/>
                  </a:cubicBezTo>
                  <a:cubicBezTo>
                    <a:pt x="427" y="112"/>
                    <a:pt x="213" y="315"/>
                    <a:pt x="0" y="518"/>
                  </a:cubicBezTo>
                </a:path>
              </a:pathLst>
            </a:cu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15"/>
            <p:cNvSpPr>
              <a:spLocks/>
            </p:cNvSpPr>
            <p:nvPr/>
          </p:nvSpPr>
          <p:spPr bwMode="auto">
            <a:xfrm>
              <a:off x="4267200" y="2593031"/>
              <a:ext cx="867869" cy="448454"/>
            </a:xfrm>
            <a:custGeom>
              <a:avLst/>
              <a:gdLst>
                <a:gd name="T0" fmla="*/ 994 w 994"/>
                <a:gd name="T1" fmla="*/ 0 h 518"/>
                <a:gd name="T2" fmla="*/ 641 w 994"/>
                <a:gd name="T3" fmla="*/ 288 h 518"/>
                <a:gd name="T4" fmla="*/ 534 w 994"/>
                <a:gd name="T5" fmla="*/ 74 h 518"/>
                <a:gd name="T6" fmla="*/ 0 w 994"/>
                <a:gd name="T7" fmla="*/ 518 h 5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4"/>
                <a:gd name="T13" fmla="*/ 0 h 518"/>
                <a:gd name="T14" fmla="*/ 994 w 994"/>
                <a:gd name="T15" fmla="*/ 518 h 5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4" h="518">
                  <a:moveTo>
                    <a:pt x="994" y="0"/>
                  </a:moveTo>
                  <a:cubicBezTo>
                    <a:pt x="856" y="138"/>
                    <a:pt x="718" y="276"/>
                    <a:pt x="641" y="288"/>
                  </a:cubicBezTo>
                  <a:cubicBezTo>
                    <a:pt x="564" y="300"/>
                    <a:pt x="641" y="36"/>
                    <a:pt x="534" y="74"/>
                  </a:cubicBezTo>
                  <a:cubicBezTo>
                    <a:pt x="427" y="112"/>
                    <a:pt x="213" y="315"/>
                    <a:pt x="0" y="518"/>
                  </a:cubicBezTo>
                </a:path>
              </a:pathLst>
            </a:cu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16"/>
            <p:cNvSpPr txBox="1">
              <a:spLocks noChangeArrowheads="1"/>
            </p:cNvSpPr>
            <p:nvPr/>
          </p:nvSpPr>
          <p:spPr bwMode="auto">
            <a:xfrm>
              <a:off x="4694664" y="3159351"/>
              <a:ext cx="639336" cy="3046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>
                  <a:latin typeface="Arial Narrow" pitchFamily="34" charset="0"/>
                </a:rPr>
                <a:t>Intima</a:t>
              </a:r>
            </a:p>
          </p:txBody>
        </p:sp>
        <p:sp>
          <p:nvSpPr>
            <p:cNvPr id="39" name="Text Box 17"/>
            <p:cNvSpPr txBox="1">
              <a:spLocks noChangeArrowheads="1"/>
            </p:cNvSpPr>
            <p:nvPr/>
          </p:nvSpPr>
          <p:spPr bwMode="auto">
            <a:xfrm>
              <a:off x="2732597" y="3840745"/>
              <a:ext cx="620203" cy="3046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>
                  <a:solidFill>
                    <a:srgbClr val="FFFFFF"/>
                  </a:solidFill>
                  <a:latin typeface="Arial Narrow" pitchFamily="34" charset="0"/>
                </a:rPr>
                <a:t>Media</a:t>
              </a:r>
            </a:p>
          </p:txBody>
        </p:sp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3571756" y="3731636"/>
              <a:ext cx="732455" cy="53900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FF"/>
                  </a:solidFill>
                  <a:latin typeface="Arial Narrow" pitchFamily="34" charset="0"/>
                </a:rPr>
                <a:t>Elastic</a:t>
              </a:r>
            </a:p>
            <a:p>
              <a:pPr algn="ctr"/>
              <a:r>
                <a:rPr lang="en-US" sz="2000" b="1" dirty="0" err="1">
                  <a:solidFill>
                    <a:srgbClr val="FFFFFF"/>
                  </a:solidFill>
                  <a:latin typeface="Arial Narrow" pitchFamily="34" charset="0"/>
                </a:rPr>
                <a:t>laminæ</a:t>
              </a:r>
              <a:endParaRPr lang="en-US" sz="2000" b="1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41" name="Text Box 19"/>
            <p:cNvSpPr txBox="1">
              <a:spLocks noChangeArrowheads="1"/>
            </p:cNvSpPr>
            <p:nvPr/>
          </p:nvSpPr>
          <p:spPr bwMode="auto">
            <a:xfrm>
              <a:off x="4572799" y="3693274"/>
              <a:ext cx="750314" cy="3046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FF"/>
                  </a:solidFill>
                  <a:latin typeface="Arial Narrow" pitchFamily="34" charset="0"/>
                </a:rPr>
                <a:t>Internal</a:t>
              </a:r>
            </a:p>
          </p:txBody>
        </p:sp>
        <p:sp>
          <p:nvSpPr>
            <p:cNvPr id="42" name="Text Box 20"/>
            <p:cNvSpPr txBox="1">
              <a:spLocks noChangeArrowheads="1"/>
            </p:cNvSpPr>
            <p:nvPr/>
          </p:nvSpPr>
          <p:spPr bwMode="auto">
            <a:xfrm>
              <a:off x="4593774" y="4047444"/>
              <a:ext cx="807716" cy="3046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FF"/>
                  </a:solidFill>
                  <a:latin typeface="Arial Narrow" pitchFamily="34" charset="0"/>
                </a:rPr>
                <a:t>External</a:t>
              </a:r>
            </a:p>
          </p:txBody>
        </p:sp>
        <p:sp>
          <p:nvSpPr>
            <p:cNvPr id="43" name="Line 21"/>
            <p:cNvSpPr>
              <a:spLocks noChangeShapeType="1"/>
            </p:cNvSpPr>
            <p:nvPr/>
          </p:nvSpPr>
          <p:spPr bwMode="auto">
            <a:xfrm flipV="1">
              <a:off x="4204784" y="3867095"/>
              <a:ext cx="334558" cy="1807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22"/>
            <p:cNvSpPr>
              <a:spLocks noChangeShapeType="1"/>
            </p:cNvSpPr>
            <p:nvPr/>
          </p:nvSpPr>
          <p:spPr bwMode="auto">
            <a:xfrm>
              <a:off x="4213628" y="4050228"/>
              <a:ext cx="325715" cy="2054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23"/>
            <p:cNvSpPr>
              <a:spLocks noChangeShapeType="1"/>
            </p:cNvSpPr>
            <p:nvPr/>
          </p:nvSpPr>
          <p:spPr bwMode="auto">
            <a:xfrm>
              <a:off x="2685856" y="3707780"/>
              <a:ext cx="0" cy="5451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>
              <a:off x="4655534" y="3117045"/>
              <a:ext cx="0" cy="46658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7" name="Group 44"/>
            <p:cNvGrpSpPr>
              <a:grpSpLocks/>
            </p:cNvGrpSpPr>
            <p:nvPr/>
          </p:nvGrpSpPr>
          <p:grpSpPr bwMode="auto">
            <a:xfrm rot="-646799">
              <a:off x="330200" y="3710632"/>
              <a:ext cx="1066800" cy="152400"/>
              <a:chOff x="304551" y="3885431"/>
              <a:chExt cx="1219200" cy="152400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304551" y="3885431"/>
                <a:ext cx="1219200" cy="15240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799090" y="3907414"/>
                <a:ext cx="266701" cy="1016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48" name="Group 45"/>
            <p:cNvGrpSpPr>
              <a:grpSpLocks/>
            </p:cNvGrpSpPr>
            <p:nvPr/>
          </p:nvGrpSpPr>
          <p:grpSpPr bwMode="auto">
            <a:xfrm>
              <a:off x="457200" y="3902720"/>
              <a:ext cx="1066800" cy="152400"/>
              <a:chOff x="304800" y="3886536"/>
              <a:chExt cx="1219200" cy="152400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304800" y="3886536"/>
                <a:ext cx="1219200" cy="15240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800101" y="3910348"/>
                <a:ext cx="266699" cy="1016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49" name="Group 48"/>
            <p:cNvGrpSpPr>
              <a:grpSpLocks/>
            </p:cNvGrpSpPr>
            <p:nvPr/>
          </p:nvGrpSpPr>
          <p:grpSpPr bwMode="auto">
            <a:xfrm>
              <a:off x="304800" y="4055120"/>
              <a:ext cx="1066800" cy="152400"/>
              <a:chOff x="304800" y="3886536"/>
              <a:chExt cx="1219200" cy="152400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304800" y="3886536"/>
                <a:ext cx="1219200" cy="15240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800101" y="3910348"/>
                <a:ext cx="266699" cy="1016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0" name="Group 51"/>
            <p:cNvGrpSpPr>
              <a:grpSpLocks/>
            </p:cNvGrpSpPr>
            <p:nvPr/>
          </p:nvGrpSpPr>
          <p:grpSpPr bwMode="auto">
            <a:xfrm>
              <a:off x="457200" y="4207520"/>
              <a:ext cx="1066800" cy="152400"/>
              <a:chOff x="304800" y="3886536"/>
              <a:chExt cx="1219200" cy="152400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304800" y="3886536"/>
                <a:ext cx="1219200" cy="15240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800101" y="3910348"/>
                <a:ext cx="266699" cy="1016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1" name="Group 54"/>
            <p:cNvGrpSpPr>
              <a:grpSpLocks/>
            </p:cNvGrpSpPr>
            <p:nvPr/>
          </p:nvGrpSpPr>
          <p:grpSpPr bwMode="auto">
            <a:xfrm rot="-937589">
              <a:off x="1143000" y="3659832"/>
              <a:ext cx="1066800" cy="152400"/>
              <a:chOff x="304800" y="3886201"/>
              <a:chExt cx="1219200" cy="152400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304800" y="3886201"/>
                <a:ext cx="1219200" cy="15240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799603" y="3909548"/>
                <a:ext cx="266701" cy="1016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2" name="Group 57"/>
            <p:cNvGrpSpPr>
              <a:grpSpLocks/>
            </p:cNvGrpSpPr>
            <p:nvPr/>
          </p:nvGrpSpPr>
          <p:grpSpPr bwMode="auto">
            <a:xfrm rot="-634615">
              <a:off x="1295400" y="3812232"/>
              <a:ext cx="1066800" cy="152400"/>
              <a:chOff x="304800" y="3886201"/>
              <a:chExt cx="1219200" cy="152400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304800" y="3886201"/>
                <a:ext cx="1219200" cy="15240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99325" y="3908127"/>
                <a:ext cx="266701" cy="1016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3" name="Group 60"/>
            <p:cNvGrpSpPr>
              <a:grpSpLocks/>
            </p:cNvGrpSpPr>
            <p:nvPr/>
          </p:nvGrpSpPr>
          <p:grpSpPr bwMode="auto">
            <a:xfrm>
              <a:off x="1143000" y="3964632"/>
              <a:ext cx="1066800" cy="152400"/>
              <a:chOff x="304800" y="3886201"/>
              <a:chExt cx="1219200" cy="152400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304800" y="3886201"/>
                <a:ext cx="1219200" cy="15240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800101" y="3910014"/>
                <a:ext cx="266699" cy="1016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4" name="Group 63"/>
            <p:cNvGrpSpPr>
              <a:grpSpLocks/>
            </p:cNvGrpSpPr>
            <p:nvPr/>
          </p:nvGrpSpPr>
          <p:grpSpPr bwMode="auto">
            <a:xfrm>
              <a:off x="1295400" y="4117032"/>
              <a:ext cx="1066800" cy="152400"/>
              <a:chOff x="304800" y="3886201"/>
              <a:chExt cx="1219200" cy="1524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304800" y="3886201"/>
                <a:ext cx="1219200" cy="15240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800101" y="3910014"/>
                <a:ext cx="266699" cy="1016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5" name="Group 66"/>
            <p:cNvGrpSpPr>
              <a:grpSpLocks/>
            </p:cNvGrpSpPr>
            <p:nvPr/>
          </p:nvGrpSpPr>
          <p:grpSpPr bwMode="auto">
            <a:xfrm rot="-1133533">
              <a:off x="334960" y="3534410"/>
              <a:ext cx="868362" cy="141287"/>
              <a:chOff x="304154" y="3885863"/>
              <a:chExt cx="1219730" cy="152857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304154" y="3885863"/>
                <a:ext cx="1219730" cy="15285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798938" y="3909296"/>
                <a:ext cx="267583" cy="101333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6" name="Group 69"/>
            <p:cNvGrpSpPr>
              <a:grpSpLocks/>
            </p:cNvGrpSpPr>
            <p:nvPr/>
          </p:nvGrpSpPr>
          <p:grpSpPr bwMode="auto">
            <a:xfrm rot="-1845025">
              <a:off x="685795" y="3186749"/>
              <a:ext cx="866775" cy="139700"/>
              <a:chOff x="305508" y="3886948"/>
              <a:chExt cx="1217500" cy="151140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305508" y="3886948"/>
                <a:ext cx="1217500" cy="15114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800878" y="3909563"/>
                <a:ext cx="265353" cy="9961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77" name="TextBox 76"/>
          <p:cNvSpPr txBox="1"/>
          <p:nvPr/>
        </p:nvSpPr>
        <p:spPr>
          <a:xfrm>
            <a:off x="5410200" y="19050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Rapidity of lipid accumulation &amp; apoptosis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715000" y="25146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Proliferative (fibrous) </a:t>
            </a:r>
            <a:r>
              <a:rPr lang="en-US" sz="2200" b="1" dirty="0" err="1" smtClean="0">
                <a:latin typeface="Arial Narrow" pitchFamily="34" charset="0"/>
              </a:rPr>
              <a:t>vs</a:t>
            </a:r>
            <a:r>
              <a:rPr lang="en-US" sz="2200" b="1" dirty="0" smtClean="0">
                <a:latin typeface="Arial Narrow" pitchFamily="34" charset="0"/>
              </a:rPr>
              <a:t> Inflammatory (proteolysis)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715000" y="1524000"/>
            <a:ext cx="32766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spc="-40" dirty="0" err="1" smtClean="0">
                <a:solidFill>
                  <a:srgbClr val="FF0000"/>
                </a:solidFill>
                <a:latin typeface="Bernard MT Condensed" pitchFamily="18" charset="0"/>
                <a:cs typeface="+mn-cs"/>
              </a:rPr>
              <a:t>Atheromatus</a:t>
            </a:r>
            <a:r>
              <a:rPr lang="en-US" sz="2600" spc="-40" dirty="0" smtClean="0">
                <a:solidFill>
                  <a:srgbClr val="FF0000"/>
                </a:solidFill>
                <a:latin typeface="Bernard MT Condensed" pitchFamily="18" charset="0"/>
                <a:cs typeface="+mn-cs"/>
              </a:rPr>
              <a:t> Plaque</a:t>
            </a:r>
          </a:p>
        </p:txBody>
      </p:sp>
      <p:sp>
        <p:nvSpPr>
          <p:cNvPr id="80" name="Down Arrow 79"/>
          <p:cNvSpPr/>
          <p:nvPr/>
        </p:nvSpPr>
        <p:spPr>
          <a:xfrm>
            <a:off x="6705600" y="1295400"/>
            <a:ext cx="457200" cy="30480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6400800" y="31242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Divide into</a:t>
            </a: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84" name="Picture 2" descr="C:\Documents and Settings\DR.OMNIA\My Documents\My Pictures\athero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419600" y="3886200"/>
            <a:ext cx="4191000" cy="2892136"/>
          </a:xfrm>
          <a:prstGeom prst="rect">
            <a:avLst/>
          </a:prstGeom>
          <a:noFill/>
        </p:spPr>
      </p:pic>
      <p:grpSp>
        <p:nvGrpSpPr>
          <p:cNvPr id="88" name="Group 87"/>
          <p:cNvGrpSpPr/>
          <p:nvPr/>
        </p:nvGrpSpPr>
        <p:grpSpPr>
          <a:xfrm>
            <a:off x="2106168" y="4953000"/>
            <a:ext cx="2743200" cy="1219200"/>
            <a:chOff x="2106168" y="4953000"/>
            <a:chExt cx="2743200" cy="1219200"/>
          </a:xfrm>
        </p:grpSpPr>
        <p:sp>
          <p:nvSpPr>
            <p:cNvPr id="85" name="TextBox 84"/>
            <p:cNvSpPr txBox="1"/>
            <p:nvPr/>
          </p:nvSpPr>
          <p:spPr>
            <a:xfrm>
              <a:off x="2106168" y="5071193"/>
              <a:ext cx="2743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200" b="1" dirty="0" smtClean="0">
                  <a:latin typeface="Arial Narrow" pitchFamily="34" charset="0"/>
                </a:rPr>
                <a:t>&gt; Lipid core</a:t>
              </a:r>
            </a:p>
            <a:p>
              <a:pPr>
                <a:lnSpc>
                  <a:spcPts val="2400"/>
                </a:lnSpc>
              </a:pPr>
              <a:r>
                <a:rPr lang="en-US" sz="2200" b="1" dirty="0" smtClean="0">
                  <a:latin typeface="Arial Narrow" pitchFamily="34" charset="0"/>
                </a:rPr>
                <a:t>&lt; fibrous cap (thin)</a:t>
              </a:r>
            </a:p>
            <a:p>
              <a:pPr>
                <a:lnSpc>
                  <a:spcPts val="2400"/>
                </a:lnSpc>
              </a:pPr>
              <a:r>
                <a:rPr lang="en-US" sz="2200" b="1" dirty="0" smtClean="0">
                  <a:latin typeface="Arial Narrow" pitchFamily="34" charset="0"/>
                </a:rPr>
                <a:t>&gt; Inflammatory cells</a:t>
              </a:r>
              <a:endParaRPr lang="en-US" sz="2200" b="1" dirty="0">
                <a:latin typeface="Arial Narrow" pitchFamily="34" charset="0"/>
              </a:endParaRPr>
            </a:p>
          </p:txBody>
        </p:sp>
        <p:sp>
          <p:nvSpPr>
            <p:cNvPr id="86" name="Left Brace 85"/>
            <p:cNvSpPr/>
            <p:nvPr/>
          </p:nvSpPr>
          <p:spPr>
            <a:xfrm>
              <a:off x="4343400" y="4953000"/>
              <a:ext cx="228600" cy="1219200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-257580" y="23614"/>
            <a:ext cx="7162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THE STORY OF ATHEROGENESIS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5638800" y="3505200"/>
            <a:ext cx="2057400" cy="381000"/>
            <a:chOff x="5638800" y="3505200"/>
            <a:chExt cx="2057400" cy="381000"/>
          </a:xfrm>
        </p:grpSpPr>
        <p:cxnSp>
          <p:nvCxnSpPr>
            <p:cNvPr id="82" name="Straight Arrow Connector 81"/>
            <p:cNvCxnSpPr/>
            <p:nvPr/>
          </p:nvCxnSpPr>
          <p:spPr>
            <a:xfrm>
              <a:off x="7162798" y="3505200"/>
              <a:ext cx="533402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rot="10800000" flipV="1">
              <a:off x="5638800" y="3505200"/>
              <a:ext cx="15240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5-Point Star 88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57580" y="23614"/>
            <a:ext cx="7162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THE STORY OF ATHEROGENESIS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762000"/>
            <a:ext cx="9144000" cy="425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spc="-40" dirty="0">
                <a:latin typeface="Arial Narrow" pitchFamily="34" charset="0"/>
                <a:cs typeface="+mn-cs"/>
              </a:rPr>
              <a:t>Switch into </a:t>
            </a:r>
            <a:r>
              <a:rPr lang="en-US" sz="2800" b="1" kern="0" spc="-40" dirty="0">
                <a:solidFill>
                  <a:srgbClr val="FF0000"/>
                </a:solidFill>
                <a:latin typeface="Bernard MT Condensed" pitchFamily="18" charset="0"/>
                <a:cs typeface="+mn-cs"/>
              </a:rPr>
              <a:t>A</a:t>
            </a:r>
            <a:r>
              <a:rPr lang="en-US" sz="2800" kern="0" spc="-40" dirty="0">
                <a:solidFill>
                  <a:srgbClr val="FF0000"/>
                </a:solidFill>
                <a:latin typeface="Bernard MT Condensed" pitchFamily="18" charset="0"/>
                <a:cs typeface="+mn-cs"/>
              </a:rPr>
              <a:t>THER-THROMBOTIC INSULT </a:t>
            </a:r>
            <a:r>
              <a:rPr lang="en-US" sz="2800" b="1" kern="0" spc="-40" dirty="0">
                <a:latin typeface="Arial Narrow" pitchFamily="34" charset="0"/>
                <a:cs typeface="+mn-cs"/>
              </a:rPr>
              <a:t>at any stage of progression </a:t>
            </a:r>
            <a:endParaRPr lang="en-US" sz="2800" b="1" kern="0" spc="-40" dirty="0">
              <a:solidFill>
                <a:srgbClr val="FF0000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22532" name="Picture 6" descr="http://www.cardiovasculairegeneeskunde.nl/afbeeldingen/III-Atherothrombosis-cascade-activation-by-tissue-factor-exp-800x600px.png"/>
          <p:cNvPicPr>
            <a:picLocks noChangeAspect="1" noChangeArrowheads="1"/>
          </p:cNvPicPr>
          <p:nvPr/>
        </p:nvPicPr>
        <p:blipFill>
          <a:blip r:embed="rId2" cstate="print"/>
          <a:srcRect l="5000" t="25333" r="3000"/>
          <a:stretch>
            <a:fillRect/>
          </a:stretch>
        </p:blipFill>
        <p:spPr bwMode="auto">
          <a:xfrm>
            <a:off x="457200" y="1143000"/>
            <a:ext cx="8139113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743200" y="6172200"/>
            <a:ext cx="39145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kern="0" spc="-40" dirty="0" smtClean="0">
                <a:solidFill>
                  <a:srgbClr val="FF0000"/>
                </a:solidFill>
                <a:latin typeface="Bernard MT Condensed" pitchFamily="18" charset="0"/>
              </a:rPr>
              <a:t>= ACSs, Stroke, …etc.</a:t>
            </a:r>
            <a:endParaRPr lang="en-US" sz="3600" dirty="0"/>
          </a:p>
        </p:txBody>
      </p:sp>
      <p:sp>
        <p:nvSpPr>
          <p:cNvPr id="6" name="5-Point Star 5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9427</TotalTime>
  <Words>2299</Words>
  <Application>Microsoft Office PowerPoint</Application>
  <PresentationFormat>On-screen Show (4:3)</PresentationFormat>
  <Paragraphs>539</Paragraphs>
  <Slides>41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DR.OMNIA</dc:creator>
  <cp:lastModifiedBy>Osama</cp:lastModifiedBy>
  <cp:revision>343</cp:revision>
  <dcterms:created xsi:type="dcterms:W3CDTF">2011-03-12T10:33:29Z</dcterms:created>
  <dcterms:modified xsi:type="dcterms:W3CDTF">2012-03-31T12:27:26Z</dcterms:modified>
</cp:coreProperties>
</file>