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4" r:id="rId3"/>
    <p:sldId id="259" r:id="rId4"/>
    <p:sldId id="295" r:id="rId5"/>
    <p:sldId id="297" r:id="rId6"/>
    <p:sldId id="281" r:id="rId7"/>
    <p:sldId id="298" r:id="rId8"/>
    <p:sldId id="302" r:id="rId9"/>
    <p:sldId id="264" r:id="rId10"/>
    <p:sldId id="300" r:id="rId11"/>
    <p:sldId id="292" r:id="rId12"/>
    <p:sldId id="265" r:id="rId13"/>
    <p:sldId id="301" r:id="rId14"/>
    <p:sldId id="293" r:id="rId15"/>
    <p:sldId id="305" r:id="rId16"/>
    <p:sldId id="303" r:id="rId17"/>
    <p:sldId id="307" r:id="rId18"/>
    <p:sldId id="30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21739-F26D-4B37-B939-65B7939F1B3D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BF0D1-DED1-496A-A321-44ED30DEA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0F4376-28AC-49C9-A9C6-582491494B7E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D1D95-944A-46D2-9D07-078ABDD6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D95-944A-46D2-9D07-078ABDD60A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C898E-D819-499D-80A7-FE79C4DDAEEC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E5942-9319-4E12-9A19-1BBB89661B4B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Heart_frontally_PD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322832"/>
            <a:ext cx="8077200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accent2"/>
                </a:solidFill>
              </a:rPr>
              <a:t>Cardiovascular System Block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b="1" u="sng" dirty="0" smtClean="0">
                <a:solidFill>
                  <a:schemeClr val="tx2"/>
                </a:solidFill>
              </a:rPr>
              <a:t>Contractile Mechanism in 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Cardiac Muscle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(Physiology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95800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Dr. 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Associate Professor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Department of Physiology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5413"/>
            <a:ext cx="1073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413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Contraction Coupling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is the mechanism by which the action potential causes muscle contraction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Action potential spreads to the interior of the cardiac muscle fiber along the </a:t>
            </a:r>
            <a:r>
              <a:rPr lang="en-US" sz="2800" u="sng" dirty="0" smtClean="0">
                <a:solidFill>
                  <a:schemeClr val="accent1"/>
                </a:solidFill>
              </a:rPr>
              <a:t>transverse (T)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Transverse (T) tubule-</a:t>
            </a:r>
            <a:r>
              <a:rPr lang="en-US" sz="2800" b="1" u="sng" dirty="0" err="1" smtClean="0"/>
              <a:t>sarcoplasmic</a:t>
            </a:r>
            <a:r>
              <a:rPr lang="en-US" sz="2800" b="1" u="sng" dirty="0" smtClean="0"/>
              <a:t> reticulum system</a:t>
            </a:r>
            <a:endParaRPr lang="en-US" sz="2800" b="1" u="sng" dirty="0"/>
          </a:p>
        </p:txBody>
      </p:sp>
      <p:pic>
        <p:nvPicPr>
          <p:cNvPr id="1026" name="Picture 2" descr="http://www.studentconsult.com/common/showimage.cfm?mediaISBN=0721602401&amp;FigFile=S02401-007-f005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577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90600" y="1341438"/>
            <a:ext cx="714558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Action </a:t>
            </a:r>
            <a:r>
              <a:rPr lang="en-US" sz="2800" dirty="0" smtClean="0"/>
              <a:t>Potential spreads along the T-tubules </a:t>
            </a:r>
            <a:endParaRPr lang="en-US" sz="2800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439141" y="3581400"/>
            <a:ext cx="633325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Calcium ions diffuse into the myofibrils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03213" y="2362200"/>
            <a:ext cx="8459787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Release </a:t>
            </a:r>
            <a:r>
              <a:rPr lang="en-US" sz="2800" dirty="0" smtClean="0">
                <a:solidFill>
                  <a:schemeClr val="accent2"/>
                </a:solidFill>
              </a:rPr>
              <a:t>of calcium ions from </a:t>
            </a:r>
            <a:r>
              <a:rPr lang="en-US" sz="2800" u="sng" dirty="0" err="1">
                <a:solidFill>
                  <a:schemeClr val="accent2"/>
                </a:solidFill>
              </a:rPr>
              <a:t>sarcoplasmic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reticulum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</a:rPr>
              <a:t>and T-tubules  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1450" y="4572000"/>
            <a:ext cx="588834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Ca</a:t>
            </a:r>
            <a:r>
              <a:rPr lang="en-US" sz="2800" baseline="30000" dirty="0">
                <a:solidFill>
                  <a:schemeClr val="tx2"/>
                </a:solidFill>
              </a:rPr>
              <a:t>2+ </a:t>
            </a:r>
            <a:r>
              <a:rPr lang="en-US" sz="2800" dirty="0">
                <a:solidFill>
                  <a:schemeClr val="tx2"/>
                </a:solidFill>
              </a:rPr>
              <a:t>binds to </a:t>
            </a:r>
            <a:r>
              <a:rPr lang="en-US" sz="2800" dirty="0" err="1" smtClean="0">
                <a:solidFill>
                  <a:schemeClr val="tx2"/>
                </a:solidFill>
              </a:rPr>
              <a:t>troponin</a:t>
            </a:r>
            <a:r>
              <a:rPr lang="en-US" sz="2800" dirty="0" smtClean="0">
                <a:solidFill>
                  <a:schemeClr val="tx2"/>
                </a:solidFill>
              </a:rPr>
              <a:t> causing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sliding of </a:t>
            </a:r>
            <a:r>
              <a:rPr lang="en-US" sz="2800" dirty="0" err="1" smtClean="0">
                <a:solidFill>
                  <a:schemeClr val="tx2"/>
                </a:solidFill>
              </a:rPr>
              <a:t>actin</a:t>
            </a:r>
            <a:r>
              <a:rPr lang="en-US" sz="2800" dirty="0" smtClean="0">
                <a:solidFill>
                  <a:schemeClr val="tx2"/>
                </a:solidFill>
              </a:rPr>
              <a:t> and myosin filaments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500563" y="1916113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572000" y="3216275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0" y="4191000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155825" y="5924550"/>
            <a:ext cx="488858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cardiac muscle 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72000" y="5516563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4" grpId="0" animBg="1"/>
      <p:bldP spid="59405" grpId="0" animBg="1"/>
      <p:bldP spid="59406" grpId="0" animBg="1"/>
      <p:bldP spid="59409" grpId="0" animBg="1"/>
      <p:bldP spid="59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At the end of  the Plateau of the action potential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 c</a:t>
            </a:r>
            <a:r>
              <a:rPr lang="en-US" dirty="0" smtClean="0">
                <a:solidFill>
                  <a:schemeClr val="tx2"/>
                </a:solidFill>
              </a:rPr>
              <a:t>alcium ions are pumped back into the </a:t>
            </a:r>
            <a:r>
              <a:rPr lang="en-US" dirty="0" err="1" smtClean="0">
                <a:solidFill>
                  <a:schemeClr val="tx2"/>
                </a:solidFill>
              </a:rPr>
              <a:t>sarcoplasmic</a:t>
            </a:r>
            <a:r>
              <a:rPr lang="en-US" dirty="0" smtClean="0">
                <a:solidFill>
                  <a:schemeClr val="tx2"/>
                </a:solidFill>
              </a:rPr>
              <a:t> reticulum and the T-tubules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ontraction ends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repolarization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  <p:pic>
        <p:nvPicPr>
          <p:cNvPr id="49154" name="Picture 2" descr="http://www.studentconsult.com/common/showimage.cfm?mediaISBN=0721602401&amp;FigFile=S02401-007-f006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60" y="1752600"/>
            <a:ext cx="6727340" cy="4347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Each contraction involves the hydrolysis of an ATP molecule for the process of contraction and sliding mechanism</a:t>
            </a:r>
          </a:p>
          <a:p>
            <a:r>
              <a:rPr lang="en-US" dirty="0" smtClean="0"/>
              <a:t>Cardiac muscle are continually contracting and require  substantial amounts of energy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energy is derived from ATP generated by  oxidative </a:t>
            </a:r>
            <a:r>
              <a:rPr lang="en-US" dirty="0" err="1" smtClean="0">
                <a:solidFill>
                  <a:schemeClr val="tx2"/>
                </a:solidFill>
              </a:rPr>
              <a:t>phosphorylation</a:t>
            </a:r>
            <a:r>
              <a:rPr lang="en-US" dirty="0" smtClean="0">
                <a:solidFill>
                  <a:schemeClr val="tx2"/>
                </a:solidFill>
              </a:rPr>
              <a:t> in the mitochondria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myocytes</a:t>
            </a:r>
            <a:r>
              <a:rPr lang="en-US" dirty="0" smtClean="0">
                <a:solidFill>
                  <a:schemeClr val="accent2"/>
                </a:solidFill>
              </a:rPr>
              <a:t> contain large numbers of mitochondria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</a:t>
            </a:r>
            <a:r>
              <a:rPr lang="en-US" sz="3200" b="1" u="sng" dirty="0" err="1" smtClean="0"/>
              <a:t>Contractilityof</a:t>
            </a:r>
            <a:r>
              <a:rPr lang="en-US" sz="3200" b="1" u="sng" dirty="0" smtClean="0"/>
              <a:t> the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Contractility is the force of contraction of the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essential for the pumping action of the heart</a:t>
            </a:r>
          </a:p>
          <a:p>
            <a:r>
              <a:rPr lang="en-US" sz="2400" b="1" u="sng" dirty="0" err="1" smtClean="0">
                <a:solidFill>
                  <a:schemeClr val="tx2"/>
                </a:solidFill>
              </a:rPr>
              <a:t>Ionotropic</a:t>
            </a:r>
            <a:r>
              <a:rPr lang="en-US" sz="2400" b="1" u="sng" dirty="0" smtClean="0">
                <a:solidFill>
                  <a:schemeClr val="tx2"/>
                </a:solidFill>
              </a:rPr>
              <a:t> effect: </a:t>
            </a:r>
            <a:r>
              <a:rPr lang="en-US" sz="2400" b="1" dirty="0" smtClean="0">
                <a:solidFill>
                  <a:schemeClr val="tx2"/>
                </a:solidFill>
              </a:rPr>
              <a:t>mechanism that affect the contractility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Positive </a:t>
            </a:r>
            <a:r>
              <a:rPr lang="en-US" sz="2400" b="1" i="1" u="sng" dirty="0" err="1" smtClean="0">
                <a:solidFill>
                  <a:schemeClr val="accent1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Effects</a:t>
            </a:r>
            <a:r>
              <a:rPr lang="en-US" sz="2400" b="1" i="1" dirty="0" smtClean="0">
                <a:solidFill>
                  <a:schemeClr val="accent1"/>
                </a:solidFill>
              </a:rPr>
              <a:t>: factors that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increase</a:t>
            </a:r>
            <a:r>
              <a:rPr lang="en-US" sz="2400" b="1" i="1" dirty="0" smtClean="0">
                <a:solidFill>
                  <a:schemeClr val="accent1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Sympathetic stimulation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Calcium ions</a:t>
            </a:r>
          </a:p>
          <a:p>
            <a:r>
              <a:rPr lang="en-US" sz="2400" b="1" i="1" u="sng" dirty="0" smtClean="0">
                <a:solidFill>
                  <a:schemeClr val="accent4"/>
                </a:solidFill>
              </a:rPr>
              <a:t>Negative </a:t>
            </a:r>
            <a:r>
              <a:rPr lang="en-US" sz="2400" b="1" i="1" u="sng" dirty="0" err="1" smtClean="0">
                <a:solidFill>
                  <a:schemeClr val="accent4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 Effects:</a:t>
            </a:r>
            <a:r>
              <a:rPr lang="en-US" sz="2400" b="1" i="1" dirty="0" smtClean="0">
                <a:solidFill>
                  <a:schemeClr val="accent4"/>
                </a:solidFill>
              </a:rPr>
              <a:t> factors that 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decrease</a:t>
            </a:r>
            <a:r>
              <a:rPr lang="en-US" sz="2400" b="1" i="1" dirty="0" smtClean="0">
                <a:solidFill>
                  <a:schemeClr val="accent4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Parasympathetic stimulation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Acetylcholine</a:t>
            </a:r>
          </a:p>
          <a:p>
            <a:pPr lvl="1"/>
            <a:r>
              <a:rPr lang="en-US" sz="2200" b="1" i="1" dirty="0" err="1" smtClean="0">
                <a:sym typeface="Symbol" pitchFamily="18" charset="2"/>
              </a:rPr>
              <a:t>Vagal</a:t>
            </a:r>
            <a:r>
              <a:rPr lang="en-US" sz="2200" b="1" i="1" dirty="0" smtClean="0">
                <a:sym typeface="Symbol" pitchFamily="18" charset="2"/>
              </a:rPr>
              <a:t> stimulation</a:t>
            </a:r>
            <a:endParaRPr lang="en-US" sz="2200" b="1" i="1" u="sng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</a:t>
            </a:r>
            <a:r>
              <a:rPr lang="en-US" u="sng" dirty="0" smtClean="0"/>
              <a:t>9 (Heart Muscle)</a:t>
            </a:r>
            <a:endParaRPr lang="en-US" u="sng" dirty="0" smtClean="0"/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Objectives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Define cardiac muscle contractility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Understand the phases of cardiac action potential and the ionic bases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Discuss the role of calcium ions in the regulation of cardiac muscle function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Describe the mechanism of excitation contraction coupling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Factors affecting cardiac contractility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l" rtl="0"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Intercalated </a:t>
            </a:r>
            <a:r>
              <a:rPr lang="en-US" b="1" u="sng" dirty="0">
                <a:solidFill>
                  <a:schemeClr val="accent2"/>
                </a:solidFill>
              </a:rPr>
              <a:t>discs: </a:t>
            </a:r>
            <a:r>
              <a:rPr lang="en-US" b="1" dirty="0"/>
              <a:t>cell membrane, separate cardiac muscle cells</a:t>
            </a:r>
          </a:p>
          <a:p>
            <a:pPr algn="l" rtl="0">
              <a:lnSpc>
                <a:spcPct val="9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Gap Junctions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/>
              <a:t>trans-membrane channel proteins, connecting the cytoplasm of the cells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Allow free diffusion of ions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Action potentials travel from one cardiac muscle cell to another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pic>
        <p:nvPicPr>
          <p:cNvPr id="5" name="Picture 2" descr="http://www.studentconsult.com/common/showimage.cfm?mediaISBN=0721602401&amp;FigFile=S02401-009-f002.jpg&amp;size=full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104034"/>
            <a:ext cx="4206967" cy="2153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Cardiac Muscle is a </a:t>
            </a:r>
            <a:r>
              <a:rPr lang="en-US" b="1" u="sng" dirty="0" err="1" smtClean="0">
                <a:solidFill>
                  <a:schemeClr val="accent2"/>
                </a:solidFill>
              </a:rPr>
              <a:t>Syncytium</a:t>
            </a:r>
            <a:r>
              <a:rPr lang="en-US" b="1" u="sng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Stimulation of a single muscle fiber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the action potential spreads from cell to cell through the gap junctions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 contraction of all the muscle fibers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24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Resting membrane potential -85 to -95mV</a:t>
            </a: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Phases of Action Potential in Cardiac Muscle: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Rapid depolarization            (+20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Partial </a:t>
            </a:r>
            <a:r>
              <a:rPr lang="en-US" sz="2200" b="1" dirty="0" err="1" smtClean="0"/>
              <a:t>repolarization</a:t>
            </a:r>
            <a:r>
              <a:rPr lang="en-US" sz="2200" b="1" dirty="0" smtClean="0"/>
              <a:t>         (5-10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dirty="0" smtClean="0">
                <a:cs typeface="Times New Roman" pitchFamily="18" charset="0"/>
              </a:rPr>
              <a:t>Action potential plateau  (0 mV)</a:t>
            </a:r>
            <a:endParaRPr lang="en-US" sz="2200" b="1" dirty="0" smtClean="0"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 err="1" smtClean="0">
                <a:cs typeface="Times New Roman" pitchFamily="18" charset="0"/>
              </a:rPr>
              <a:t>Repolarization</a:t>
            </a:r>
            <a:r>
              <a:rPr lang="en-US" sz="2200" b="1" dirty="0" smtClean="0">
                <a:cs typeface="Times New Roman" pitchFamily="18" charset="0"/>
              </a:rPr>
              <a:t>              (back to RMP)</a:t>
            </a:r>
            <a:endParaRPr lang="en-US" sz="2200" b="1" dirty="0" smtClean="0">
              <a:cs typeface="Arial" charset="0"/>
            </a:endParaRPr>
          </a:p>
        </p:txBody>
      </p:sp>
      <p:pic>
        <p:nvPicPr>
          <p:cNvPr id="7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1974"/>
            <a:ext cx="4343400" cy="328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40" name="Group 68"/>
          <p:cNvGraphicFramePr>
            <a:graphicFrameLocks noGrp="1"/>
          </p:cNvGraphicFramePr>
          <p:nvPr>
            <p:ph sz="half" idx="1"/>
          </p:nvPr>
        </p:nvGraphicFramePr>
        <p:xfrm>
          <a:off x="609600" y="1981200"/>
          <a:ext cx="4037013" cy="4525964"/>
        </p:xfrm>
        <a:graphic>
          <a:graphicData uri="http://schemas.openxmlformats.org/drawingml/2006/table">
            <a:tbl>
              <a:tblPr/>
              <a:tblGrid>
                <a:gridCol w="2601913"/>
                <a:gridCol w="14351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Phases of cardiac Action Potential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Ionic changes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depolarization (+20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Partial repolarization (5-10mV)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 potential plateau (0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 (slow)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Repolarization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(back to RMP)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  <p:pic>
        <p:nvPicPr>
          <p:cNvPr id="10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12249"/>
            <a:ext cx="4038600" cy="305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/>
              <a:t>What causes the Plateau in the Action Potential?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The fast sodium channels (as in skeletal muscle)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slow calcium channels: slow to open &amp; remain open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2"/>
                </a:solidFill>
                <a:sym typeface="Symbol"/>
              </a:rPr>
              <a:t>Large quantity of both calcium and sodium ions flows to the interior of the cardiac muscle fiber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4"/>
                </a:solidFill>
                <a:sym typeface="Symbol"/>
              </a:rPr>
              <a:t>Maintains prolonged period of depolarization 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ym typeface="Symbol"/>
              </a:rPr>
              <a:t>Causing the plateau in the action potential</a:t>
            </a:r>
            <a:endParaRPr lang="en-US" dirty="0" smtClean="0"/>
          </a:p>
          <a:p>
            <a:pPr marL="514350" indent="-514350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Refractory Period of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Cardiac muscle is refractory to re-stimulation during the action potential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The refractory period of the heart:</a:t>
            </a:r>
            <a:r>
              <a:rPr lang="en-US" dirty="0" smtClean="0">
                <a:solidFill>
                  <a:schemeClr val="accent1"/>
                </a:solidFill>
              </a:rPr>
              <a:t> is the interval of time during which a normal cardiac impulse cannot re-excite an already excited area of cardiac muscle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2399"/>
            <a:ext cx="8229600" cy="114300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Refractory Period of Cardiac Muscle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3837"/>
            <a:ext cx="4495800" cy="4830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rgbClr val="FF0000"/>
                </a:solidFill>
              </a:rPr>
              <a:t>Absolute refractory period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Cardiac muscle cannot be excited while it is contracting … benefit?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Long ARP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Time: depolarization and 2/3 </a:t>
            </a:r>
            <a:r>
              <a:rPr lang="en-US" sz="2000" b="1" dirty="0" err="1" smtClean="0">
                <a:solidFill>
                  <a:srgbClr val="000000"/>
                </a:solidFill>
              </a:rPr>
              <a:t>repolarization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000000"/>
                </a:solidFill>
              </a:rPr>
              <a:t>Duration: 0.25- 0.3 sec</a:t>
            </a:r>
          </a:p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chemeClr val="accent1"/>
                </a:solidFill>
              </a:rPr>
              <a:t>Relative refractory period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Cardiac muscle can be excited by </a:t>
            </a:r>
            <a:r>
              <a:rPr lang="en-US" sz="2000" b="1" u="sng" dirty="0" smtClean="0">
                <a:solidFill>
                  <a:schemeClr val="accent2"/>
                </a:solidFill>
              </a:rPr>
              <a:t>strong stimulus</a:t>
            </a: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Time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 smtClean="0">
                <a:solidFill>
                  <a:schemeClr val="accent2"/>
                </a:solidFill>
              </a:rPr>
              <a:t>repolarization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Duration: 0.05 sec</a:t>
            </a:r>
          </a:p>
          <a:p>
            <a:pPr lvl="1" algn="l" rtl="0">
              <a:buClr>
                <a:schemeClr val="folHlink"/>
              </a:buClr>
              <a:buSzPct val="80000"/>
              <a:buNone/>
            </a:pPr>
            <a:endParaRPr lang="en-US" sz="3200" b="1" dirty="0"/>
          </a:p>
        </p:txBody>
      </p:sp>
      <p:pic>
        <p:nvPicPr>
          <p:cNvPr id="58373" name="Picture 5" descr="sca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73263"/>
            <a:ext cx="4038600" cy="37798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643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Cardiovascular System Block Contractile Mechanism in  Cardiac Muscle (Physiology)</vt:lpstr>
      <vt:lpstr>Objectives</vt:lpstr>
      <vt:lpstr>Physiology of the Cardiac Muscle</vt:lpstr>
      <vt:lpstr>Physiology of the Cardiac Muscle</vt:lpstr>
      <vt:lpstr>Action Potential in Cardiac Muscle</vt:lpstr>
      <vt:lpstr>Action Potential in Cardiac Muscle</vt:lpstr>
      <vt:lpstr>Action Potential in Cardiac Muscle</vt:lpstr>
      <vt:lpstr>Refractory Period of Cardiac Muscle</vt:lpstr>
      <vt:lpstr>Refractory Period of Cardiac Muscle</vt:lpstr>
      <vt:lpstr>Excitation – Contraction Coupling</vt:lpstr>
      <vt:lpstr>Transverse (T) tubule-sarcoplasmic reticulum system</vt:lpstr>
      <vt:lpstr>Excitation – Contraction Coupling</vt:lpstr>
      <vt:lpstr>Excitation – Contraction Coupling</vt:lpstr>
      <vt:lpstr>Excitation-contraction coupling in the muscle</vt:lpstr>
      <vt:lpstr>Excitation-contraction coupling in the muscle</vt:lpstr>
      <vt:lpstr>The Contractilityof the Cardiac Muscle</vt:lpstr>
      <vt:lpstr>For further readings and diagrams: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Block Contractile mechanism in cardiac muscle</dc:title>
  <dc:creator>Dr Mona Soliman</dc:creator>
  <cp:lastModifiedBy>Dr Mona Soliman</cp:lastModifiedBy>
  <cp:revision>41</cp:revision>
  <dcterms:created xsi:type="dcterms:W3CDTF">2012-02-22T05:22:16Z</dcterms:created>
  <dcterms:modified xsi:type="dcterms:W3CDTF">2012-03-03T07:16:17Z</dcterms:modified>
</cp:coreProperties>
</file>