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1" r:id="rId3"/>
    <p:sldId id="333" r:id="rId4"/>
    <p:sldId id="303" r:id="rId5"/>
    <p:sldId id="257" r:id="rId6"/>
    <p:sldId id="262" r:id="rId7"/>
    <p:sldId id="305" r:id="rId8"/>
    <p:sldId id="306" r:id="rId9"/>
    <p:sldId id="264" r:id="rId10"/>
    <p:sldId id="307" r:id="rId11"/>
    <p:sldId id="308" r:id="rId12"/>
    <p:sldId id="309" r:id="rId13"/>
    <p:sldId id="283" r:id="rId14"/>
    <p:sldId id="342" r:id="rId15"/>
    <p:sldId id="334" r:id="rId16"/>
    <p:sldId id="335" r:id="rId17"/>
    <p:sldId id="336" r:id="rId18"/>
    <p:sldId id="337" r:id="rId19"/>
    <p:sldId id="338" r:id="rId20"/>
    <p:sldId id="340" r:id="rId21"/>
    <p:sldId id="34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84742" autoAdjust="0"/>
  </p:normalViewPr>
  <p:slideViewPr>
    <p:cSldViewPr snapToObjects="1">
      <p:cViewPr varScale="1">
        <p:scale>
          <a:sx n="62" d="100"/>
          <a:sy n="6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7F8E17-333E-6143-9E2C-65A6DA7E7946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D6020F-F1C0-C649-A2E4-32BB460F7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CBD1AC-C4BB-4B9A-BE31-8B677E48688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6B6D2D-3330-4F94-B8D1-570398DB3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B6D2D-3330-4F94-B8D1-570398DB3C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E35410-2B3E-9545-9CB8-FBE22317CDC0}" type="datetimeFigureOut">
              <a:rPr lang="en-US" smtClean="0"/>
              <a:pPr/>
              <a:t>3/6/2012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1357CA-9DAF-3242-A53A-A652D7EA28C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books.org/wiki/File:Heart_frontally_PD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44216"/>
            <a:ext cx="7851648" cy="1828800"/>
          </a:xfrm>
        </p:spPr>
        <p:txBody>
          <a:bodyPr>
            <a:noAutofit/>
          </a:bodyPr>
          <a:lstStyle/>
          <a:p>
            <a:r>
              <a:rPr lang="en-US" sz="4400" u="sng" dirty="0" smtClean="0"/>
              <a:t>Cardiovascular System Block</a:t>
            </a:r>
            <a:br>
              <a:rPr lang="en-US" sz="4400" u="sng" dirty="0" smtClean="0"/>
            </a:br>
            <a:r>
              <a:rPr lang="en-US" sz="4400" u="sng" dirty="0" smtClean="0"/>
              <a:t>Cardiac </a:t>
            </a:r>
            <a:r>
              <a:rPr lang="en-US" sz="4400" u="sng" dirty="0" smtClean="0"/>
              <a:t>Arrhythmias</a:t>
            </a:r>
            <a:br>
              <a:rPr lang="en-US" sz="4400" u="sng" dirty="0" smtClean="0"/>
            </a:br>
            <a:r>
              <a:rPr lang="en-US" sz="4400" u="sng" dirty="0" smtClean="0">
                <a:solidFill>
                  <a:schemeClr val="tx2"/>
                </a:solidFill>
              </a:rPr>
              <a:t>(Physiology</a:t>
            </a:r>
            <a:r>
              <a:rPr lang="en-US" sz="4400" dirty="0" smtClean="0">
                <a:solidFill>
                  <a:schemeClr val="tx2"/>
                </a:solidFill>
              </a:rPr>
              <a:t>)</a:t>
            </a:r>
            <a:endParaRPr lang="en-US" sz="4400" u="sng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3346" y="98773"/>
            <a:ext cx="1073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979863"/>
            <a:ext cx="7854950" cy="1752600"/>
          </a:xfrm>
        </p:spPr>
        <p:txBody>
          <a:bodyPr/>
          <a:lstStyle/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400" b="1" dirty="0" smtClean="0"/>
              <a:t>Dr. Mona </a:t>
            </a:r>
            <a:r>
              <a:rPr lang="en-US" sz="2400" b="1" dirty="0" err="1" smtClean="0"/>
              <a:t>Soliman</a:t>
            </a:r>
            <a:r>
              <a:rPr lang="en-US" sz="2400" b="1" dirty="0" smtClean="0"/>
              <a:t>, MBBS, </a:t>
            </a:r>
            <a:r>
              <a:rPr lang="en-US" sz="2400" b="1" dirty="0" err="1" smtClean="0"/>
              <a:t>MSc</a:t>
            </a:r>
            <a:r>
              <a:rPr lang="en-US" sz="2400" b="1" dirty="0" smtClean="0"/>
              <a:t>, PhD</a:t>
            </a:r>
            <a:endParaRPr lang="en-US" sz="1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Associate Professor</a:t>
            </a:r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Department of Physiology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Chair of Cardiovascular Block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College of Medicine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King Saud University</a:t>
            </a:r>
            <a:endParaRPr lang="en-US" sz="2000" b="1" dirty="0" smtClean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8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21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3348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u="sng" dirty="0" smtClean="0"/>
              <a:t>First degree block</a:t>
            </a:r>
          </a:p>
          <a:p>
            <a:pPr lvl="1"/>
            <a:r>
              <a:rPr lang="en-US" b="1" dirty="0" smtClean="0"/>
              <a:t>Prolong P-R interval (0.2 seconds)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Types of the A-V Block</a:t>
            </a:r>
            <a:endParaRPr lang="en-US" sz="3200" dirty="0"/>
          </a:p>
        </p:txBody>
      </p:sp>
      <p:pic>
        <p:nvPicPr>
          <p:cNvPr id="5" name="Picture 2" descr="http://www.studentconsult.com/common/showimage.cfm?mediaISBN=0721602401&amp;FigFile=S02401-013-f005.jpg&amp;size=fullsize"/>
          <p:cNvPicPr>
            <a:picLocks noChangeAspect="1" noChangeArrowheads="1"/>
          </p:cNvPicPr>
          <p:nvPr/>
        </p:nvPicPr>
        <p:blipFill>
          <a:blip r:embed="rId2"/>
          <a:srcRect l="14987" r="16116" b="18144"/>
          <a:stretch>
            <a:fillRect/>
          </a:stretch>
        </p:blipFill>
        <p:spPr bwMode="auto">
          <a:xfrm>
            <a:off x="1475656" y="4001739"/>
            <a:ext cx="5616624" cy="1661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Types of the A-V block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chemeClr val="tx2"/>
                </a:solidFill>
              </a:rPr>
              <a:t>Second Degree Block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</a:rPr>
              <a:t>P-R interval &gt; 0.25 second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Only few impulses pass to the ventricles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	 </a:t>
            </a:r>
            <a:r>
              <a:rPr lang="en-US" sz="2800" dirty="0" smtClean="0">
                <a:solidFill>
                  <a:schemeClr val="tx2"/>
                </a:solidFill>
              </a:rPr>
              <a:t>atria beat faster than ventricles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“dropped beat” of the ventricles</a:t>
            </a:r>
          </a:p>
          <a:p>
            <a:endParaRPr lang="en-US" dirty="0"/>
          </a:p>
        </p:txBody>
      </p:sp>
      <p:pic>
        <p:nvPicPr>
          <p:cNvPr id="4" name="Picture 2" descr="http://www.studentconsult.com/common/showimage.cfm?mediaISBN=0721602401&amp;FigFile=S02401-013-f006.jpg&amp;size=fullsize"/>
          <p:cNvPicPr>
            <a:picLocks noChangeAspect="1" noChangeArrowheads="1"/>
          </p:cNvPicPr>
          <p:nvPr/>
        </p:nvPicPr>
        <p:blipFill>
          <a:blip r:embed="rId2"/>
          <a:srcRect l="15178" r="15329" b="11967"/>
          <a:stretch>
            <a:fillRect/>
          </a:stretch>
        </p:blipFill>
        <p:spPr bwMode="auto">
          <a:xfrm>
            <a:off x="1907704" y="4437112"/>
            <a:ext cx="489654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077696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chemeClr val="accent2"/>
                </a:solidFill>
              </a:rPr>
              <a:t>Third degree block (complete)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 smtClean="0"/>
              <a:t>Complete dissociation of P wave and QRS waves</a:t>
            </a:r>
          </a:p>
          <a:p>
            <a:pPr>
              <a:buNone/>
            </a:pPr>
            <a:r>
              <a:rPr lang="en-US" sz="2900" dirty="0" smtClean="0">
                <a:solidFill>
                  <a:schemeClr val="tx2"/>
                </a:solidFill>
                <a:sym typeface="Symbol"/>
              </a:rPr>
              <a:t></a:t>
            </a:r>
            <a:r>
              <a:rPr lang="en-US" sz="2900" dirty="0" smtClean="0">
                <a:solidFill>
                  <a:schemeClr val="tx2"/>
                </a:solidFill>
              </a:rPr>
              <a:t>The ventricle escape from the influence of S-A node</a:t>
            </a:r>
          </a:p>
          <a:p>
            <a:pPr>
              <a:buFont typeface="Arial" pitchFamily="34" charset="0"/>
              <a:buChar char="•"/>
            </a:pPr>
            <a:r>
              <a:rPr lang="en-US" sz="2900" i="1" u="sng" dirty="0" smtClean="0">
                <a:solidFill>
                  <a:schemeClr val="tx2"/>
                </a:solidFill>
              </a:rPr>
              <a:t>Stokes-Adams Syndrome</a:t>
            </a:r>
            <a:r>
              <a:rPr lang="en-US" sz="2900" dirty="0" smtClean="0">
                <a:solidFill>
                  <a:schemeClr val="tx2"/>
                </a:solidFill>
              </a:rPr>
              <a:t>: AV block comes and goes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Types of the A-V block</a:t>
            </a:r>
            <a:endParaRPr lang="en-US" sz="3200" dirty="0"/>
          </a:p>
        </p:txBody>
      </p:sp>
      <p:pic>
        <p:nvPicPr>
          <p:cNvPr id="5" name="Picture 2" descr="http://www.studentconsult.com/common/showimage.cfm?mediaISBN=0721602401&amp;FigFile=S02401-013-f007.jpg&amp;size=fullsize"/>
          <p:cNvPicPr>
            <a:picLocks noChangeAspect="1" noChangeArrowheads="1"/>
          </p:cNvPicPr>
          <p:nvPr/>
        </p:nvPicPr>
        <p:blipFill>
          <a:blip r:embed="rId2"/>
          <a:srcRect l="14806" r="16077" b="15517"/>
          <a:stretch>
            <a:fillRect/>
          </a:stretch>
        </p:blipFill>
        <p:spPr bwMode="auto">
          <a:xfrm>
            <a:off x="1763688" y="4833156"/>
            <a:ext cx="5616624" cy="176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Ventricular Fibrillation</a:t>
            </a:r>
            <a:endParaRPr lang="en-US" sz="32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76464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most serious of all </a:t>
            </a:r>
            <a:r>
              <a:rPr lang="en-US" dirty="0" err="1" smtClean="0">
                <a:solidFill>
                  <a:srgbClr val="FF0000"/>
                </a:solidFill>
              </a:rPr>
              <a:t>arhythmias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Cause</a:t>
            </a:r>
            <a:r>
              <a:rPr lang="en-US" dirty="0" smtClean="0">
                <a:solidFill>
                  <a:schemeClr val="accent2"/>
                </a:solidFill>
              </a:rPr>
              <a:t>: impulses stimulate one part of the ventricles, then another, then itself. Many part contracts at the same time while other parts relax </a:t>
            </a:r>
            <a:r>
              <a:rPr lang="en-US" i="1" u="sng" dirty="0" smtClean="0">
                <a:solidFill>
                  <a:schemeClr val="accent2"/>
                </a:solidFill>
              </a:rPr>
              <a:t>(Circus movement)</a:t>
            </a:r>
          </a:p>
          <a:p>
            <a:pPr lvl="1"/>
            <a:r>
              <a:rPr lang="en-US" dirty="0" smtClean="0"/>
              <a:t>Tachycardia</a:t>
            </a:r>
          </a:p>
          <a:p>
            <a:pPr lvl="1"/>
            <a:r>
              <a:rPr lang="en-US" dirty="0" smtClean="0"/>
              <a:t>Irregular rhythm</a:t>
            </a:r>
          </a:p>
          <a:p>
            <a:pPr lvl="1"/>
            <a:r>
              <a:rPr lang="en-US" dirty="0" smtClean="0"/>
              <a:t>Broad QRS complex</a:t>
            </a:r>
          </a:p>
          <a:p>
            <a:pPr lvl="1"/>
            <a:r>
              <a:rPr lang="en-US" dirty="0" smtClean="0"/>
              <a:t>No P wave</a:t>
            </a:r>
          </a:p>
          <a:p>
            <a:pPr>
              <a:buFont typeface="Arial" pitchFamily="34" charset="0"/>
              <a:buChar char="•"/>
            </a:pPr>
            <a:r>
              <a:rPr lang="en-US" i="1" u="sng" dirty="0" smtClean="0">
                <a:solidFill>
                  <a:schemeClr val="accent1"/>
                </a:solidFill>
              </a:rPr>
              <a:t>Treatment : DC shock</a:t>
            </a:r>
          </a:p>
          <a:p>
            <a:endParaRPr lang="en-US" sz="3200" dirty="0"/>
          </a:p>
        </p:txBody>
      </p:sp>
      <p:pic>
        <p:nvPicPr>
          <p:cNvPr id="4" name="Picture 4" descr="http://www.studentconsult.com/common/showimage.cfm?mediaISBN=0721602401&amp;FigFile=S02401-013-f016.jpg&amp;size=fullsize"/>
          <p:cNvPicPr>
            <a:picLocks noChangeAspect="1" noChangeArrowheads="1"/>
          </p:cNvPicPr>
          <p:nvPr/>
        </p:nvPicPr>
        <p:blipFill>
          <a:blip r:embed="rId2"/>
          <a:srcRect l="14990" r="15719" b="14435"/>
          <a:stretch>
            <a:fillRect/>
          </a:stretch>
        </p:blipFill>
        <p:spPr bwMode="auto">
          <a:xfrm>
            <a:off x="4103440" y="3431306"/>
            <a:ext cx="5040560" cy="1797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i="1" u="sng" dirty="0" smtClean="0">
                <a:solidFill>
                  <a:schemeClr val="accent1"/>
                </a:solidFill>
              </a:rPr>
              <a:t>Treatment : DC shock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Ventricular Fibrillation</a:t>
            </a:r>
            <a:endParaRPr lang="en-US" sz="3200" b="1" u="sng" dirty="0"/>
          </a:p>
        </p:txBody>
      </p:sp>
      <p:pic>
        <p:nvPicPr>
          <p:cNvPr id="20482" name="Picture 2" descr="http://www.studentconsult.com/common/showimage.cfm?mediaISBN=0721602401&amp;FigFile=S02401-013-f017.jpg&amp;size=fullsize"/>
          <p:cNvPicPr>
            <a:picLocks noChangeAspect="1" noChangeArrowheads="1"/>
          </p:cNvPicPr>
          <p:nvPr/>
        </p:nvPicPr>
        <p:blipFill>
          <a:blip r:embed="rId2"/>
          <a:srcRect l="13554" b="7684"/>
          <a:stretch>
            <a:fillRect/>
          </a:stretch>
        </p:blipFill>
        <p:spPr bwMode="auto">
          <a:xfrm>
            <a:off x="2267744" y="2852936"/>
            <a:ext cx="4133478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err="1" smtClean="0"/>
              <a:t>Atrial</a:t>
            </a:r>
            <a:r>
              <a:rPr lang="en-US" sz="3200" b="1" u="sng" dirty="0" smtClean="0"/>
              <a:t> Fibrillation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89664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Cause: as ventricular fibrillation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occurs more frequently in patients with </a:t>
            </a:r>
            <a:r>
              <a:rPr lang="en-US" i="1" u="sng" dirty="0" smtClean="0">
                <a:solidFill>
                  <a:schemeClr val="accent1"/>
                </a:solidFill>
              </a:rPr>
              <a:t>enlarged heart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atria do not pump if they are fibrillating</a:t>
            </a:r>
          </a:p>
          <a:p>
            <a:r>
              <a:rPr lang="en-US" dirty="0" smtClean="0"/>
              <a:t>The efficiency of ventricular pumping is decreased 20 to 30%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person can live for years with </a:t>
            </a:r>
            <a:r>
              <a:rPr lang="en-US" dirty="0" err="1" smtClean="0">
                <a:solidFill>
                  <a:schemeClr val="accent1"/>
                </a:solidFill>
              </a:rPr>
              <a:t>atrial</a:t>
            </a:r>
            <a:r>
              <a:rPr lang="en-US" dirty="0" smtClean="0">
                <a:solidFill>
                  <a:schemeClr val="accent1"/>
                </a:solidFill>
              </a:rPr>
              <a:t> fibrillation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5356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 single large wave travels around and around in the atria</a:t>
            </a:r>
          </a:p>
          <a:p>
            <a:r>
              <a:rPr lang="en-US" dirty="0" smtClean="0"/>
              <a:t>The atria contracts at high rate (250 time per minute)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err="1" smtClean="0"/>
              <a:t>Atrial</a:t>
            </a:r>
            <a:r>
              <a:rPr lang="en-US" sz="3200" b="1" u="sng" dirty="0" smtClean="0"/>
              <a:t> Flutter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Ischemia and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217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One of the common uses of the ECG is in acute assessment of chest pain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Cause: restriction of blood flow to the myocardium, either: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Reversible: angina pectoris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Irreversible: myocardial infarction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Ischemia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 injury  infarction</a:t>
            </a: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smtClean="0"/>
              <a:t>Reversible ischemia</a:t>
            </a:r>
            <a:endParaRPr lang="en-US" sz="3200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i="1" u="sng" dirty="0" smtClean="0"/>
              <a:t>Inverted T wave</a:t>
            </a:r>
          </a:p>
          <a:p>
            <a:r>
              <a:rPr lang="en-US" sz="2400" i="1" u="sng" dirty="0" smtClean="0"/>
              <a:t>ST segment depression</a:t>
            </a:r>
            <a:endParaRPr lang="en-US" sz="2400" dirty="0"/>
          </a:p>
        </p:txBody>
      </p:sp>
      <p:pic>
        <p:nvPicPr>
          <p:cNvPr id="5" name="Picture 277" descr="D:\SCContent\0721602401\graphics\fullsize\S02401-012-f023.jpg"/>
          <p:cNvPicPr>
            <a:picLocks noChangeAspect="1" noChangeArrowheads="1"/>
          </p:cNvPicPr>
          <p:nvPr/>
        </p:nvPicPr>
        <p:blipFill>
          <a:blip r:embed="rId2"/>
          <a:srcRect l="14986" r="14987" b="9559"/>
          <a:stretch>
            <a:fillRect/>
          </a:stretch>
        </p:blipFill>
        <p:spPr bwMode="auto">
          <a:xfrm>
            <a:off x="1835696" y="3501008"/>
            <a:ext cx="4464496" cy="2136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Myocardial Infarction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Complete loss of blood supply to the myocardium resulting in necrosis or death of tissue</a:t>
            </a:r>
          </a:p>
          <a:p>
            <a:pPr marL="624078" indent="-514350"/>
            <a:r>
              <a:rPr lang="en-US" i="1" u="sng" dirty="0" smtClean="0"/>
              <a:t>ST segment elevation</a:t>
            </a:r>
          </a:p>
          <a:p>
            <a:pPr marL="624078" indent="-514350"/>
            <a:r>
              <a:rPr lang="en-US" i="1" u="sng" dirty="0" smtClean="0"/>
              <a:t>Deep Q wave</a:t>
            </a:r>
            <a:endParaRPr lang="en-US" i="1" u="sng" dirty="0"/>
          </a:p>
        </p:txBody>
      </p:sp>
      <p:pic>
        <p:nvPicPr>
          <p:cNvPr id="6" name="Picture 2" descr="http://www.benbest.com/health/elev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3495675"/>
            <a:ext cx="432435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Lecture Objectives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mtClean="0"/>
              <a:t>Describe </a:t>
            </a:r>
            <a:r>
              <a:rPr lang="en-US" dirty="0" smtClean="0"/>
              <a:t>sinus arrhythmias</a:t>
            </a:r>
          </a:p>
          <a:p>
            <a:r>
              <a:rPr lang="en-US" dirty="0" smtClean="0"/>
              <a:t>Describe the main </a:t>
            </a:r>
            <a:r>
              <a:rPr lang="en-US" dirty="0" err="1" smtClean="0"/>
              <a:t>pathophysiological</a:t>
            </a:r>
            <a:r>
              <a:rPr lang="en-US" dirty="0" smtClean="0"/>
              <a:t> causes of cardiac arrhythmias</a:t>
            </a:r>
          </a:p>
          <a:p>
            <a:r>
              <a:rPr lang="en-US" dirty="0" smtClean="0"/>
              <a:t>Explain the mechanism of cardiac block</a:t>
            </a:r>
          </a:p>
          <a:p>
            <a:r>
              <a:rPr lang="en-US" dirty="0" smtClean="0"/>
              <a:t>Explain the origin of an ectopic foci</a:t>
            </a:r>
          </a:p>
          <a:p>
            <a:r>
              <a:rPr lang="en-US" dirty="0" smtClean="0"/>
              <a:t>Enumerate the common arrhythmias and describe the basic ECG changes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Potassium and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8157"/>
            <a:ext cx="4038600" cy="29490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u="sng" dirty="0" err="1" smtClean="0"/>
              <a:t>Hypokalemia</a:t>
            </a:r>
            <a:r>
              <a:rPr lang="en-US" u="sng" dirty="0" smtClean="0"/>
              <a:t>: </a:t>
            </a:r>
          </a:p>
          <a:p>
            <a:pPr lvl="1"/>
            <a:r>
              <a:rPr lang="en-US" dirty="0" smtClean="0"/>
              <a:t>flat T wave</a:t>
            </a:r>
          </a:p>
          <a:p>
            <a:pPr lvl="1"/>
            <a:endParaRPr lang="en-US" dirty="0" smtClean="0"/>
          </a:p>
          <a:p>
            <a:r>
              <a:rPr lang="en-US" u="sng" dirty="0" err="1" smtClean="0">
                <a:solidFill>
                  <a:schemeClr val="accent1"/>
                </a:solidFill>
              </a:rPr>
              <a:t>Hyperkalemia</a:t>
            </a:r>
            <a:r>
              <a:rPr lang="en-US" u="sng" dirty="0" smtClean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Tall peaked T wave</a:t>
            </a:r>
          </a:p>
          <a:p>
            <a:endParaRPr lang="en-US" dirty="0"/>
          </a:p>
        </p:txBody>
      </p:sp>
      <p:pic>
        <p:nvPicPr>
          <p:cNvPr id="67586" name="Picture 2" descr="http://www.merckmanuals.com/media/professional/figures/MMPE_12END_156_02_ep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199" y="2492896"/>
            <a:ext cx="4450925" cy="3010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10 (Cardiac Arrhythmias and their Electrocardiographic Interpretation)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The ECG and the rhythm disturbances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Normal Sinus Rhythm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7704"/>
            <a:ext cx="8229600" cy="224137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Regular</a:t>
            </a:r>
          </a:p>
          <a:p>
            <a:r>
              <a:rPr lang="en-US" dirty="0" smtClean="0"/>
              <a:t>Single p-wave precedes every QRS complex</a:t>
            </a:r>
          </a:p>
          <a:p>
            <a:r>
              <a:rPr lang="en-US" dirty="0" smtClean="0"/>
              <a:t>P-R interval is constant and within normal range</a:t>
            </a:r>
          </a:p>
          <a:p>
            <a:r>
              <a:rPr lang="en-US" dirty="0" smtClean="0"/>
              <a:t>P-P interval is constant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0" y="5035252"/>
            <a:ext cx="5080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Causes of Cardiac Arrhythmias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1504"/>
            <a:ext cx="8229600" cy="2141592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624078" indent="-514350"/>
            <a:r>
              <a:rPr lang="en-US" dirty="0" smtClean="0"/>
              <a:t>Rate above or below normal</a:t>
            </a:r>
          </a:p>
          <a:p>
            <a:pPr marL="624078" indent="-514350"/>
            <a:r>
              <a:rPr lang="en-US" dirty="0" smtClean="0">
                <a:solidFill>
                  <a:schemeClr val="accent4"/>
                </a:solidFill>
              </a:rPr>
              <a:t>Regular or irregular rhythm</a:t>
            </a:r>
          </a:p>
          <a:p>
            <a:pPr marL="624078" indent="-514350"/>
            <a:r>
              <a:rPr lang="en-US" dirty="0" smtClean="0">
                <a:solidFill>
                  <a:schemeClr val="accent2"/>
                </a:solidFill>
              </a:rPr>
              <a:t>Narrow or broad QRS complex</a:t>
            </a:r>
          </a:p>
          <a:p>
            <a:pPr marL="624078" indent="-514350"/>
            <a:r>
              <a:rPr lang="en-US" dirty="0" smtClean="0">
                <a:solidFill>
                  <a:schemeClr val="tx2"/>
                </a:solidFill>
              </a:rPr>
              <a:t>Relation to P waves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Sinus Rhythm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168352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400" u="sng" dirty="0" smtClean="0"/>
              <a:t>Tachycardia: </a:t>
            </a:r>
            <a:r>
              <a:rPr lang="en-US" sz="2400" dirty="0" smtClean="0"/>
              <a:t>an increase in the heart rate</a:t>
            </a:r>
            <a:endParaRPr lang="en-US" sz="2400" u="sng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Heart rate &gt; 100 beats per minute</a:t>
            </a:r>
          </a:p>
          <a:p>
            <a:pPr lvl="1"/>
            <a:r>
              <a:rPr lang="en-US" u="sng" dirty="0" smtClean="0">
                <a:solidFill>
                  <a:schemeClr val="accent2"/>
                </a:solidFill>
              </a:rPr>
              <a:t>Causes: 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Increased body temperature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Sympathetic stimulation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Inspiration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Drugs: digitalis</a:t>
            </a:r>
          </a:p>
          <a:p>
            <a:endParaRPr lang="en-US" sz="2400" dirty="0">
              <a:solidFill>
                <a:schemeClr val="accent3"/>
              </a:solidFill>
            </a:endParaRPr>
          </a:p>
        </p:txBody>
      </p:sp>
      <p:pic>
        <p:nvPicPr>
          <p:cNvPr id="23554" name="Picture 2" descr="http://www.studentconsult.com/common/showimage.cfm?mediaISBN=0721602401&amp;FigFile=S02401-013-f001.jpg&amp;size=fullsize"/>
          <p:cNvPicPr>
            <a:picLocks noChangeAspect="1" noChangeArrowheads="1"/>
          </p:cNvPicPr>
          <p:nvPr/>
        </p:nvPicPr>
        <p:blipFill>
          <a:blip r:embed="rId2"/>
          <a:srcRect l="15060" r="15666" b="16001"/>
          <a:stretch>
            <a:fillRect/>
          </a:stretch>
        </p:blipFill>
        <p:spPr bwMode="auto">
          <a:xfrm>
            <a:off x="2051720" y="4941167"/>
            <a:ext cx="4509501" cy="1568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Sinus Rhythm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8083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u="sng" dirty="0" err="1" smtClean="0"/>
              <a:t>Bradycardia</a:t>
            </a:r>
            <a:r>
              <a:rPr lang="en-US" sz="2400" u="sng" dirty="0" smtClean="0"/>
              <a:t>: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Slow heart rate &lt; 60 beats per minute</a:t>
            </a:r>
          </a:p>
          <a:p>
            <a:pPr lvl="1"/>
            <a:r>
              <a:rPr lang="en-US" u="sng" dirty="0" smtClean="0">
                <a:solidFill>
                  <a:schemeClr val="accent2"/>
                </a:solidFill>
              </a:rPr>
              <a:t>Causes: 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Parasympathetic stimulation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Expiration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2530" name="Picture 2" descr="http://www.studentconsult.com/common/showimage.cfm?mediaISBN=0721602401&amp;FigFile=S02401-013-f002.jpg&amp;size=fullsize"/>
          <p:cNvPicPr>
            <a:picLocks noChangeAspect="1" noChangeArrowheads="1"/>
          </p:cNvPicPr>
          <p:nvPr/>
        </p:nvPicPr>
        <p:blipFill>
          <a:blip r:embed="rId2"/>
          <a:srcRect l="15060" r="15666" b="19001"/>
          <a:stretch>
            <a:fillRect/>
          </a:stretch>
        </p:blipFill>
        <p:spPr bwMode="auto">
          <a:xfrm>
            <a:off x="1158821" y="4509119"/>
            <a:ext cx="6005467" cy="195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Abnormal Cardiac Rhythms that Result from Impulse Conduction Block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49704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b="1" u="sng" dirty="0" smtClean="0"/>
              <a:t>A-V Block</a:t>
            </a:r>
          </a:p>
          <a:p>
            <a:pPr lvl="1"/>
            <a:r>
              <a:rPr lang="en-US" dirty="0" smtClean="0"/>
              <a:t>When impulse from the S-A node is blocked</a:t>
            </a:r>
          </a:p>
          <a:p>
            <a:pPr lvl="1"/>
            <a:r>
              <a:rPr lang="en-US" u="sng" dirty="0" smtClean="0">
                <a:solidFill>
                  <a:schemeClr val="accent2"/>
                </a:solidFill>
              </a:rPr>
              <a:t>Causes: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Ischemia of the A-V node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Compression of the A-V node by scar formation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Inflammation of the A-V node</a:t>
            </a:r>
          </a:p>
          <a:p>
            <a:pPr lvl="2"/>
            <a:r>
              <a:rPr lang="en-US" sz="2400" dirty="0" smtClean="0">
                <a:solidFill>
                  <a:schemeClr val="accent2"/>
                </a:solidFill>
              </a:rPr>
              <a:t>Strong </a:t>
            </a:r>
            <a:r>
              <a:rPr lang="en-US" sz="2400" dirty="0" err="1" smtClean="0">
                <a:solidFill>
                  <a:schemeClr val="accent2"/>
                </a:solidFill>
              </a:rPr>
              <a:t>vagal</a:t>
            </a:r>
            <a:r>
              <a:rPr lang="en-US" sz="2400" dirty="0" smtClean="0">
                <a:solidFill>
                  <a:schemeClr val="accent2"/>
                </a:solidFill>
              </a:rPr>
              <a:t> stimulation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Types of the A-V Block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3753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/>
              <a:t>First degree block</a:t>
            </a:r>
          </a:p>
          <a:p>
            <a:r>
              <a:rPr lang="en-US" b="1" u="sng" dirty="0" smtClean="0"/>
              <a:t>Second degree block</a:t>
            </a:r>
          </a:p>
          <a:p>
            <a:r>
              <a:rPr lang="en-US" b="1" u="sng" dirty="0" smtClean="0"/>
              <a:t>Third degree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1109</TotalTime>
  <Words>532</Words>
  <Application>Microsoft Office PowerPoint</Application>
  <PresentationFormat>On-screen Show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Cardiovascular System Block Cardiac Arrhythmias (Physiology)</vt:lpstr>
      <vt:lpstr>Lecture Objectives</vt:lpstr>
      <vt:lpstr>The ECG and the rhythm disturbances</vt:lpstr>
      <vt:lpstr>Normal Sinus Rhythm</vt:lpstr>
      <vt:lpstr>Causes of Cardiac Arrhythmias</vt:lpstr>
      <vt:lpstr>Abnormal Sinus Rhythm</vt:lpstr>
      <vt:lpstr>Abnormal Sinus Rhythm</vt:lpstr>
      <vt:lpstr>Abnormal Cardiac Rhythms that Result from Impulse Conduction Block</vt:lpstr>
      <vt:lpstr>Types of the A-V Block</vt:lpstr>
      <vt:lpstr>Types of the A-V Block</vt:lpstr>
      <vt:lpstr>Types of the A-V block</vt:lpstr>
      <vt:lpstr>Types of the A-V block</vt:lpstr>
      <vt:lpstr>Ventricular Fibrillation</vt:lpstr>
      <vt:lpstr>Ventricular Fibrillation</vt:lpstr>
      <vt:lpstr>Atrial Fibrillation</vt:lpstr>
      <vt:lpstr>Atrial Flutter</vt:lpstr>
      <vt:lpstr>Ischemia and the ECG</vt:lpstr>
      <vt:lpstr>Reversible ischemia</vt:lpstr>
      <vt:lpstr>Myocardial Infarction</vt:lpstr>
      <vt:lpstr>Potassium and the ECG</vt:lpstr>
      <vt:lpstr>For further readings and diagrams:</vt:lpstr>
    </vt:vector>
  </TitlesOfParts>
  <Company>Apple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Arrhythmias</dc:title>
  <dc:creator>Mona Soliman</dc:creator>
  <cp:lastModifiedBy>ksupy</cp:lastModifiedBy>
  <cp:revision>75</cp:revision>
  <cp:lastPrinted>2011-03-14T15:59:16Z</cp:lastPrinted>
  <dcterms:created xsi:type="dcterms:W3CDTF">2011-03-14T12:32:32Z</dcterms:created>
  <dcterms:modified xsi:type="dcterms:W3CDTF">2012-03-06T06:04:08Z</dcterms:modified>
</cp:coreProperties>
</file>