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7" r:id="rId2"/>
    <p:sldId id="258" r:id="rId3"/>
    <p:sldId id="259" r:id="rId4"/>
    <p:sldId id="260" r:id="rId5"/>
    <p:sldId id="261" r:id="rId6"/>
    <p:sldId id="262" r:id="rId7"/>
    <p:sldId id="264" r:id="rId8"/>
    <p:sldId id="265" r:id="rId9"/>
    <p:sldId id="266" r:id="rId10"/>
    <p:sldId id="267" r:id="rId11"/>
    <p:sldId id="288" r:id="rId12"/>
    <p:sldId id="285" r:id="rId13"/>
    <p:sldId id="286" r:id="rId14"/>
    <p:sldId id="284" r:id="rId15"/>
    <p:sldId id="289" r:id="rId16"/>
    <p:sldId id="269" r:id="rId17"/>
    <p:sldId id="273" r:id="rId18"/>
    <p:sldId id="272" r:id="rId19"/>
    <p:sldId id="280" r:id="rId20"/>
    <p:sldId id="270" r:id="rId21"/>
    <p:sldId id="274" r:id="rId22"/>
    <p:sldId id="271" r:id="rId23"/>
    <p:sldId id="275" r:id="rId24"/>
    <p:sldId id="276" r:id="rId25"/>
    <p:sldId id="278" r:id="rId26"/>
    <p:sldId id="279" r:id="rId27"/>
    <p:sldId id="283"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7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5F77107-1D32-3F42-8108-49A3701ED98F}" type="datetimeFigureOut">
              <a:rPr lang="en-US"/>
              <a:pPr/>
              <a:t>3/12/12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A814ADD7-9EBC-C944-939E-BB86D861A67B}" type="slidenum">
              <a:rPr lang="en-US"/>
              <a:pPr/>
              <a:t>‹#›</a:t>
            </a:fld>
            <a:endParaRPr lang="en-US"/>
          </a:p>
        </p:txBody>
      </p:sp>
    </p:spTree>
    <p:extLst>
      <p:ext uri="{BB962C8B-B14F-4D97-AF65-F5344CB8AC3E}">
        <p14:creationId xmlns:p14="http://schemas.microsoft.com/office/powerpoint/2010/main" val="23804267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048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A7B46CE-FD8A-3E43-85B5-EE19C49701F2}" type="slidenum">
              <a:rPr lang="en-US">
                <a:latin typeface="Calibri" charset="0"/>
              </a:rPr>
              <a:pPr eaLnBrk="1" hangingPunct="1"/>
              <a:t>1</a:t>
            </a:fld>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cs typeface="Arial" charset="0"/>
            </a:endParaRPr>
          </a:p>
        </p:txBody>
      </p:sp>
      <p:sp>
        <p:nvSpPr>
          <p:cNvPr id="215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4244338-A27E-5E48-8B27-72967C191261}" type="slidenum">
              <a:rPr lang="en-US">
                <a:latin typeface="Calibri" charset="0"/>
              </a:rPr>
              <a:pPr eaLnBrk="1" hangingPunct="1"/>
              <a:t>2</a:t>
            </a:fld>
            <a:endParaRPr 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51BF7AC1-C72F-4546-B181-FCFC8C1886B3}" type="slidenum">
              <a:rPr lang="en-US">
                <a:latin typeface="Calibri" charset="0"/>
              </a:rPr>
              <a:pPr eaLnBrk="1" hangingPunct="1"/>
              <a:t>19</a:t>
            </a:fld>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1.xml"/><Relationship Id="rId3"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ea typeface="+mn-ea"/>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ea typeface="+mn-ea"/>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fld id="{1AB35329-A7F7-C94A-8545-12378541A5B5}" type="datetimeFigureOut">
              <a:rPr lang="en-US"/>
              <a:pPr/>
              <a:t>3/12/12</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B5F52F95-D22D-3A4E-AB66-A4198C935BC4}" type="slidenum">
              <a:rPr lang="en-US"/>
              <a:pPr/>
              <a:t>‹#›</a:t>
            </a:fld>
            <a:endParaRPr lang="en-US"/>
          </a:p>
        </p:txBody>
      </p:sp>
    </p:spTree>
    <p:extLst>
      <p:ext uri="{BB962C8B-B14F-4D97-AF65-F5344CB8AC3E}">
        <p14:creationId xmlns:p14="http://schemas.microsoft.com/office/powerpoint/2010/main" val="285328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973C477F-7C1B-2C44-8D06-DBD20194C99E}" type="datetimeFigureOut">
              <a:rPr lang="en-US"/>
              <a:pPr/>
              <a:t>3/12/12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BD8EFFD8-B02E-6B48-A2AB-3EBEA3FE6468}" type="slidenum">
              <a:rPr lang="en-US"/>
              <a:pPr/>
              <a:t>‹#›</a:t>
            </a:fld>
            <a:endParaRPr lang="en-US"/>
          </a:p>
        </p:txBody>
      </p:sp>
    </p:spTree>
    <p:extLst>
      <p:ext uri="{BB962C8B-B14F-4D97-AF65-F5344CB8AC3E}">
        <p14:creationId xmlns:p14="http://schemas.microsoft.com/office/powerpoint/2010/main" val="345312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F913FAD1-597D-1049-8947-C950726488E1}" type="datetimeFigureOut">
              <a:rPr lang="en-US"/>
              <a:pPr/>
              <a:t>3/12/12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31779B61-94E4-704D-87F3-946A2DC12ED7}" type="slidenum">
              <a:rPr lang="en-US"/>
              <a:pPr/>
              <a:t>‹#›</a:t>
            </a:fld>
            <a:endParaRPr lang="en-US"/>
          </a:p>
        </p:txBody>
      </p:sp>
    </p:spTree>
    <p:extLst>
      <p:ext uri="{BB962C8B-B14F-4D97-AF65-F5344CB8AC3E}">
        <p14:creationId xmlns:p14="http://schemas.microsoft.com/office/powerpoint/2010/main" val="2056471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280C8566-BB9E-6C40-838C-58B95E4753E8}" type="datetimeFigureOut">
              <a:rPr lang="en-US"/>
              <a:pPr/>
              <a:t>3/12/12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D65B5C78-236D-B74F-9AE3-8C08501C2670}" type="slidenum">
              <a:rPr lang="en-US"/>
              <a:pPr/>
              <a:t>‹#›</a:t>
            </a:fld>
            <a:endParaRPr lang="en-US"/>
          </a:p>
        </p:txBody>
      </p:sp>
    </p:spTree>
    <p:extLst>
      <p:ext uri="{BB962C8B-B14F-4D97-AF65-F5344CB8AC3E}">
        <p14:creationId xmlns:p14="http://schemas.microsoft.com/office/powerpoint/2010/main" val="359928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a:spLocks noChangeArrowheads="1"/>
          </p:cNvSpPr>
          <p:nvPr/>
        </p:nvSpPr>
        <p:spPr bwMode="auto">
          <a:xfrm>
            <a:off x="3636963" y="3005138"/>
            <a:ext cx="182562"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cs typeface="+mn-cs"/>
            </a:endParaRPr>
          </a:p>
        </p:txBody>
      </p:sp>
      <p:sp>
        <p:nvSpPr>
          <p:cNvPr id="5" name="Chevron 4"/>
          <p:cNvSpPr>
            <a:spLocks noChangeArrowheads="1"/>
          </p:cNvSpPr>
          <p:nvPr/>
        </p:nvSpPr>
        <p:spPr bwMode="auto">
          <a:xfrm>
            <a:off x="3449638" y="3005138"/>
            <a:ext cx="184150"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cs typeface="+mn-cs"/>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D08223CF-E03E-254C-94A9-B360448B07AA}" type="datetimeFigureOut">
              <a:rPr lang="en-US"/>
              <a:pPr/>
              <a:t>3/12/12</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21157993-3114-4542-A7BD-3089ACF817F2}" type="slidenum">
              <a:rPr lang="en-US"/>
              <a:pPr/>
              <a:t>‹#›</a:t>
            </a:fld>
            <a:endParaRPr lang="en-US"/>
          </a:p>
        </p:txBody>
      </p:sp>
    </p:spTree>
    <p:extLst>
      <p:ext uri="{BB962C8B-B14F-4D97-AF65-F5344CB8AC3E}">
        <p14:creationId xmlns:p14="http://schemas.microsoft.com/office/powerpoint/2010/main" val="42374540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fld id="{817EAF8B-0F5E-0B4D-B2FE-079A74F523BB}" type="datetimeFigureOut">
              <a:rPr lang="en-US"/>
              <a:pPr/>
              <a:t>3/12/12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9A0F73D1-E43E-1E4A-A05B-05ED95258B88}" type="slidenum">
              <a:rPr lang="en-US"/>
              <a:pPr/>
              <a:t>‹#›</a:t>
            </a:fld>
            <a:endParaRPr lang="en-US"/>
          </a:p>
        </p:txBody>
      </p:sp>
    </p:spTree>
    <p:extLst>
      <p:ext uri="{BB962C8B-B14F-4D97-AF65-F5344CB8AC3E}">
        <p14:creationId xmlns:p14="http://schemas.microsoft.com/office/powerpoint/2010/main" val="363530105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AC0F193-B3ED-EA47-A701-0E52485D4EE7}" type="datetimeFigureOut">
              <a:rPr lang="en-US"/>
              <a:pPr/>
              <a:t>3/12/12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A35927CD-68D1-4247-BFB9-B96D6FCC73C2}" type="slidenum">
              <a:rPr lang="en-US"/>
              <a:pPr/>
              <a:t>‹#›</a:t>
            </a:fld>
            <a:endParaRPr lang="en-US"/>
          </a:p>
        </p:txBody>
      </p:sp>
    </p:spTree>
    <p:extLst>
      <p:ext uri="{BB962C8B-B14F-4D97-AF65-F5344CB8AC3E}">
        <p14:creationId xmlns:p14="http://schemas.microsoft.com/office/powerpoint/2010/main" val="410184126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F13B0D7-9F86-084B-96C4-F96EEC2D4044}" type="datetimeFigureOut">
              <a:rPr lang="en-US"/>
              <a:pPr/>
              <a:t>3/12/12</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10C7B8A1-446C-9347-B645-F842C936CBFC}" type="slidenum">
              <a:rPr lang="en-US"/>
              <a:pPr/>
              <a:t>‹#›</a:t>
            </a:fld>
            <a:endParaRPr lang="en-US"/>
          </a:p>
        </p:txBody>
      </p:sp>
    </p:spTree>
    <p:extLst>
      <p:ext uri="{BB962C8B-B14F-4D97-AF65-F5344CB8AC3E}">
        <p14:creationId xmlns:p14="http://schemas.microsoft.com/office/powerpoint/2010/main" val="250129996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F6B36103-8D05-9447-890C-1914780CE904}" type="datetimeFigureOut">
              <a:rPr lang="en-US"/>
              <a:pPr/>
              <a:t>3/12/12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3051128A-FA78-E944-834E-A2C81BE2C5EA}" type="slidenum">
              <a:rPr lang="en-US"/>
              <a:pPr/>
              <a:t>‹#›</a:t>
            </a:fld>
            <a:endParaRPr lang="en-US"/>
          </a:p>
        </p:txBody>
      </p:sp>
    </p:spTree>
    <p:extLst>
      <p:ext uri="{BB962C8B-B14F-4D97-AF65-F5344CB8AC3E}">
        <p14:creationId xmlns:p14="http://schemas.microsoft.com/office/powerpoint/2010/main" val="405123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5370484-7FBB-9F4C-B45A-7CB6AE95ABAF}" type="datetimeFigureOut">
              <a:rPr lang="en-US"/>
              <a:pPr/>
              <a:t>3/12/12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AFED67F1-E75C-E543-BF8A-DAAC14974B05}" type="slidenum">
              <a:rPr lang="en-US"/>
              <a:pPr/>
              <a:t>‹#›</a:t>
            </a:fld>
            <a:endParaRPr lang="en-US"/>
          </a:p>
        </p:txBody>
      </p:sp>
    </p:spTree>
    <p:extLst>
      <p:ext uri="{BB962C8B-B14F-4D97-AF65-F5344CB8AC3E}">
        <p14:creationId xmlns:p14="http://schemas.microsoft.com/office/powerpoint/2010/main" val="62320342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ea typeface="+mn-ea"/>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ea typeface="+mn-ea"/>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5"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cs typeface="+mn-cs"/>
            </a:endParaRPr>
          </a:p>
        </p:txBody>
      </p:sp>
      <p:sp>
        <p:nvSpPr>
          <p:cNvPr id="10" name="Chevron 9"/>
          <p:cNvSpPr>
            <a:spLocks noChangeArrowheads="1"/>
          </p:cNvSpPr>
          <p:nvPr/>
        </p:nvSpPr>
        <p:spPr bwMode="auto">
          <a:xfrm>
            <a:off x="8477250"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cs typeface="+mn-cs"/>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fld id="{E47725BC-B717-D844-9432-A6AB593B660E}" type="datetimeFigureOut">
              <a:rPr lang="en-US"/>
              <a:pPr/>
              <a:t>3/12/12</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5C9EEBC9-BCFB-4F40-ABBC-E56BD87764ED}" type="slidenum">
              <a:rPr lang="en-US"/>
              <a:pPr/>
              <a:t>‹#›</a:t>
            </a:fld>
            <a:endParaRPr lang="en-US"/>
          </a:p>
        </p:txBody>
      </p:sp>
    </p:spTree>
    <p:extLst>
      <p:ext uri="{BB962C8B-B14F-4D97-AF65-F5344CB8AC3E}">
        <p14:creationId xmlns:p14="http://schemas.microsoft.com/office/powerpoint/2010/main" val="210931229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ea typeface="+mn-ea"/>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ea typeface="+mn-ea"/>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fld id="{589814BA-4DDD-B641-9F47-FB590549BCE7}" type="datetimeFigureOut">
              <a:rPr lang="en-US"/>
              <a:pPr/>
              <a:t>3/12/12</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ea typeface="+mn-ea"/>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CB91FE90-D68C-424D-995C-3B1857694BB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5" r:id="rId1"/>
    <p:sldLayoutId id="2147483721" r:id="rId2"/>
    <p:sldLayoutId id="2147483726" r:id="rId3"/>
    <p:sldLayoutId id="2147483727" r:id="rId4"/>
    <p:sldLayoutId id="2147483728" r:id="rId5"/>
    <p:sldLayoutId id="2147483729" r:id="rId6"/>
    <p:sldLayoutId id="2147483722" r:id="rId7"/>
    <p:sldLayoutId id="2147483730" r:id="rId8"/>
    <p:sldLayoutId id="2147483731" r:id="rId9"/>
    <p:sldLayoutId id="2147483723" r:id="rId10"/>
    <p:sldLayoutId id="2147483724"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charset="0"/>
          <a:cs typeface="+mj-cs"/>
        </a:defRPr>
      </a:lvl1pPr>
      <a:lvl2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2pPr>
      <a:lvl3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3pPr>
      <a:lvl4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4pPr>
      <a:lvl5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charset="0"/>
        <a:buChar char=""/>
        <a:defRPr sz="2700" kern="1200">
          <a:solidFill>
            <a:schemeClr val="tx1"/>
          </a:solidFill>
          <a:latin typeface="+mn-lt"/>
          <a:ea typeface="ＭＳ Ｐゴシック" charset="0"/>
          <a:cs typeface="+mn-cs"/>
        </a:defRPr>
      </a:lvl1pPr>
      <a:lvl2pPr marL="620713" indent="-228600" algn="l" rtl="0" eaLnBrk="0" fontAlgn="base" hangingPunct="0">
        <a:spcBef>
          <a:spcPts val="325"/>
        </a:spcBef>
        <a:spcAft>
          <a:spcPct val="0"/>
        </a:spcAft>
        <a:buClr>
          <a:schemeClr val="accent1"/>
        </a:buClr>
        <a:buFont typeface="Verdana" charset="0"/>
        <a:buChar char="◦"/>
        <a:defRPr sz="2300" kern="1200">
          <a:solidFill>
            <a:schemeClr val="tx1"/>
          </a:solidFill>
          <a:latin typeface="+mn-lt"/>
          <a:ea typeface="ＭＳ Ｐゴシック" charset="0"/>
          <a:cs typeface="+mn-cs"/>
        </a:defRPr>
      </a:lvl2pPr>
      <a:lvl3pPr marL="858838" indent="-228600" algn="l" rtl="0" eaLnBrk="0" fontAlgn="base" hangingPunct="0">
        <a:spcBef>
          <a:spcPts val="350"/>
        </a:spcBef>
        <a:spcAft>
          <a:spcPct val="0"/>
        </a:spcAft>
        <a:buClr>
          <a:schemeClr val="accent2"/>
        </a:buClr>
        <a:buSzPct val="100000"/>
        <a:buFont typeface="Wingdings 2" charset="0"/>
        <a:buChar char=""/>
        <a:defRPr sz="2100" kern="1200">
          <a:solidFill>
            <a:schemeClr val="tx1"/>
          </a:solidFill>
          <a:latin typeface="+mn-lt"/>
          <a:ea typeface="ＭＳ Ｐゴシック" charset="0"/>
          <a:cs typeface="+mn-cs"/>
        </a:defRPr>
      </a:lvl3pPr>
      <a:lvl4pPr marL="1143000" indent="-228600" algn="l" rtl="0" eaLnBrk="0" fontAlgn="base" hangingPunct="0">
        <a:spcBef>
          <a:spcPts val="350"/>
        </a:spcBef>
        <a:spcAft>
          <a:spcPct val="0"/>
        </a:spcAft>
        <a:buClr>
          <a:schemeClr val="accent2"/>
        </a:buClr>
        <a:buFont typeface="Wingdings 2" charset="0"/>
        <a:buChar char=""/>
        <a:defRPr sz="1900" kern="1200">
          <a:solidFill>
            <a:schemeClr val="tx1"/>
          </a:solidFill>
          <a:latin typeface="+mn-lt"/>
          <a:ea typeface="ＭＳ Ｐゴシック" charset="0"/>
          <a:cs typeface="+mn-cs"/>
        </a:defRPr>
      </a:lvl4pPr>
      <a:lvl5pPr marL="1371600" indent="-228600" algn="l" rtl="0" eaLnBrk="0" fontAlgn="base" hangingPunct="0">
        <a:spcBef>
          <a:spcPts val="350"/>
        </a:spcBef>
        <a:spcAft>
          <a:spcPct val="0"/>
        </a:spcAft>
        <a:buClr>
          <a:schemeClr val="accent2"/>
        </a:buClr>
        <a:buFont typeface="Wingdings 2" charset="0"/>
        <a:buChar char=""/>
        <a:defRPr kern="1200">
          <a:solidFill>
            <a:schemeClr val="tx1"/>
          </a:solidFill>
          <a:latin typeface="+mn-lt"/>
          <a:ea typeface="ＭＳ Ｐゴシック" charset="0"/>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hyperlink" Target="http://www.cvphysiology.com/Cardiac%20Function/CF003.ht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2030" y="2786058"/>
            <a:ext cx="8229600" cy="2357454"/>
          </a:xfrm>
        </p:spPr>
        <p:txBody>
          <a:bodyPr>
            <a:normAutofit fontScale="90000"/>
          </a:bodyPr>
          <a:lstStyle/>
          <a:p>
            <a:pPr eaLnBrk="1" fontAlgn="auto" hangingPunct="1">
              <a:spcAft>
                <a:spcPts val="0"/>
              </a:spcAft>
              <a:defRPr/>
            </a:pPr>
            <a:r>
              <a:rPr lang="en-US" sz="4000" dirty="0" smtClean="0">
                <a:solidFill>
                  <a:schemeClr val="bg1"/>
                </a:solidFill>
                <a:ea typeface="+mj-ea"/>
              </a:rPr>
              <a:t/>
            </a:r>
            <a:br>
              <a:rPr lang="en-US" sz="4000" dirty="0" smtClean="0">
                <a:solidFill>
                  <a:schemeClr val="bg1"/>
                </a:solidFill>
                <a:ea typeface="+mj-ea"/>
              </a:rPr>
            </a:br>
            <a:r>
              <a:rPr lang="en-US" sz="4000" dirty="0" smtClean="0">
                <a:solidFill>
                  <a:schemeClr val="bg1"/>
                </a:solidFill>
                <a:ea typeface="+mj-ea"/>
              </a:rPr>
              <a:t/>
            </a:r>
            <a:br>
              <a:rPr lang="en-US" sz="4000" dirty="0" smtClean="0">
                <a:solidFill>
                  <a:schemeClr val="bg1"/>
                </a:solidFill>
                <a:ea typeface="+mj-ea"/>
              </a:rPr>
            </a:br>
            <a:r>
              <a:rPr lang="en-US" sz="4000" dirty="0" smtClean="0">
                <a:solidFill>
                  <a:schemeClr val="bg1"/>
                </a:solidFill>
                <a:ea typeface="+mj-ea"/>
              </a:rPr>
              <a:t/>
            </a:r>
            <a:br>
              <a:rPr lang="en-US" sz="4000" dirty="0" smtClean="0">
                <a:solidFill>
                  <a:schemeClr val="bg1"/>
                </a:solidFill>
                <a:ea typeface="+mj-ea"/>
              </a:rPr>
            </a:br>
            <a:r>
              <a:rPr lang="en-US" sz="4000" dirty="0" smtClean="0">
                <a:solidFill>
                  <a:srgbClr val="C00000"/>
                </a:solidFill>
                <a:ea typeface="+mj-ea"/>
              </a:rPr>
              <a:t>CARDIAC OUTPUT</a:t>
            </a:r>
            <a:br>
              <a:rPr lang="en-US" sz="4000" dirty="0" smtClean="0">
                <a:solidFill>
                  <a:srgbClr val="C00000"/>
                </a:solidFill>
                <a:ea typeface="+mj-ea"/>
              </a:rPr>
            </a:br>
            <a:r>
              <a:rPr lang="en-US" sz="4000" dirty="0" smtClean="0">
                <a:solidFill>
                  <a:srgbClr val="C00000"/>
                </a:solidFill>
                <a:ea typeface="+mj-ea"/>
              </a:rPr>
              <a:t>and</a:t>
            </a:r>
            <a:br>
              <a:rPr lang="en-US" sz="4000" dirty="0" smtClean="0">
                <a:solidFill>
                  <a:srgbClr val="C00000"/>
                </a:solidFill>
                <a:ea typeface="+mj-ea"/>
              </a:rPr>
            </a:br>
            <a:r>
              <a:rPr lang="en-US" sz="4000" dirty="0" smtClean="0">
                <a:solidFill>
                  <a:srgbClr val="C00000"/>
                </a:solidFill>
                <a:ea typeface="+mj-ea"/>
              </a:rPr>
              <a:t> Venous Return </a:t>
            </a:r>
            <a:br>
              <a:rPr lang="en-US" sz="4000" dirty="0" smtClean="0">
                <a:solidFill>
                  <a:srgbClr val="C00000"/>
                </a:solidFill>
                <a:ea typeface="+mj-ea"/>
              </a:rPr>
            </a:br>
            <a:r>
              <a:rPr lang="en-US" sz="4000" dirty="0" smtClean="0">
                <a:solidFill>
                  <a:srgbClr val="C00000"/>
                </a:solidFill>
                <a:ea typeface="+mj-ea"/>
              </a:rPr>
              <a:t/>
            </a:r>
            <a:br>
              <a:rPr lang="en-US" sz="4000" dirty="0" smtClean="0">
                <a:solidFill>
                  <a:srgbClr val="C00000"/>
                </a:solidFill>
                <a:ea typeface="+mj-ea"/>
              </a:rPr>
            </a:br>
            <a:r>
              <a:rPr lang="en-US" sz="4000" dirty="0" smtClean="0">
                <a:solidFill>
                  <a:srgbClr val="C00000"/>
                </a:solidFill>
                <a:ea typeface="+mj-ea"/>
              </a:rPr>
              <a:t>Dr. </a:t>
            </a:r>
            <a:r>
              <a:rPr lang="en-US" sz="4000" dirty="0" err="1" smtClean="0">
                <a:solidFill>
                  <a:srgbClr val="C00000"/>
                </a:solidFill>
                <a:ea typeface="+mj-ea"/>
              </a:rPr>
              <a:t>Eman</a:t>
            </a:r>
            <a:r>
              <a:rPr lang="en-US" sz="4000" dirty="0" smtClean="0">
                <a:solidFill>
                  <a:srgbClr val="C00000"/>
                </a:solidFill>
                <a:ea typeface="+mj-ea"/>
              </a:rPr>
              <a:t> EL </a:t>
            </a:r>
            <a:r>
              <a:rPr lang="en-US" sz="4000" dirty="0" err="1" smtClean="0">
                <a:solidFill>
                  <a:srgbClr val="C00000"/>
                </a:solidFill>
                <a:ea typeface="+mj-ea"/>
              </a:rPr>
              <a:t>Eter</a:t>
            </a:r>
            <a:r>
              <a:rPr lang="en-US" sz="4000" dirty="0" smtClean="0">
                <a:solidFill>
                  <a:srgbClr val="C00000"/>
                </a:solidFill>
                <a:ea typeface="+mj-ea"/>
              </a:rPr>
              <a:t/>
            </a:r>
            <a:br>
              <a:rPr lang="en-US" sz="4000" dirty="0" smtClean="0">
                <a:solidFill>
                  <a:srgbClr val="C00000"/>
                </a:solidFill>
                <a:ea typeface="+mj-ea"/>
              </a:rPr>
            </a:br>
            <a:r>
              <a:rPr lang="en-US" sz="4000" dirty="0" smtClean="0">
                <a:solidFill>
                  <a:srgbClr val="C00000"/>
                </a:solidFill>
                <a:ea typeface="+mj-ea"/>
              </a:rPr>
              <a:t/>
            </a:r>
            <a:br>
              <a:rPr lang="en-US" sz="4000" dirty="0" smtClean="0">
                <a:solidFill>
                  <a:srgbClr val="C00000"/>
                </a:solidFill>
                <a:ea typeface="+mj-ea"/>
              </a:rPr>
            </a:br>
            <a:r>
              <a:rPr lang="en-US" sz="2800" dirty="0" smtClean="0">
                <a:solidFill>
                  <a:srgbClr val="C00000"/>
                </a:solidFill>
                <a:ea typeface="+mj-ea"/>
              </a:rPr>
              <a:t>Associate Prof.</a:t>
            </a:r>
            <a:br>
              <a:rPr lang="en-US" sz="2800" dirty="0" smtClean="0">
                <a:solidFill>
                  <a:srgbClr val="C00000"/>
                </a:solidFill>
                <a:ea typeface="+mj-ea"/>
              </a:rPr>
            </a:br>
            <a:r>
              <a:rPr lang="en-US" sz="2800" dirty="0" smtClean="0">
                <a:solidFill>
                  <a:srgbClr val="C00000"/>
                </a:solidFill>
                <a:ea typeface="+mj-ea"/>
              </a:rPr>
              <a:t>Physiology Dep.</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lstStyle/>
          <a:p>
            <a:pPr eaLnBrk="1" hangingPunct="1"/>
            <a:r>
              <a:rPr lang="en-US">
                <a:latin typeface="Lucida Sans Unicode" charset="0"/>
                <a:cs typeface="Times New Roman" charset="0"/>
              </a:rPr>
              <a:t>Venous return</a:t>
            </a:r>
          </a:p>
          <a:p>
            <a:pPr eaLnBrk="1" hangingPunct="1"/>
            <a:r>
              <a:rPr lang="en-US">
                <a:latin typeface="Lucida Sans Unicode" charset="0"/>
                <a:cs typeface="Times New Roman" charset="0"/>
              </a:rPr>
              <a:t>Heart rate</a:t>
            </a:r>
          </a:p>
          <a:p>
            <a:pPr eaLnBrk="1" hangingPunct="1"/>
            <a:r>
              <a:rPr lang="en-US">
                <a:latin typeface="Lucida Sans Unicode" charset="0"/>
                <a:cs typeface="Times New Roman" charset="0"/>
              </a:rPr>
              <a:t>Stroke volume</a:t>
            </a:r>
          </a:p>
          <a:p>
            <a:pPr eaLnBrk="1" hangingPunct="1"/>
            <a:r>
              <a:rPr lang="en-US">
                <a:latin typeface="Lucida Sans Unicode" charset="0"/>
                <a:cs typeface="Times New Roman" charset="0"/>
              </a:rPr>
              <a:t>Blood volume.</a:t>
            </a:r>
          </a:p>
          <a:p>
            <a:pPr eaLnBrk="1" hangingPunct="1"/>
            <a:r>
              <a:rPr lang="en-US">
                <a:latin typeface="Lucida Sans Unicode" charset="0"/>
                <a:cs typeface="Times New Roman" charset="0"/>
              </a:rPr>
              <a:t>ABP</a:t>
            </a:r>
          </a:p>
          <a:p>
            <a:pPr eaLnBrk="1" hangingPunct="1"/>
            <a:r>
              <a:rPr lang="en-US">
                <a:latin typeface="Lucida Sans Unicode" charset="0"/>
                <a:cs typeface="Times New Roman" charset="0"/>
              </a:rPr>
              <a:t>Neural factors</a:t>
            </a:r>
          </a:p>
          <a:p>
            <a:pPr eaLnBrk="1" hangingPunct="1"/>
            <a:endParaRPr lang="en-US">
              <a:latin typeface="Lucida Sans Unicode" charset="0"/>
              <a:cs typeface="Times New Roman" charset="0"/>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rPr>
              <a:t>Factors affecting CO</a:t>
            </a:r>
            <a:endParaRPr lang="en-US" dirty="0">
              <a:ea typeface="+mj-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pPr algn="ctr" eaLnBrk="1" hangingPunct="1">
              <a:buFont typeface="Wingdings 3" charset="0"/>
              <a:buNone/>
            </a:pPr>
            <a:r>
              <a:rPr lang="en-US" sz="4400">
                <a:latin typeface="Lucida Sans Unicode" charset="0"/>
              </a:rPr>
              <a:t>How is cardiac output regulated?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endParaRPr lang="en-US">
              <a:ea typeface="+mj-ea"/>
            </a:endParaRPr>
          </a:p>
        </p:txBody>
      </p:sp>
      <p:pic>
        <p:nvPicPr>
          <p:cNvPr id="204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76400"/>
            <a:ext cx="632460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533400"/>
            <a:ext cx="64389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057400" y="3505200"/>
            <a:ext cx="5286375" cy="2771775"/>
          </a:xfrm>
          <a:noFill/>
        </p:spPr>
      </p:pic>
      <p:sp>
        <p:nvSpPr>
          <p:cNvPr id="21508" name="TextBox 5"/>
          <p:cNvSpPr txBox="1">
            <a:spLocks noChangeArrowheads="1"/>
          </p:cNvSpPr>
          <p:nvPr/>
        </p:nvSpPr>
        <p:spPr bwMode="auto">
          <a:xfrm>
            <a:off x="304800" y="2286000"/>
            <a:ext cx="1676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cs typeface="Times New Roman" charset="0"/>
              </a:rPr>
              <a:t>Initial stretching of the cardiac myocytes prior to contraction.</a:t>
            </a:r>
            <a:endParaRPr lang="en-US"/>
          </a:p>
        </p:txBody>
      </p:sp>
      <p:sp>
        <p:nvSpPr>
          <p:cNvPr id="21509" name="TextBox 6"/>
          <p:cNvSpPr txBox="1">
            <a:spLocks noChangeArrowheads="1"/>
          </p:cNvSpPr>
          <p:nvPr/>
        </p:nvSpPr>
        <p:spPr bwMode="auto">
          <a:xfrm>
            <a:off x="7391400" y="2667000"/>
            <a:ext cx="1752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cs typeface="Times New Roman" charset="0"/>
              </a:rPr>
              <a:t>Is the "load" that the heart must eject blood against i.e. aortic pressure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eaLnBrk="1" hangingPunct="1"/>
            <a:endParaRPr lang="en-US">
              <a:latin typeface="Lucida Sans Unicode" charset="0"/>
            </a:endParaRPr>
          </a:p>
        </p:txBody>
      </p:sp>
      <p:sp>
        <p:nvSpPr>
          <p:cNvPr id="3" name="Title 2"/>
          <p:cNvSpPr>
            <a:spLocks noGrp="1"/>
          </p:cNvSpPr>
          <p:nvPr>
            <p:ph type="title"/>
          </p:nvPr>
        </p:nvSpPr>
        <p:spPr/>
        <p:txBody>
          <a:bodyPr/>
          <a:lstStyle/>
          <a:p>
            <a:pPr eaLnBrk="1" hangingPunct="1">
              <a:defRPr/>
            </a:pPr>
            <a:endParaRPr lang="en-US">
              <a:ea typeface="+mj-ea"/>
            </a:endParaRPr>
          </a:p>
        </p:txBody>
      </p:sp>
      <p:pic>
        <p:nvPicPr>
          <p:cNvPr id="225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9938" y="1524000"/>
            <a:ext cx="4643437"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457200" y="2362200"/>
            <a:ext cx="8229600" cy="3644900"/>
          </a:xfrm>
        </p:spPr>
        <p:txBody>
          <a:bodyPr/>
          <a:lstStyle/>
          <a:p>
            <a:pPr eaLnBrk="1" hangingPunct="1">
              <a:buFont typeface="Wingdings 3" charset="0"/>
              <a:buNone/>
            </a:pPr>
            <a:r>
              <a:rPr lang="en-US">
                <a:latin typeface="Lucida Sans Unicode" charset="0"/>
              </a:rPr>
              <a:t>Affected by:</a:t>
            </a:r>
          </a:p>
          <a:p>
            <a:pPr eaLnBrk="1" hangingPunct="1">
              <a:buFont typeface="Wingdings 3" charset="0"/>
              <a:buNone/>
            </a:pPr>
            <a:endParaRPr lang="en-US">
              <a:latin typeface="Lucida Sans Unicode" charset="0"/>
            </a:endParaRPr>
          </a:p>
          <a:p>
            <a:pPr eaLnBrk="1" hangingPunct="1"/>
            <a:r>
              <a:rPr lang="en-US">
                <a:latin typeface="Lucida Sans Unicode" charset="0"/>
              </a:rPr>
              <a:t>Preload.</a:t>
            </a:r>
          </a:p>
          <a:p>
            <a:pPr eaLnBrk="1" hangingPunct="1"/>
            <a:r>
              <a:rPr lang="en-US">
                <a:latin typeface="Lucida Sans Unicode" charset="0"/>
              </a:rPr>
              <a:t>Afterload</a:t>
            </a:r>
          </a:p>
          <a:p>
            <a:pPr eaLnBrk="1" hangingPunct="1"/>
            <a:r>
              <a:rPr lang="en-US">
                <a:latin typeface="Lucida Sans Unicode" charset="0"/>
              </a:rPr>
              <a:t>Cardiac contractility</a:t>
            </a:r>
          </a:p>
        </p:txBody>
      </p:sp>
      <p:sp>
        <p:nvSpPr>
          <p:cNvPr id="3" name="Title 2"/>
          <p:cNvSpPr>
            <a:spLocks noGrp="1"/>
          </p:cNvSpPr>
          <p:nvPr>
            <p:ph type="title"/>
          </p:nvPr>
        </p:nvSpPr>
        <p:spPr/>
        <p:txBody>
          <a:bodyPr/>
          <a:lstStyle/>
          <a:p>
            <a:pPr eaLnBrk="1" hangingPunct="1">
              <a:defRPr/>
            </a:pPr>
            <a:r>
              <a:rPr lang="en-US" dirty="0" smtClean="0">
                <a:ea typeface="+mj-ea"/>
              </a:rPr>
              <a:t>Stroke volume</a:t>
            </a:r>
            <a:endParaRPr lang="en-US" dirty="0">
              <a:ea typeface="+mj-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lstStyle/>
          <a:p>
            <a:pPr eaLnBrk="1" hangingPunct="1"/>
            <a:r>
              <a:rPr lang="en-US" sz="3600">
                <a:solidFill>
                  <a:srgbClr val="FF0000"/>
                </a:solidFill>
                <a:latin typeface="Lucida Sans Unicode" charset="0"/>
                <a:cs typeface="Times New Roman" charset="0"/>
              </a:rPr>
              <a:t>Venous return (Preload):</a:t>
            </a:r>
          </a:p>
          <a:p>
            <a:pPr eaLnBrk="1" hangingPunct="1"/>
            <a:r>
              <a:rPr lang="en-US" sz="3600">
                <a:solidFill>
                  <a:srgbClr val="FF0000"/>
                </a:solidFill>
                <a:latin typeface="Lucida Sans Unicode" charset="0"/>
                <a:cs typeface="Times New Roman" charset="0"/>
              </a:rPr>
              <a:t>It </a:t>
            </a:r>
            <a:r>
              <a:rPr lang="en-US">
                <a:latin typeface="Lucida Sans Unicode" charset="0"/>
                <a:cs typeface="Times New Roman" charset="0"/>
              </a:rPr>
              <a:t>represents the amount of blood returning to the heart per minute.</a:t>
            </a:r>
          </a:p>
          <a:p>
            <a:pPr eaLnBrk="1" hangingPunct="1"/>
            <a:r>
              <a:rPr lang="en-US">
                <a:latin typeface="Lucida Sans Unicode" charset="0"/>
                <a:cs typeface="Times New Roman" charset="0"/>
              </a:rPr>
              <a:t> Venous return is controlled by  many factors:</a:t>
            </a:r>
          </a:p>
          <a:p>
            <a:pPr eaLnBrk="1" hangingPunct="1"/>
            <a:r>
              <a:rPr lang="en-US">
                <a:latin typeface="Lucida Sans Unicode" charset="0"/>
                <a:cs typeface="Times New Roman" charset="0"/>
              </a:rPr>
              <a:t>1) Frank-Starling</a:t>
            </a:r>
            <a:r>
              <a:rPr lang="ja-JP" altLang="en-US">
                <a:latin typeface="Lucida Sans Unicode" charset="0"/>
                <a:cs typeface="Times New Roman" charset="0"/>
              </a:rPr>
              <a:t>’</a:t>
            </a:r>
            <a:r>
              <a:rPr lang="en-US">
                <a:latin typeface="Lucida Sans Unicode" charset="0"/>
                <a:cs typeface="Times New Roman" charset="0"/>
              </a:rPr>
              <a:t>s mechanism, </a:t>
            </a:r>
          </a:p>
          <a:p>
            <a:pPr eaLnBrk="1" hangingPunct="1"/>
            <a:r>
              <a:rPr lang="en-US">
                <a:latin typeface="Lucida Sans Unicode" charset="0"/>
                <a:cs typeface="Times New Roman" charset="0"/>
              </a:rPr>
              <a:t>2) mean systemic filling pressure, </a:t>
            </a:r>
          </a:p>
          <a:p>
            <a:pPr eaLnBrk="1" hangingPunct="1"/>
            <a:r>
              <a:rPr lang="en-US">
                <a:latin typeface="Lucida Sans Unicode" charset="0"/>
                <a:cs typeface="Times New Roman" charset="0"/>
              </a:rPr>
              <a:t>3) tissue metabolism, 4) thoracic pump, 5) Gravity, 6) Muscle pump, 7) blood volume.</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rPr>
              <a:t>Factors affecting Cardiac output:</a:t>
            </a:r>
            <a:endParaRPr lang="en-US" dirty="0">
              <a:ea typeface="+mj-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ea typeface="+mj-ea"/>
              </a:rPr>
              <a:t>VR &amp; CO</a:t>
            </a:r>
            <a:endParaRPr lang="en-US" dirty="0">
              <a:ea typeface="+mj-ea"/>
            </a:endParaRPr>
          </a:p>
        </p:txBody>
      </p:sp>
      <p:sp>
        <p:nvSpPr>
          <p:cNvPr id="25603" name="TextBox 4"/>
          <p:cNvSpPr txBox="1">
            <a:spLocks noChangeArrowheads="1"/>
          </p:cNvSpPr>
          <p:nvPr/>
        </p:nvSpPr>
        <p:spPr bwMode="auto">
          <a:xfrm>
            <a:off x="2819400" y="2286000"/>
            <a:ext cx="502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4000"/>
              <a:t>VR              CO</a:t>
            </a:r>
          </a:p>
        </p:txBody>
      </p:sp>
      <p:sp>
        <p:nvSpPr>
          <p:cNvPr id="25604" name="TextBox 5"/>
          <p:cNvSpPr txBox="1">
            <a:spLocks noChangeArrowheads="1"/>
          </p:cNvSpPr>
          <p:nvPr/>
        </p:nvSpPr>
        <p:spPr bwMode="auto">
          <a:xfrm>
            <a:off x="2895600" y="3352800"/>
            <a:ext cx="426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4000"/>
              <a:t>VR              CO</a:t>
            </a:r>
          </a:p>
        </p:txBody>
      </p:sp>
      <p:sp>
        <p:nvSpPr>
          <p:cNvPr id="11" name="Right Arrow 10"/>
          <p:cNvSpPr/>
          <p:nvPr/>
        </p:nvSpPr>
        <p:spPr>
          <a:xfrm>
            <a:off x="3886200" y="2590800"/>
            <a:ext cx="1066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ight Arrow 11"/>
          <p:cNvSpPr/>
          <p:nvPr/>
        </p:nvSpPr>
        <p:spPr>
          <a:xfrm>
            <a:off x="3886200" y="3657600"/>
            <a:ext cx="990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Down Arrow 13"/>
          <p:cNvSpPr/>
          <p:nvPr/>
        </p:nvSpPr>
        <p:spPr>
          <a:xfrm>
            <a:off x="2743200" y="3352800"/>
            <a:ext cx="76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Down Arrow 14"/>
          <p:cNvSpPr/>
          <p:nvPr/>
        </p:nvSpPr>
        <p:spPr>
          <a:xfrm>
            <a:off x="5105400" y="3429000"/>
            <a:ext cx="76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Up Arrow 15"/>
          <p:cNvSpPr/>
          <p:nvPr/>
        </p:nvSpPr>
        <p:spPr>
          <a:xfrm>
            <a:off x="2590800" y="2362200"/>
            <a:ext cx="762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Up Arrow 16"/>
          <p:cNvSpPr/>
          <p:nvPr/>
        </p:nvSpPr>
        <p:spPr>
          <a:xfrm>
            <a:off x="5257800" y="2362200"/>
            <a:ext cx="46038"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solidFill>
                  <a:srgbClr val="C00000"/>
                </a:solidFill>
                <a:ea typeface="+mj-ea"/>
              </a:rPr>
              <a:t>1.Venous Return (Preload)</a:t>
            </a:r>
            <a:endParaRPr lang="en-US" dirty="0">
              <a:ea typeface="+mj-ea"/>
            </a:endParaRPr>
          </a:p>
        </p:txBody>
      </p:sp>
      <p:pic>
        <p:nvPicPr>
          <p:cNvPr id="26627"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1801813"/>
            <a:ext cx="5468938" cy="4294187"/>
          </a:xfrm>
        </p:spPr>
      </p:pic>
      <p:sp>
        <p:nvSpPr>
          <p:cNvPr id="26628" name="TextBox 4"/>
          <p:cNvSpPr txBox="1">
            <a:spLocks noChangeArrowheads="1"/>
          </p:cNvSpPr>
          <p:nvPr/>
        </p:nvSpPr>
        <p:spPr bwMode="auto">
          <a:xfrm>
            <a:off x="6400800" y="1981200"/>
            <a:ext cx="2514600" cy="437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000"/>
              <a:t>Under steady-state conditions, venous return must equal cardiac output (CO) because the cardiovascular system is essentially a closed loop. Otherwise, blood would accumulate in either the systemic or pulmonary circulations. </a:t>
            </a:r>
          </a:p>
          <a:p>
            <a:pPr eaLnBrk="1" hangingPunct="1"/>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sz="2000" dirty="0" smtClean="0">
                <a:solidFill>
                  <a:srgbClr val="C00000"/>
                </a:solidFill>
                <a:ea typeface="+mj-ea"/>
              </a:rPr>
              <a:t>Factors determining CO: Preload, cont.,…..</a:t>
            </a:r>
          </a:p>
        </p:txBody>
      </p:sp>
      <p:sp>
        <p:nvSpPr>
          <p:cNvPr id="27651" name="Rectangle 3"/>
          <p:cNvSpPr>
            <a:spLocks noGrp="1" noChangeArrowheads="1"/>
          </p:cNvSpPr>
          <p:nvPr>
            <p:ph idx="1"/>
          </p:nvPr>
        </p:nvSpPr>
        <p:spPr/>
        <p:txBody>
          <a:bodyPr/>
          <a:lstStyle/>
          <a:p>
            <a:pPr eaLnBrk="1" hangingPunct="1">
              <a:lnSpc>
                <a:spcPct val="80000"/>
              </a:lnSpc>
              <a:buFont typeface="Wingdings 2" charset="0"/>
              <a:buNone/>
            </a:pPr>
            <a:endParaRPr lang="en-US" sz="2400">
              <a:latin typeface="Lucida Sans Unicode" charset="0"/>
              <a:cs typeface="Times New Roman" charset="0"/>
            </a:endParaRPr>
          </a:p>
          <a:p>
            <a:pPr eaLnBrk="1" hangingPunct="1">
              <a:lnSpc>
                <a:spcPct val="80000"/>
              </a:lnSpc>
              <a:buFont typeface="Wingdings 3" charset="0"/>
              <a:buNone/>
            </a:pPr>
            <a:r>
              <a:rPr lang="en-US" sz="2600">
                <a:latin typeface="Lucida Sans Unicode" charset="0"/>
                <a:cs typeface="Times New Roman" charset="0"/>
              </a:rPr>
              <a:t>   VR         EDV        stretching of vent.fiber     SV          </a:t>
            </a:r>
          </a:p>
          <a:p>
            <a:pPr eaLnBrk="1" hangingPunct="1">
              <a:lnSpc>
                <a:spcPct val="80000"/>
              </a:lnSpc>
            </a:pPr>
            <a:endParaRPr lang="en-US" sz="2600">
              <a:latin typeface="Lucida Sans Unicode" charset="0"/>
              <a:cs typeface="Times New Roman" charset="0"/>
            </a:endParaRPr>
          </a:p>
          <a:p>
            <a:pPr eaLnBrk="1" hangingPunct="1">
              <a:lnSpc>
                <a:spcPct val="80000"/>
              </a:lnSpc>
              <a:buFont typeface="Wingdings 3" charset="0"/>
              <a:buNone/>
            </a:pPr>
            <a:r>
              <a:rPr lang="en-US" sz="2600">
                <a:latin typeface="Lucida Sans Unicode" charset="0"/>
                <a:cs typeface="Times New Roman" charset="0"/>
              </a:rPr>
              <a:t>   VR        EDV        SV</a:t>
            </a:r>
          </a:p>
          <a:p>
            <a:pPr eaLnBrk="1" hangingPunct="1">
              <a:lnSpc>
                <a:spcPct val="80000"/>
              </a:lnSpc>
              <a:buFont typeface="Wingdings 3" charset="0"/>
              <a:buNone/>
            </a:pPr>
            <a:endParaRPr lang="en-US" sz="2600">
              <a:latin typeface="Lucida Sans Unicode" charset="0"/>
              <a:cs typeface="Times New Roman" charset="0"/>
            </a:endParaRPr>
          </a:p>
          <a:p>
            <a:pPr eaLnBrk="1" hangingPunct="1">
              <a:lnSpc>
                <a:spcPct val="80000"/>
              </a:lnSpc>
            </a:pPr>
            <a:r>
              <a:rPr lang="en-US" sz="2600">
                <a:latin typeface="Lucida Sans Unicode" charset="0"/>
                <a:cs typeface="Times New Roman" charset="0"/>
              </a:rPr>
              <a:t>Mechanism:</a:t>
            </a:r>
          </a:p>
          <a:p>
            <a:pPr eaLnBrk="1" hangingPunct="1">
              <a:lnSpc>
                <a:spcPct val="80000"/>
              </a:lnSpc>
              <a:buFont typeface="Wingdings 3" charset="0"/>
              <a:buNone/>
            </a:pPr>
            <a:r>
              <a:rPr lang="en-US" sz="2600">
                <a:latin typeface="Lucida Sans Unicode" charset="0"/>
                <a:cs typeface="Times New Roman" charset="0"/>
              </a:rPr>
              <a:t> </a:t>
            </a:r>
          </a:p>
          <a:p>
            <a:pPr eaLnBrk="1" hangingPunct="1">
              <a:lnSpc>
                <a:spcPct val="80000"/>
              </a:lnSpc>
              <a:buFont typeface="Wingdings 3" charset="0"/>
              <a:buNone/>
            </a:pPr>
            <a:r>
              <a:rPr lang="en-US" sz="2600" b="1">
                <a:solidFill>
                  <a:srgbClr val="FF0000"/>
                </a:solidFill>
                <a:latin typeface="Lucida Sans Unicode" charset="0"/>
                <a:cs typeface="Times New Roman" charset="0"/>
              </a:rPr>
              <a:t>  Frank-Starling mechanism:</a:t>
            </a:r>
          </a:p>
          <a:p>
            <a:pPr eaLnBrk="1" hangingPunct="1">
              <a:lnSpc>
                <a:spcPct val="80000"/>
              </a:lnSpc>
              <a:buFont typeface="Wingdings 3" charset="0"/>
              <a:buNone/>
            </a:pPr>
            <a:r>
              <a:rPr lang="en-US" sz="2800">
                <a:latin typeface="Lucida Sans Unicode" charset="0"/>
                <a:cs typeface="Times New Roman" charset="0"/>
              </a:rPr>
              <a:t>  Aability of the heart to pump all blood coming to it without allowing systemic stasis, within limits</a:t>
            </a:r>
            <a:endParaRPr lang="en-US" sz="2600" b="1">
              <a:solidFill>
                <a:srgbClr val="FF0000"/>
              </a:solidFill>
              <a:latin typeface="Lucida Sans Unicode" charset="0"/>
              <a:cs typeface="Times New Roman" charset="0"/>
            </a:endParaRPr>
          </a:p>
          <a:p>
            <a:pPr eaLnBrk="1" hangingPunct="1">
              <a:lnSpc>
                <a:spcPct val="80000"/>
              </a:lnSpc>
              <a:buFont typeface="Wingdings 3" charset="0"/>
              <a:buNone/>
            </a:pPr>
            <a:endParaRPr lang="en-US" sz="2600" b="1">
              <a:solidFill>
                <a:srgbClr val="FF0000"/>
              </a:solidFill>
              <a:latin typeface="Lucida Sans Unicode" charset="0"/>
              <a:cs typeface="Times New Roman" charset="0"/>
            </a:endParaRPr>
          </a:p>
          <a:p>
            <a:pPr eaLnBrk="1" hangingPunct="1">
              <a:lnSpc>
                <a:spcPct val="80000"/>
              </a:lnSpc>
              <a:buFont typeface="Wingdings 3" charset="0"/>
              <a:buNone/>
            </a:pPr>
            <a:r>
              <a:rPr lang="en-US" sz="2600">
                <a:latin typeface="Lucida Sans Unicode" charset="0"/>
                <a:cs typeface="Times New Roman" charset="0"/>
              </a:rPr>
              <a:t>  It  acts by increasing the sarcomere length &amp; force of contraction of the cardiac muscle</a:t>
            </a:r>
            <a:r>
              <a:rPr lang="ar-sa" sz="2600">
                <a:latin typeface="Lucida Sans Unicode" charset="0"/>
                <a:cs typeface="Arial" charset="0"/>
              </a:rPr>
              <a:t>.</a:t>
            </a:r>
            <a:endParaRPr lang="en-US" sz="2600">
              <a:latin typeface="Lucida Sans Unicode" charset="0"/>
              <a:cs typeface="Times New Roman" charset="0"/>
            </a:endParaRPr>
          </a:p>
        </p:txBody>
      </p:sp>
      <p:pic>
        <p:nvPicPr>
          <p:cNvPr id="2765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304800"/>
            <a:ext cx="130492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Up Arrow 4"/>
          <p:cNvSpPr/>
          <p:nvPr/>
        </p:nvSpPr>
        <p:spPr>
          <a:xfrm>
            <a:off x="762000" y="1752600"/>
            <a:ext cx="46038"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Up Arrow 5"/>
          <p:cNvSpPr/>
          <p:nvPr/>
        </p:nvSpPr>
        <p:spPr>
          <a:xfrm>
            <a:off x="2209800" y="1752600"/>
            <a:ext cx="46038"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ight Arrow 7"/>
          <p:cNvSpPr/>
          <p:nvPr/>
        </p:nvSpPr>
        <p:spPr>
          <a:xfrm>
            <a:off x="1524000" y="2057400"/>
            <a:ext cx="5334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ight Arrow 8"/>
          <p:cNvSpPr/>
          <p:nvPr/>
        </p:nvSpPr>
        <p:spPr>
          <a:xfrm>
            <a:off x="3124200" y="1981200"/>
            <a:ext cx="5334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ight Arrow 9"/>
          <p:cNvSpPr/>
          <p:nvPr/>
        </p:nvSpPr>
        <p:spPr>
          <a:xfrm>
            <a:off x="7543800" y="2057400"/>
            <a:ext cx="1524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Up Arrow 10"/>
          <p:cNvSpPr/>
          <p:nvPr/>
        </p:nvSpPr>
        <p:spPr>
          <a:xfrm>
            <a:off x="7772400" y="1828800"/>
            <a:ext cx="762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  </a:t>
            </a:r>
          </a:p>
        </p:txBody>
      </p:sp>
      <p:sp>
        <p:nvSpPr>
          <p:cNvPr id="12" name="Up Arrow 11"/>
          <p:cNvSpPr/>
          <p:nvPr/>
        </p:nvSpPr>
        <p:spPr>
          <a:xfrm>
            <a:off x="762000" y="2438400"/>
            <a:ext cx="46038"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ight Arrow 12"/>
          <p:cNvSpPr/>
          <p:nvPr/>
        </p:nvSpPr>
        <p:spPr>
          <a:xfrm>
            <a:off x="1447800" y="2667000"/>
            <a:ext cx="4572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Up Arrow 13"/>
          <p:cNvSpPr/>
          <p:nvPr/>
        </p:nvSpPr>
        <p:spPr>
          <a:xfrm>
            <a:off x="2057400" y="2514600"/>
            <a:ext cx="46038"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ight Arrow 14"/>
          <p:cNvSpPr/>
          <p:nvPr/>
        </p:nvSpPr>
        <p:spPr>
          <a:xfrm>
            <a:off x="2971800" y="2667000"/>
            <a:ext cx="4572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Up Arrow 15"/>
          <p:cNvSpPr/>
          <p:nvPr/>
        </p:nvSpPr>
        <p:spPr>
          <a:xfrm>
            <a:off x="3581400" y="2438400"/>
            <a:ext cx="46038"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pPr eaLnBrk="1" hangingPunct="1"/>
            <a:r>
              <a:rPr lang="en-US">
                <a:latin typeface="Lucida Sans Unicode" charset="0"/>
                <a:cs typeface="Times New Roman" charset="0"/>
              </a:rPr>
              <a:t>By the end of this lecture the students are expected to:</a:t>
            </a:r>
          </a:p>
          <a:p>
            <a:pPr eaLnBrk="1" hangingPunct="1"/>
            <a:r>
              <a:rPr lang="en-US">
                <a:latin typeface="Lucida Sans Unicode" charset="0"/>
                <a:cs typeface="Times New Roman" charset="0"/>
              </a:rPr>
              <a:t>Define cardiac output, stroke volume, end-diastolic and end-systolic volumes.</a:t>
            </a:r>
          </a:p>
          <a:p>
            <a:pPr eaLnBrk="1" hangingPunct="1"/>
            <a:r>
              <a:rPr lang="en-US">
                <a:latin typeface="Lucida Sans Unicode" charset="0"/>
                <a:cs typeface="Times New Roman" charset="0"/>
              </a:rPr>
              <a:t>Define physiological conditions affecting  CO</a:t>
            </a:r>
          </a:p>
          <a:p>
            <a:pPr eaLnBrk="1" hangingPunct="1"/>
            <a:r>
              <a:rPr lang="en-US">
                <a:latin typeface="Lucida Sans Unicode" charset="0"/>
                <a:cs typeface="Times New Roman" charset="0"/>
              </a:rPr>
              <a:t>List causes of high and low output pathological states.</a:t>
            </a:r>
          </a:p>
          <a:p>
            <a:pPr eaLnBrk="1" hangingPunct="1"/>
            <a:r>
              <a:rPr lang="en-US">
                <a:latin typeface="Lucida Sans Unicode" charset="0"/>
                <a:cs typeface="Times New Roman" charset="0"/>
              </a:rPr>
              <a:t>Define venous return and describe factors controlling venous return</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rPr>
              <a:t>Lecture 8: Objectives</a:t>
            </a:r>
            <a:endParaRPr lang="en-US" dirty="0">
              <a:ea typeface="+mj-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341438"/>
            <a:ext cx="8229600" cy="4784725"/>
          </a:xfrm>
        </p:spPr>
        <p:txBody>
          <a:bodyPr>
            <a:normAutofit fontScale="25000" lnSpcReduction="20000"/>
          </a:bodyPr>
          <a:lstStyle/>
          <a:p>
            <a:pPr marL="548640" indent="-411480" eaLnBrk="1" fontAlgn="auto" hangingPunct="1">
              <a:lnSpc>
                <a:spcPct val="80000"/>
              </a:lnSpc>
              <a:spcAft>
                <a:spcPts val="0"/>
              </a:spcAft>
              <a:buClr>
                <a:schemeClr val="tx1">
                  <a:shade val="95000"/>
                </a:schemeClr>
              </a:buClr>
              <a:buFontTx/>
              <a:buNone/>
              <a:defRPr/>
            </a:pPr>
            <a:endParaRPr lang="en-US" sz="1000" dirty="0" smtClean="0">
              <a:ea typeface="+mn-ea"/>
            </a:endParaRPr>
          </a:p>
          <a:p>
            <a:pPr marL="548640" indent="-411480" eaLnBrk="1" fontAlgn="auto" hangingPunct="1">
              <a:lnSpc>
                <a:spcPct val="170000"/>
              </a:lnSpc>
              <a:spcAft>
                <a:spcPts val="0"/>
              </a:spcAft>
              <a:buClr>
                <a:schemeClr val="tx1">
                  <a:shade val="95000"/>
                </a:schemeClr>
              </a:buClr>
              <a:buFont typeface="Wingdings 2"/>
              <a:buChar char=""/>
              <a:defRPr/>
            </a:pPr>
            <a:r>
              <a:rPr lang="en-US" sz="9600" b="1" dirty="0" smtClean="0">
                <a:solidFill>
                  <a:srgbClr val="C00000"/>
                </a:solidFill>
                <a:latin typeface="Tahoma" pitchFamily="34" charset="0"/>
                <a:ea typeface="Tahoma" pitchFamily="34" charset="0"/>
                <a:cs typeface="Tahoma" pitchFamily="34" charset="0"/>
              </a:rPr>
              <a:t>Skeletal Muscle contraction</a:t>
            </a:r>
            <a:r>
              <a:rPr lang="en-US" sz="9600" dirty="0" smtClean="0">
                <a:latin typeface="Tahoma" pitchFamily="34" charset="0"/>
                <a:ea typeface="Tahoma" pitchFamily="34" charset="0"/>
                <a:cs typeface="Tahoma" pitchFamily="34" charset="0"/>
              </a:rPr>
              <a:t>: muscle pump mechanism.</a:t>
            </a:r>
          </a:p>
          <a:p>
            <a:pPr marL="548640" indent="-411480" eaLnBrk="1" fontAlgn="auto" hangingPunct="1">
              <a:lnSpc>
                <a:spcPct val="170000"/>
              </a:lnSpc>
              <a:spcAft>
                <a:spcPts val="0"/>
              </a:spcAft>
              <a:buClr>
                <a:schemeClr val="tx1">
                  <a:shade val="95000"/>
                </a:schemeClr>
              </a:buClr>
              <a:buFont typeface="Wingdings 2"/>
              <a:buChar char=""/>
              <a:defRPr/>
            </a:pPr>
            <a:r>
              <a:rPr lang="en-US" sz="9600" b="1" dirty="0" smtClean="0">
                <a:solidFill>
                  <a:srgbClr val="C00000"/>
                </a:solidFill>
                <a:latin typeface="Tahoma" pitchFamily="34" charset="0"/>
                <a:ea typeface="Tahoma" pitchFamily="34" charset="0"/>
                <a:cs typeface="Tahoma" pitchFamily="34" charset="0"/>
              </a:rPr>
              <a:t>Venous compliance</a:t>
            </a:r>
            <a:r>
              <a:rPr lang="en-US" sz="9600" dirty="0" smtClean="0">
                <a:latin typeface="Tahoma" pitchFamily="34" charset="0"/>
                <a:ea typeface="Tahoma" pitchFamily="34" charset="0"/>
                <a:cs typeface="Tahoma" pitchFamily="34" charset="0"/>
              </a:rPr>
              <a:t>.  Or mean systemic filling </a:t>
            </a:r>
            <a:r>
              <a:rPr lang="en-US" sz="9600" dirty="0" err="1" smtClean="0">
                <a:latin typeface="Tahoma" pitchFamily="34" charset="0"/>
                <a:ea typeface="Tahoma" pitchFamily="34" charset="0"/>
                <a:cs typeface="Tahoma" pitchFamily="34" charset="0"/>
              </a:rPr>
              <a:t>presure</a:t>
            </a:r>
            <a:r>
              <a:rPr lang="en-US" sz="9600" dirty="0" smtClean="0">
                <a:latin typeface="Tahoma" pitchFamily="34" charset="0"/>
                <a:ea typeface="Tahoma" pitchFamily="34" charset="0"/>
                <a:cs typeface="Tahoma" pitchFamily="34" charset="0"/>
              </a:rPr>
              <a:t>. Sympathetic activation  of veins decreases venous compliance.</a:t>
            </a:r>
          </a:p>
          <a:p>
            <a:pPr marL="548640" indent="-411480" eaLnBrk="1" fontAlgn="auto" hangingPunct="1">
              <a:lnSpc>
                <a:spcPct val="170000"/>
              </a:lnSpc>
              <a:spcAft>
                <a:spcPts val="0"/>
              </a:spcAft>
              <a:buClr>
                <a:schemeClr val="tx1">
                  <a:shade val="95000"/>
                </a:schemeClr>
              </a:buClr>
              <a:buFont typeface="Wingdings 2"/>
              <a:buChar char=""/>
              <a:defRPr/>
            </a:pPr>
            <a:r>
              <a:rPr lang="en-US" sz="9600" dirty="0" smtClean="0">
                <a:latin typeface="Tahoma" pitchFamily="34" charset="0"/>
                <a:ea typeface="Tahoma" pitchFamily="34" charset="0"/>
                <a:cs typeface="Tahoma" pitchFamily="34" charset="0"/>
              </a:rPr>
              <a:t>What is the  effect of removal of </a:t>
            </a:r>
            <a:r>
              <a:rPr lang="en-US" sz="9600" dirty="0" err="1" smtClean="0">
                <a:latin typeface="Tahoma" pitchFamily="34" charset="0"/>
                <a:ea typeface="Tahoma" pitchFamily="34" charset="0"/>
                <a:cs typeface="Tahoma" pitchFamily="34" charset="0"/>
              </a:rPr>
              <a:t>sympathatic</a:t>
            </a:r>
            <a:r>
              <a:rPr lang="en-US" sz="9600" dirty="0" smtClean="0">
                <a:latin typeface="Tahoma" pitchFamily="34" charset="0"/>
                <a:ea typeface="Tahoma" pitchFamily="34" charset="0"/>
                <a:cs typeface="Tahoma" pitchFamily="34" charset="0"/>
              </a:rPr>
              <a:t> activity to veins?</a:t>
            </a:r>
          </a:p>
          <a:p>
            <a:pPr marL="548640" indent="-411480" eaLnBrk="1" fontAlgn="auto" hangingPunct="1">
              <a:lnSpc>
                <a:spcPct val="170000"/>
              </a:lnSpc>
              <a:spcAft>
                <a:spcPts val="0"/>
              </a:spcAft>
              <a:buClr>
                <a:schemeClr val="tx1">
                  <a:shade val="95000"/>
                </a:schemeClr>
              </a:buClr>
              <a:buFont typeface="Wingdings 3"/>
              <a:buNone/>
              <a:defRPr/>
            </a:pPr>
            <a:r>
              <a:rPr lang="en-US" sz="9600" dirty="0" smtClean="0">
                <a:ea typeface="+mn-ea"/>
              </a:rPr>
              <a:t> </a:t>
            </a:r>
          </a:p>
          <a:p>
            <a:pPr marL="548640" indent="-411480" eaLnBrk="1" fontAlgn="auto" hangingPunct="1">
              <a:lnSpc>
                <a:spcPct val="80000"/>
              </a:lnSpc>
              <a:spcAft>
                <a:spcPts val="0"/>
              </a:spcAft>
              <a:buClr>
                <a:schemeClr val="tx1">
                  <a:shade val="95000"/>
                </a:schemeClr>
              </a:buClr>
              <a:buFont typeface="Wingdings 2"/>
              <a:buChar char=""/>
              <a:defRPr/>
            </a:pPr>
            <a:endParaRPr lang="en-US" sz="9600" dirty="0" smtClean="0">
              <a:ea typeface="+mn-ea"/>
            </a:endParaRPr>
          </a:p>
          <a:p>
            <a:pPr marL="548640" indent="-411480" eaLnBrk="1" fontAlgn="auto" hangingPunct="1">
              <a:lnSpc>
                <a:spcPct val="80000"/>
              </a:lnSpc>
              <a:spcAft>
                <a:spcPts val="0"/>
              </a:spcAft>
              <a:buClr>
                <a:schemeClr val="tx1">
                  <a:shade val="95000"/>
                </a:schemeClr>
              </a:buClr>
              <a:buFont typeface="Wingdings 2"/>
              <a:buChar char=""/>
              <a:defRPr/>
            </a:pPr>
            <a:endParaRPr lang="en-US" sz="9600" dirty="0" smtClean="0">
              <a:solidFill>
                <a:srgbClr val="C00000"/>
              </a:solidFill>
              <a:ea typeface="+mn-ea"/>
            </a:endParaRPr>
          </a:p>
        </p:txBody>
      </p:sp>
      <p:sp>
        <p:nvSpPr>
          <p:cNvPr id="18434" name="Rectangle 2"/>
          <p:cNvSpPr>
            <a:spLocks noGrp="1" noChangeArrowheads="1"/>
          </p:cNvSpPr>
          <p:nvPr>
            <p:ph type="title"/>
          </p:nvPr>
        </p:nvSpPr>
        <p:spPr>
          <a:xfrm>
            <a:off x="533400" y="304800"/>
            <a:ext cx="8229600" cy="1143000"/>
          </a:xfrm>
        </p:spPr>
        <p:txBody>
          <a:bodyPr/>
          <a:lstStyle/>
          <a:p>
            <a:pPr eaLnBrk="1" fontAlgn="auto" hangingPunct="1">
              <a:spcAft>
                <a:spcPts val="0"/>
              </a:spcAft>
              <a:defRPr/>
            </a:pPr>
            <a:r>
              <a:rPr lang="en-US" dirty="0" smtClean="0">
                <a:solidFill>
                  <a:srgbClr val="C00000"/>
                </a:solidFill>
                <a:ea typeface="+mj-ea"/>
              </a:rPr>
              <a:t>Factors affecting VR (Preload)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548640" indent="-411480" eaLnBrk="1" fontAlgn="auto" hangingPunct="1">
              <a:lnSpc>
                <a:spcPct val="170000"/>
              </a:lnSpc>
              <a:spcAft>
                <a:spcPts val="0"/>
              </a:spcAft>
              <a:buClr>
                <a:schemeClr val="tx1">
                  <a:shade val="95000"/>
                </a:schemeClr>
              </a:buClr>
              <a:buFont typeface="Wingdings 2"/>
              <a:buChar char=""/>
              <a:defRPr/>
            </a:pPr>
            <a:r>
              <a:rPr lang="en-US" sz="2800" b="1" dirty="0" smtClean="0">
                <a:solidFill>
                  <a:srgbClr val="C00000"/>
                </a:solidFill>
                <a:latin typeface="Tahoma" pitchFamily="34" charset="0"/>
                <a:ea typeface="Tahoma" pitchFamily="34" charset="0"/>
                <a:cs typeface="Tahoma" pitchFamily="34" charset="0"/>
              </a:rPr>
              <a:t>Respiratory activity</a:t>
            </a:r>
            <a:r>
              <a:rPr lang="en-US" sz="2800" dirty="0" smtClean="0">
                <a:latin typeface="Tahoma" pitchFamily="34" charset="0"/>
                <a:ea typeface="Tahoma" pitchFamily="34" charset="0"/>
                <a:cs typeface="Tahoma" pitchFamily="34" charset="0"/>
              </a:rPr>
              <a:t>. (Thoracic pump)</a:t>
            </a:r>
          </a:p>
          <a:p>
            <a:pPr marL="548640" indent="-411480" eaLnBrk="1" fontAlgn="auto" hangingPunct="1">
              <a:lnSpc>
                <a:spcPct val="170000"/>
              </a:lnSpc>
              <a:spcAft>
                <a:spcPts val="0"/>
              </a:spcAft>
              <a:buClr>
                <a:schemeClr val="tx1">
                  <a:shade val="95000"/>
                </a:schemeClr>
              </a:buClr>
              <a:buFont typeface="Wingdings 3"/>
              <a:buNone/>
              <a:defRPr/>
            </a:pPr>
            <a:r>
              <a:rPr lang="en-US" sz="2800" dirty="0" smtClean="0">
                <a:latin typeface="Tahoma" pitchFamily="34" charset="0"/>
                <a:ea typeface="Tahoma" pitchFamily="34" charset="0"/>
                <a:cs typeface="Tahoma" pitchFamily="34" charset="0"/>
              </a:rPr>
              <a:t>   During </a:t>
            </a:r>
            <a:r>
              <a:rPr lang="en-US" sz="2800" u="sng"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inspiratio</a:t>
            </a:r>
            <a:r>
              <a:rPr lang="en-US" sz="2800" u="sng" dirty="0" smtClean="0">
                <a:latin typeface="Tahoma" pitchFamily="34" charset="0"/>
                <a:ea typeface="Tahoma" pitchFamily="34" charset="0"/>
                <a:cs typeface="Tahoma" pitchFamily="34" charset="0"/>
              </a:rPr>
              <a:t>n</a:t>
            </a:r>
            <a:r>
              <a:rPr lang="en-US" sz="2800" dirty="0" smtClean="0">
                <a:latin typeface="Tahoma" pitchFamily="34" charset="0"/>
                <a:ea typeface="Tahoma" pitchFamily="34" charset="0"/>
                <a:cs typeface="Tahoma" pitchFamily="34" charset="0"/>
              </a:rPr>
              <a:t> the venous return</a:t>
            </a:r>
          </a:p>
          <a:p>
            <a:pPr marL="548640" indent="-411480" eaLnBrk="1" fontAlgn="auto" hangingPunct="1">
              <a:lnSpc>
                <a:spcPct val="170000"/>
              </a:lnSpc>
              <a:spcAft>
                <a:spcPts val="0"/>
              </a:spcAft>
              <a:buClr>
                <a:schemeClr val="tx1">
                  <a:shade val="95000"/>
                </a:schemeClr>
              </a:buClr>
              <a:buFont typeface="Wingdings 3"/>
              <a:buNone/>
              <a:defRPr/>
            </a:pPr>
            <a:r>
              <a:rPr lang="en-US" sz="2800" dirty="0" smtClean="0">
                <a:latin typeface="Tahoma" pitchFamily="34" charset="0"/>
                <a:ea typeface="Tahoma" pitchFamily="34" charset="0"/>
                <a:cs typeface="Tahoma" pitchFamily="34" charset="0"/>
              </a:rPr>
              <a:t>   increases because of a decrease in right </a:t>
            </a:r>
            <a:r>
              <a:rPr lang="en-US" sz="2800" dirty="0" err="1" smtClean="0">
                <a:latin typeface="Tahoma" pitchFamily="34" charset="0"/>
                <a:ea typeface="Tahoma" pitchFamily="34" charset="0"/>
                <a:cs typeface="Tahoma" pitchFamily="34" charset="0"/>
              </a:rPr>
              <a:t>atrial</a:t>
            </a:r>
            <a:r>
              <a:rPr lang="en-US" sz="2800" dirty="0" smtClean="0">
                <a:latin typeface="Tahoma" pitchFamily="34" charset="0"/>
                <a:ea typeface="Tahoma" pitchFamily="34" charset="0"/>
                <a:cs typeface="Tahoma" pitchFamily="34" charset="0"/>
              </a:rPr>
              <a:t> pressure.</a:t>
            </a:r>
          </a:p>
          <a:p>
            <a:pPr marL="365760" indent="-256032" eaLnBrk="1" fontAlgn="auto" hangingPunct="1">
              <a:lnSpc>
                <a:spcPct val="170000"/>
              </a:lnSpc>
              <a:spcAft>
                <a:spcPts val="0"/>
              </a:spcAft>
              <a:buFont typeface="Wingdings 3"/>
              <a:buChar char=""/>
              <a:defRPr/>
            </a:pPr>
            <a:r>
              <a:rPr lang="en-US" b="1" dirty="0" smtClean="0">
                <a:solidFill>
                  <a:srgbClr val="C00000"/>
                </a:solidFill>
                <a:ea typeface="+mn-ea"/>
              </a:rPr>
              <a:t>Vena cava compression</a:t>
            </a:r>
            <a:r>
              <a:rPr lang="en-US" dirty="0" smtClean="0">
                <a:ea typeface="+mn-ea"/>
              </a:rPr>
              <a:t>.</a:t>
            </a:r>
          </a:p>
          <a:p>
            <a:pPr marL="365760" indent="-256032" eaLnBrk="1" fontAlgn="auto" hangingPunct="1">
              <a:lnSpc>
                <a:spcPct val="80000"/>
              </a:lnSpc>
              <a:spcAft>
                <a:spcPts val="0"/>
              </a:spcAft>
              <a:buFont typeface="Wingdings 3"/>
              <a:buChar char=""/>
              <a:defRPr/>
            </a:pPr>
            <a:endParaRPr lang="en-US" dirty="0" smtClean="0">
              <a:ea typeface="+mn-ea"/>
            </a:endParaRPr>
          </a:p>
          <a:p>
            <a:pPr marL="365760" indent="-256032" eaLnBrk="1" fontAlgn="auto" hangingPunct="1">
              <a:lnSpc>
                <a:spcPct val="160000"/>
              </a:lnSpc>
              <a:spcAft>
                <a:spcPts val="0"/>
              </a:spcAft>
              <a:buFont typeface="Wingdings 3"/>
              <a:buNone/>
              <a:defRPr/>
            </a:pPr>
            <a:r>
              <a:rPr lang="en-US" dirty="0" smtClean="0">
                <a:ea typeface="+mn-ea"/>
              </a:rPr>
              <a:t>   An increase in the resistance of the vena cava, as occurs when the thoracic vena cava becomes compressed during a </a:t>
            </a:r>
            <a:r>
              <a:rPr lang="en-US" b="1" dirty="0" err="1" smtClean="0">
                <a:ea typeface="+mn-ea"/>
              </a:rPr>
              <a:t>Valsalva</a:t>
            </a:r>
            <a:r>
              <a:rPr lang="en-US" b="1" dirty="0" smtClean="0">
                <a:ea typeface="+mn-ea"/>
              </a:rPr>
              <a:t> maneuver </a:t>
            </a:r>
            <a:r>
              <a:rPr lang="en-US" dirty="0" smtClean="0">
                <a:ea typeface="+mn-ea"/>
              </a:rPr>
              <a:t>or during late pregnancy, decreases  venous return.</a:t>
            </a:r>
            <a:endParaRPr lang="en-US" dirty="0">
              <a:ea typeface="+mn-ea"/>
            </a:endParaRPr>
          </a:p>
        </p:txBody>
      </p:sp>
      <p:sp>
        <p:nvSpPr>
          <p:cNvPr id="3" name="Title 2"/>
          <p:cNvSpPr>
            <a:spLocks noGrp="1"/>
          </p:cNvSpPr>
          <p:nvPr>
            <p:ph type="title"/>
          </p:nvPr>
        </p:nvSpPr>
        <p:spPr/>
        <p:txBody>
          <a:bodyPr/>
          <a:lstStyle/>
          <a:p>
            <a:pPr eaLnBrk="1" fontAlgn="auto" hangingPunct="1">
              <a:spcAft>
                <a:spcPts val="0"/>
              </a:spcAft>
              <a:defRPr/>
            </a:pPr>
            <a:r>
              <a:rPr lang="en-US" sz="2400" dirty="0" smtClean="0">
                <a:solidFill>
                  <a:srgbClr val="C00000"/>
                </a:solidFill>
                <a:ea typeface="+mj-ea"/>
              </a:rPr>
              <a:t>Factors affecting VR (Preload), cont…</a:t>
            </a:r>
            <a:endParaRPr lang="en-US" sz="2400" dirty="0">
              <a:ea typeface="+mj-ea"/>
            </a:endParaRPr>
          </a:p>
        </p:txBody>
      </p:sp>
      <p:pic>
        <p:nvPicPr>
          <p:cNvPr id="297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990600"/>
            <a:ext cx="28575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lnSpc>
                <a:spcPct val="80000"/>
              </a:lnSpc>
              <a:buFont typeface="Wingdings 3" charset="0"/>
              <a:buNone/>
            </a:pPr>
            <a:endParaRPr lang="en-US">
              <a:latin typeface="Lucida Sans Unicode" charset="0"/>
            </a:endParaRPr>
          </a:p>
          <a:p>
            <a:pPr eaLnBrk="1" hangingPunct="1">
              <a:lnSpc>
                <a:spcPct val="80000"/>
              </a:lnSpc>
            </a:pPr>
            <a:endParaRPr lang="en-US">
              <a:latin typeface="Lucida Sans Unicode" charset="0"/>
            </a:endParaRPr>
          </a:p>
          <a:p>
            <a:pPr eaLnBrk="1" hangingPunct="1">
              <a:lnSpc>
                <a:spcPct val="80000"/>
              </a:lnSpc>
            </a:pPr>
            <a:r>
              <a:rPr lang="en-US" b="1">
                <a:solidFill>
                  <a:srgbClr val="C00000"/>
                </a:solidFill>
                <a:latin typeface="Lucida Sans Unicode" charset="0"/>
              </a:rPr>
              <a:t>Gravity</a:t>
            </a:r>
            <a:r>
              <a:rPr lang="en-US">
                <a:solidFill>
                  <a:srgbClr val="C00000"/>
                </a:solidFill>
                <a:latin typeface="Lucida Sans Unicode" charset="0"/>
              </a:rPr>
              <a:t>. </a:t>
            </a:r>
          </a:p>
          <a:p>
            <a:pPr eaLnBrk="1" hangingPunct="1">
              <a:lnSpc>
                <a:spcPct val="80000"/>
              </a:lnSpc>
            </a:pPr>
            <a:endParaRPr lang="en-US">
              <a:latin typeface="Lucida Sans Unicode" charset="0"/>
            </a:endParaRPr>
          </a:p>
          <a:p>
            <a:pPr eaLnBrk="1" hangingPunct="1">
              <a:lnSpc>
                <a:spcPct val="80000"/>
              </a:lnSpc>
            </a:pPr>
            <a:r>
              <a:rPr lang="en-US" b="1">
                <a:solidFill>
                  <a:srgbClr val="C00000"/>
                </a:solidFill>
                <a:latin typeface="Lucida Sans Unicode" charset="0"/>
              </a:rPr>
              <a:t>Total tissue metabolism.</a:t>
            </a:r>
          </a:p>
          <a:p>
            <a:pPr eaLnBrk="1" hangingPunct="1">
              <a:lnSpc>
                <a:spcPct val="80000"/>
              </a:lnSpc>
            </a:pPr>
            <a:endParaRPr lang="en-US">
              <a:solidFill>
                <a:srgbClr val="C00000"/>
              </a:solidFill>
              <a:latin typeface="Lucida Sans Unicode" charset="0"/>
            </a:endParaRPr>
          </a:p>
          <a:p>
            <a:pPr eaLnBrk="1" hangingPunct="1">
              <a:lnSpc>
                <a:spcPct val="80000"/>
              </a:lnSpc>
              <a:buFont typeface="Wingdings 3" charset="0"/>
              <a:buNone/>
            </a:pPr>
            <a:endParaRPr lang="en-US" b="1">
              <a:solidFill>
                <a:srgbClr val="C00000"/>
              </a:solidFill>
              <a:latin typeface="Lucida Sans Unicode" charset="0"/>
            </a:endParaRPr>
          </a:p>
          <a:p>
            <a:pPr eaLnBrk="1" hangingPunct="1">
              <a:lnSpc>
                <a:spcPct val="80000"/>
              </a:lnSpc>
            </a:pPr>
            <a:r>
              <a:rPr lang="en-US" b="1">
                <a:solidFill>
                  <a:srgbClr val="C00000"/>
                </a:solidFill>
                <a:latin typeface="Lucida Sans Unicode" charset="0"/>
              </a:rPr>
              <a:t>Blood volume.</a:t>
            </a:r>
          </a:p>
          <a:p>
            <a:pPr eaLnBrk="1" hangingPunct="1">
              <a:lnSpc>
                <a:spcPct val="80000"/>
              </a:lnSpc>
            </a:pPr>
            <a:r>
              <a:rPr lang="en-US" b="1">
                <a:solidFill>
                  <a:srgbClr val="C00000"/>
                </a:solidFill>
                <a:latin typeface="Lucida Sans Unicode" charset="0"/>
              </a:rPr>
              <a:t>Muscle pump</a:t>
            </a:r>
            <a:endParaRPr lang="en-US" b="1">
              <a:latin typeface="Lucida Sans Unicode" charset="0"/>
            </a:endParaRPr>
          </a:p>
        </p:txBody>
      </p:sp>
      <p:sp>
        <p:nvSpPr>
          <p:cNvPr id="2" name="Title 1"/>
          <p:cNvSpPr>
            <a:spLocks noGrp="1"/>
          </p:cNvSpPr>
          <p:nvPr>
            <p:ph type="title"/>
          </p:nvPr>
        </p:nvSpPr>
        <p:spPr/>
        <p:txBody>
          <a:bodyPr/>
          <a:lstStyle/>
          <a:p>
            <a:pPr eaLnBrk="1" fontAlgn="auto" hangingPunct="1">
              <a:spcAft>
                <a:spcPts val="0"/>
              </a:spcAft>
              <a:defRPr/>
            </a:pPr>
            <a:r>
              <a:rPr lang="en-US" sz="2400" dirty="0" smtClean="0">
                <a:solidFill>
                  <a:srgbClr val="C00000"/>
                </a:solidFill>
                <a:ea typeface="+mj-ea"/>
              </a:rPr>
              <a:t>Factors affecting VR (Preload), continued,…</a:t>
            </a:r>
            <a:endParaRPr lang="en-US" sz="2400" dirty="0">
              <a:ea typeface="+mj-ea"/>
            </a:endParaRPr>
          </a:p>
        </p:txBody>
      </p:sp>
      <p:pic>
        <p:nvPicPr>
          <p:cNvPr id="3072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648200"/>
            <a:ext cx="2286000"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en-US" dirty="0" err="1" smtClean="0">
                <a:solidFill>
                  <a:srgbClr val="C00000"/>
                </a:solidFill>
                <a:ea typeface="+mj-ea"/>
              </a:rPr>
              <a:t>Afterload</a:t>
            </a:r>
            <a:endParaRPr lang="en-US" dirty="0" smtClean="0">
              <a:solidFill>
                <a:srgbClr val="C00000"/>
              </a:solidFill>
              <a:ea typeface="+mj-ea"/>
            </a:endParaRPr>
          </a:p>
        </p:txBody>
      </p:sp>
      <p:sp>
        <p:nvSpPr>
          <p:cNvPr id="31747" name="Rectangle 3"/>
          <p:cNvSpPr>
            <a:spLocks noGrp="1" noChangeArrowheads="1"/>
          </p:cNvSpPr>
          <p:nvPr>
            <p:ph idx="1"/>
          </p:nvPr>
        </p:nvSpPr>
        <p:spPr/>
        <p:txBody>
          <a:bodyPr/>
          <a:lstStyle/>
          <a:p>
            <a:pPr eaLnBrk="1" hangingPunct="1"/>
            <a:r>
              <a:rPr lang="en-US" sz="3600">
                <a:latin typeface="Lucida Sans Unicode" charset="0"/>
                <a:cs typeface="Times New Roman" charset="0"/>
              </a:rPr>
              <a:t>Afterload can be defined as the "load" that the heart must eject blood against. </a:t>
            </a:r>
          </a:p>
          <a:p>
            <a:pPr eaLnBrk="1" hangingPunct="1"/>
            <a:r>
              <a:rPr lang="en-US" sz="3600">
                <a:latin typeface="Lucida Sans Unicode" charset="0"/>
                <a:cs typeface="Times New Roman" charset="0"/>
              </a:rPr>
              <a:t>In simple terms, the afterload is closely related to the </a:t>
            </a:r>
            <a:r>
              <a:rPr lang="en-US" sz="3600" b="1">
                <a:solidFill>
                  <a:srgbClr val="FF0000"/>
                </a:solidFill>
                <a:latin typeface="Lucida Sans Unicode" charset="0"/>
                <a:cs typeface="Times New Roman" charset="0"/>
              </a:rPr>
              <a:t>aortic pressure</a:t>
            </a:r>
            <a:r>
              <a:rPr lang="en-US" sz="3600">
                <a:latin typeface="Lucida Sans Unicode" charset="0"/>
                <a:cs typeface="Times New Roman"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en-US" dirty="0" err="1" smtClean="0">
                <a:solidFill>
                  <a:srgbClr val="C00000"/>
                </a:solidFill>
                <a:ea typeface="+mj-ea"/>
              </a:rPr>
              <a:t>Afterload</a:t>
            </a:r>
            <a:endParaRPr lang="en-US" dirty="0" smtClean="0">
              <a:solidFill>
                <a:srgbClr val="C00000"/>
              </a:solidFill>
              <a:ea typeface="+mj-ea"/>
            </a:endParaRPr>
          </a:p>
        </p:txBody>
      </p:sp>
      <p:pic>
        <p:nvPicPr>
          <p:cNvPr id="327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42988" y="1600200"/>
            <a:ext cx="6192837" cy="4525963"/>
          </a:xfr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en-US" sz="3200" dirty="0" smtClean="0">
                <a:solidFill>
                  <a:srgbClr val="FF0000"/>
                </a:solidFill>
                <a:ea typeface="+mj-ea"/>
              </a:rPr>
              <a:t>Effect of an increase in </a:t>
            </a:r>
            <a:r>
              <a:rPr lang="en-US" sz="3200" dirty="0" err="1" smtClean="0">
                <a:solidFill>
                  <a:srgbClr val="FF0000"/>
                </a:solidFill>
                <a:ea typeface="+mj-ea"/>
              </a:rPr>
              <a:t>afterload</a:t>
            </a:r>
            <a:r>
              <a:rPr lang="en-US" sz="3200" dirty="0" smtClean="0">
                <a:solidFill>
                  <a:srgbClr val="FF0000"/>
                </a:solidFill>
                <a:ea typeface="+mj-ea"/>
              </a:rPr>
              <a:t> on SV</a:t>
            </a:r>
            <a:endParaRPr lang="en-US" sz="3200" dirty="0">
              <a:ea typeface="+mj-ea"/>
            </a:endParaRPr>
          </a:p>
        </p:txBody>
      </p:sp>
      <p:pic>
        <p:nvPicPr>
          <p:cNvPr id="33795"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8125" y="1676400"/>
            <a:ext cx="4010025" cy="3276600"/>
          </a:xfrm>
        </p:spPr>
      </p:pic>
      <p:sp>
        <p:nvSpPr>
          <p:cNvPr id="33796" name="Rectangle 4"/>
          <p:cNvSpPr>
            <a:spLocks noChangeArrowheads="1"/>
          </p:cNvSpPr>
          <p:nvPr/>
        </p:nvSpPr>
        <p:spPr bwMode="auto">
          <a:xfrm>
            <a:off x="4495800" y="1166813"/>
            <a:ext cx="3962400"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r>
              <a:rPr lang="en-US" sz="2000" b="1">
                <a:solidFill>
                  <a:srgbClr val="FF0000"/>
                </a:solidFill>
                <a:cs typeface="Times New Roman" charset="0"/>
              </a:rPr>
              <a:t>An increase in afterload</a:t>
            </a:r>
            <a:r>
              <a:rPr lang="en-US" sz="2000" b="1">
                <a:cs typeface="Times New Roman" charset="0"/>
              </a:rPr>
              <a:t>, lead to an increase in end-systolic volume and a decrease in stroke volume. An increase in afterload shifts the</a:t>
            </a:r>
            <a:r>
              <a:rPr lang="ar-sa" sz="2000" b="1"/>
              <a:t> </a:t>
            </a:r>
            <a:r>
              <a:rPr lang="en-US" sz="2000" b="1">
                <a:cs typeface="Times New Roman" charset="0"/>
                <a:hlinkClick r:id="rId3"/>
              </a:rPr>
              <a:t>Frank-Starling curve</a:t>
            </a:r>
            <a:r>
              <a:rPr lang="ar-sa" sz="2000" b="1"/>
              <a:t> </a:t>
            </a:r>
            <a:r>
              <a:rPr lang="en-US" sz="2000" b="1">
                <a:cs typeface="Times New Roman" charset="0"/>
              </a:rPr>
              <a:t>down and to the right (from A to B). Explanation:, an increase in afterload decreases the velocity of fiber shortening which reduces the rate of volume ejection so that more blood is left within the ventricle at the end of systole (increase</a:t>
            </a:r>
            <a:r>
              <a:rPr lang="ar-sa" sz="2000" b="1"/>
              <a:t> </a:t>
            </a:r>
            <a:r>
              <a:rPr lang="en-US" sz="2000" b="1">
                <a:cs typeface="Times New Roman" charset="0"/>
              </a:rPr>
              <a:t>end-systolic volume) </a:t>
            </a:r>
            <a:endParaRPr lang="en-US" sz="2000" b="1"/>
          </a:p>
          <a:p>
            <a:pPr>
              <a:lnSpc>
                <a:spcPct val="80000"/>
              </a:lnSpc>
            </a:pPr>
            <a:endParaRPr lang="en-US" sz="2000" b="1">
              <a:cs typeface="Times New Roman" charset="0"/>
            </a:endParaRPr>
          </a:p>
          <a:p>
            <a:pPr>
              <a:lnSpc>
                <a:spcPct val="80000"/>
              </a:lnSpc>
            </a:pPr>
            <a:r>
              <a:rPr lang="en-US" sz="2000" b="1">
                <a:solidFill>
                  <a:srgbClr val="FF0000"/>
                </a:solidFill>
                <a:cs typeface="Times New Roman" charset="0"/>
              </a:rPr>
              <a:t>A decrease in afterload </a:t>
            </a:r>
            <a:r>
              <a:rPr lang="en-US" sz="2000" b="1">
                <a:cs typeface="Times New Roman" charset="0"/>
              </a:rPr>
              <a:t>shifts the Frank-Starling curve up and to the left (A to C)</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dirty="0" smtClean="0">
                <a:solidFill>
                  <a:srgbClr val="C00000"/>
                </a:solidFill>
                <a:ea typeface="+mj-ea"/>
              </a:rPr>
              <a:t>Extrinsic Regulation of CO</a:t>
            </a:r>
          </a:p>
        </p:txBody>
      </p:sp>
      <p:sp>
        <p:nvSpPr>
          <p:cNvPr id="34819" name="Rectangle 3"/>
          <p:cNvSpPr>
            <a:spLocks noGrp="1" noChangeArrowheads="1"/>
          </p:cNvSpPr>
          <p:nvPr>
            <p:ph idx="1"/>
          </p:nvPr>
        </p:nvSpPr>
        <p:spPr/>
        <p:txBody>
          <a:bodyPr/>
          <a:lstStyle/>
          <a:p>
            <a:pPr eaLnBrk="1" hangingPunct="1">
              <a:lnSpc>
                <a:spcPct val="90000"/>
              </a:lnSpc>
              <a:buFontTx/>
              <a:buNone/>
            </a:pPr>
            <a:r>
              <a:rPr lang="en-US">
                <a:solidFill>
                  <a:schemeClr val="bg1"/>
                </a:solidFill>
                <a:latin typeface="Lucida Sans Unicode" charset="0"/>
                <a:cs typeface="Times New Roman" charset="0"/>
              </a:rPr>
              <a:t>1. </a:t>
            </a:r>
            <a:r>
              <a:rPr lang="en-US">
                <a:solidFill>
                  <a:srgbClr val="C00000"/>
                </a:solidFill>
                <a:latin typeface="Lucida Sans Unicode" charset="0"/>
                <a:cs typeface="Times New Roman" charset="0"/>
              </a:rPr>
              <a:t>Nervous:</a:t>
            </a:r>
          </a:p>
          <a:p>
            <a:pPr eaLnBrk="1" hangingPunct="1">
              <a:lnSpc>
                <a:spcPct val="90000"/>
              </a:lnSpc>
              <a:buFontTx/>
              <a:buNone/>
            </a:pPr>
            <a:r>
              <a:rPr lang="en-US">
                <a:latin typeface="Lucida Sans Unicode" charset="0"/>
                <a:cs typeface="Times New Roman" charset="0"/>
              </a:rPr>
              <a:t>-Sympathetic: HR &amp; SV.</a:t>
            </a:r>
          </a:p>
          <a:p>
            <a:pPr eaLnBrk="1" hangingPunct="1">
              <a:lnSpc>
                <a:spcPct val="90000"/>
              </a:lnSpc>
              <a:buFontTx/>
              <a:buChar char="-"/>
            </a:pPr>
            <a:r>
              <a:rPr lang="en-US">
                <a:latin typeface="Lucida Sans Unicode" charset="0"/>
                <a:cs typeface="Times New Roman" charset="0"/>
              </a:rPr>
              <a:t>-Parasympathetic:   HR</a:t>
            </a:r>
          </a:p>
          <a:p>
            <a:pPr eaLnBrk="1" hangingPunct="1">
              <a:lnSpc>
                <a:spcPct val="90000"/>
              </a:lnSpc>
              <a:buFontTx/>
              <a:buChar char="-"/>
            </a:pPr>
            <a:endParaRPr lang="en-US">
              <a:latin typeface="Lucida Sans Unicode" charset="0"/>
              <a:cs typeface="Times New Roman" charset="0"/>
            </a:endParaRPr>
          </a:p>
          <a:p>
            <a:pPr eaLnBrk="1" hangingPunct="1">
              <a:lnSpc>
                <a:spcPct val="90000"/>
              </a:lnSpc>
              <a:buFontTx/>
              <a:buNone/>
            </a:pPr>
            <a:r>
              <a:rPr lang="en-US">
                <a:solidFill>
                  <a:schemeClr val="bg1"/>
                </a:solidFill>
                <a:latin typeface="Lucida Sans Unicode" charset="0"/>
                <a:cs typeface="Times New Roman" charset="0"/>
              </a:rPr>
              <a:t>2. </a:t>
            </a:r>
            <a:r>
              <a:rPr lang="en-US">
                <a:solidFill>
                  <a:srgbClr val="C00000"/>
                </a:solidFill>
                <a:latin typeface="Lucida Sans Unicode" charset="0"/>
                <a:cs typeface="Times New Roman" charset="0"/>
              </a:rPr>
              <a:t>Chemical</a:t>
            </a:r>
          </a:p>
          <a:p>
            <a:pPr eaLnBrk="1" hangingPunct="1">
              <a:lnSpc>
                <a:spcPct val="90000"/>
              </a:lnSpc>
              <a:buFontTx/>
              <a:buNone/>
            </a:pPr>
            <a:r>
              <a:rPr lang="en-US">
                <a:latin typeface="Lucida Sans Unicode" charset="0"/>
                <a:cs typeface="Times New Roman" charset="0"/>
              </a:rPr>
              <a:t>-Potassium</a:t>
            </a:r>
          </a:p>
          <a:p>
            <a:pPr eaLnBrk="1" hangingPunct="1">
              <a:lnSpc>
                <a:spcPct val="90000"/>
              </a:lnSpc>
              <a:buFontTx/>
              <a:buNone/>
            </a:pPr>
            <a:r>
              <a:rPr lang="en-US">
                <a:latin typeface="Lucida Sans Unicode" charset="0"/>
                <a:cs typeface="Times New Roman" charset="0"/>
              </a:rPr>
              <a:t>-Calcium.</a:t>
            </a:r>
          </a:p>
          <a:p>
            <a:pPr eaLnBrk="1" hangingPunct="1">
              <a:lnSpc>
                <a:spcPct val="90000"/>
              </a:lnSpc>
              <a:buFontTx/>
              <a:buNone/>
            </a:pPr>
            <a:r>
              <a:rPr lang="en-US">
                <a:latin typeface="Lucida Sans Unicode" charset="0"/>
                <a:cs typeface="Times New Roman" charset="0"/>
              </a:rPr>
              <a:t>-Thyroxin.</a:t>
            </a:r>
          </a:p>
          <a:p>
            <a:pPr eaLnBrk="1" hangingPunct="1">
              <a:lnSpc>
                <a:spcPct val="90000"/>
              </a:lnSpc>
              <a:buFontTx/>
              <a:buNone/>
            </a:pPr>
            <a:r>
              <a:rPr lang="en-US">
                <a:latin typeface="Lucida Sans Unicode" charset="0"/>
                <a:cs typeface="Times New Roman" charset="0"/>
              </a:rPr>
              <a:t>-Catecholamine.</a:t>
            </a:r>
          </a:p>
        </p:txBody>
      </p:sp>
      <p:sp>
        <p:nvSpPr>
          <p:cNvPr id="34820" name="Line 4"/>
          <p:cNvSpPr>
            <a:spLocks noChangeShapeType="1"/>
          </p:cNvSpPr>
          <p:nvPr/>
        </p:nvSpPr>
        <p:spPr bwMode="auto">
          <a:xfrm flipV="1">
            <a:off x="3048000" y="1828800"/>
            <a:ext cx="0" cy="574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21" name="Line 5"/>
          <p:cNvSpPr>
            <a:spLocks noChangeShapeType="1"/>
          </p:cNvSpPr>
          <p:nvPr/>
        </p:nvSpPr>
        <p:spPr bwMode="auto">
          <a:xfrm>
            <a:off x="4038600" y="23622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solidFill>
                  <a:srgbClr val="C00000"/>
                </a:solidFill>
                <a:ea typeface="+mj-ea"/>
              </a:rPr>
              <a:t>What are the factors affecting EDV:</a:t>
            </a:r>
          </a:p>
        </p:txBody>
      </p:sp>
      <p:sp>
        <p:nvSpPr>
          <p:cNvPr id="13315" name="Rectangle 3"/>
          <p:cNvSpPr>
            <a:spLocks noGrp="1" noChangeArrowheads="1"/>
          </p:cNvSpPr>
          <p:nvPr>
            <p:ph idx="1"/>
          </p:nvPr>
        </p:nvSpPr>
        <p:spPr/>
        <p:txBody>
          <a:bodyPr/>
          <a:lstStyle/>
          <a:p>
            <a:pPr eaLnBrk="1" hangingPunct="1">
              <a:lnSpc>
                <a:spcPct val="90000"/>
              </a:lnSpc>
              <a:buFontTx/>
              <a:buNone/>
              <a:defRPr/>
            </a:pPr>
            <a:r>
              <a:rPr lang="en-US" b="1" dirty="0" smtClean="0">
                <a:solidFill>
                  <a:schemeClr val="bg2">
                    <a:lumMod val="25000"/>
                  </a:schemeClr>
                </a:solidFill>
                <a:ea typeface="+mn-ea"/>
                <a:cs typeface="Times New Roman" pitchFamily="18" charset="0"/>
              </a:rPr>
              <a:t>Increase:</a:t>
            </a:r>
          </a:p>
          <a:p>
            <a:pPr eaLnBrk="1" hangingPunct="1">
              <a:lnSpc>
                <a:spcPct val="90000"/>
              </a:lnSpc>
              <a:buFontTx/>
              <a:buNone/>
              <a:defRPr/>
            </a:pPr>
            <a:r>
              <a:rPr lang="en-US" dirty="0" smtClean="0">
                <a:ea typeface="+mn-ea"/>
                <a:cs typeface="Times New Roman" pitchFamily="18" charset="0"/>
              </a:rPr>
              <a:t>-</a:t>
            </a:r>
            <a:r>
              <a:rPr lang="en-US" sz="2400" b="1" dirty="0" smtClean="0">
                <a:ea typeface="+mn-ea"/>
                <a:cs typeface="Times New Roman" pitchFamily="18" charset="0"/>
              </a:rPr>
              <a:t>Stronger </a:t>
            </a:r>
            <a:r>
              <a:rPr lang="en-US" sz="2400" b="1" dirty="0" err="1" smtClean="0">
                <a:ea typeface="+mn-ea"/>
                <a:cs typeface="Times New Roman" pitchFamily="18" charset="0"/>
              </a:rPr>
              <a:t>atrial</a:t>
            </a:r>
            <a:r>
              <a:rPr lang="en-US" sz="2400" b="1" dirty="0" smtClean="0">
                <a:ea typeface="+mn-ea"/>
                <a:cs typeface="Times New Roman" pitchFamily="18" charset="0"/>
              </a:rPr>
              <a:t> contraction.</a:t>
            </a:r>
          </a:p>
          <a:p>
            <a:pPr eaLnBrk="1" hangingPunct="1">
              <a:lnSpc>
                <a:spcPct val="90000"/>
              </a:lnSpc>
              <a:buFontTx/>
              <a:buNone/>
              <a:defRPr/>
            </a:pPr>
            <a:r>
              <a:rPr lang="en-US" sz="2400" b="1" dirty="0" smtClean="0">
                <a:ea typeface="+mn-ea"/>
                <a:cs typeface="Times New Roman" pitchFamily="18" charset="0"/>
              </a:rPr>
              <a:t>-Increased total blood volume</a:t>
            </a:r>
          </a:p>
          <a:p>
            <a:pPr eaLnBrk="1" hangingPunct="1">
              <a:lnSpc>
                <a:spcPct val="90000"/>
              </a:lnSpc>
              <a:buFontTx/>
              <a:buNone/>
              <a:defRPr/>
            </a:pPr>
            <a:r>
              <a:rPr lang="en-US" sz="2400" b="1" dirty="0" smtClean="0">
                <a:ea typeface="+mn-ea"/>
                <a:cs typeface="Times New Roman" pitchFamily="18" charset="0"/>
              </a:rPr>
              <a:t>-Increased venous tone.</a:t>
            </a:r>
          </a:p>
          <a:p>
            <a:pPr eaLnBrk="1" hangingPunct="1">
              <a:lnSpc>
                <a:spcPct val="90000"/>
              </a:lnSpc>
              <a:buFontTx/>
              <a:buNone/>
              <a:defRPr/>
            </a:pPr>
            <a:r>
              <a:rPr lang="en-US" sz="2400" b="1" dirty="0" smtClean="0">
                <a:ea typeface="+mn-ea"/>
                <a:cs typeface="Times New Roman" pitchFamily="18" charset="0"/>
              </a:rPr>
              <a:t>-Increased </a:t>
            </a:r>
            <a:r>
              <a:rPr lang="en-US" sz="2400" b="1" dirty="0" err="1" smtClean="0">
                <a:ea typeface="+mn-ea"/>
                <a:cs typeface="Times New Roman" pitchFamily="18" charset="0"/>
              </a:rPr>
              <a:t>sk</a:t>
            </a:r>
            <a:r>
              <a:rPr lang="en-US" sz="2400" b="1" dirty="0" smtClean="0">
                <a:ea typeface="+mn-ea"/>
                <a:cs typeface="Times New Roman" pitchFamily="18" charset="0"/>
              </a:rPr>
              <a:t> m pump.</a:t>
            </a:r>
          </a:p>
          <a:p>
            <a:pPr eaLnBrk="1" hangingPunct="1">
              <a:lnSpc>
                <a:spcPct val="90000"/>
              </a:lnSpc>
              <a:buFontTx/>
              <a:buNone/>
              <a:defRPr/>
            </a:pPr>
            <a:r>
              <a:rPr lang="en-US" sz="2400" b="1" dirty="0" smtClean="0">
                <a:ea typeface="+mn-ea"/>
                <a:cs typeface="Times New Roman" pitchFamily="18" charset="0"/>
              </a:rPr>
              <a:t>-Increased negative </a:t>
            </a:r>
            <a:r>
              <a:rPr lang="en-US" sz="2400" b="1" dirty="0" err="1" smtClean="0">
                <a:ea typeface="+mn-ea"/>
                <a:cs typeface="Times New Roman" pitchFamily="18" charset="0"/>
              </a:rPr>
              <a:t>intrathoracic</a:t>
            </a:r>
            <a:r>
              <a:rPr lang="en-US" sz="2400" b="1" dirty="0" smtClean="0">
                <a:ea typeface="+mn-ea"/>
                <a:cs typeface="Times New Roman" pitchFamily="18" charset="0"/>
              </a:rPr>
              <a:t> pressure.</a:t>
            </a:r>
          </a:p>
          <a:p>
            <a:pPr eaLnBrk="1" hangingPunct="1">
              <a:lnSpc>
                <a:spcPct val="90000"/>
              </a:lnSpc>
              <a:buFontTx/>
              <a:buNone/>
              <a:defRPr/>
            </a:pPr>
            <a:r>
              <a:rPr lang="en-US" b="1" dirty="0" smtClean="0">
                <a:solidFill>
                  <a:schemeClr val="bg2">
                    <a:lumMod val="25000"/>
                  </a:schemeClr>
                </a:solidFill>
                <a:ea typeface="+mn-ea"/>
                <a:cs typeface="Times New Roman" pitchFamily="18" charset="0"/>
              </a:rPr>
              <a:t>Decrease:</a:t>
            </a:r>
          </a:p>
          <a:p>
            <a:pPr eaLnBrk="1" hangingPunct="1">
              <a:lnSpc>
                <a:spcPct val="90000"/>
              </a:lnSpc>
              <a:buFontTx/>
              <a:buNone/>
              <a:defRPr/>
            </a:pPr>
            <a:r>
              <a:rPr lang="en-US" sz="2400" b="1" dirty="0" smtClean="0">
                <a:ea typeface="+mn-ea"/>
                <a:cs typeface="Times New Roman" pitchFamily="18" charset="0"/>
              </a:rPr>
              <a:t>Standing</a:t>
            </a:r>
          </a:p>
          <a:p>
            <a:pPr eaLnBrk="1" hangingPunct="1">
              <a:lnSpc>
                <a:spcPct val="90000"/>
              </a:lnSpc>
              <a:buFontTx/>
              <a:buNone/>
              <a:defRPr/>
            </a:pPr>
            <a:r>
              <a:rPr lang="en-US" sz="2400" b="1" dirty="0" smtClean="0">
                <a:ea typeface="+mn-ea"/>
                <a:cs typeface="Times New Roman" pitchFamily="18" charset="0"/>
              </a:rPr>
              <a:t>Increased </a:t>
            </a:r>
            <a:r>
              <a:rPr lang="en-US" sz="2400" b="1" dirty="0" err="1" smtClean="0">
                <a:ea typeface="+mn-ea"/>
                <a:cs typeface="Times New Roman" pitchFamily="18" charset="0"/>
              </a:rPr>
              <a:t>intrapericardial</a:t>
            </a:r>
            <a:r>
              <a:rPr lang="en-US" sz="2400" b="1" dirty="0" smtClean="0">
                <a:ea typeface="+mn-ea"/>
                <a:cs typeface="Times New Roman" pitchFamily="18" charset="0"/>
              </a:rPr>
              <a:t> pressure.</a:t>
            </a:r>
          </a:p>
          <a:p>
            <a:pPr eaLnBrk="1" hangingPunct="1">
              <a:lnSpc>
                <a:spcPct val="90000"/>
              </a:lnSpc>
              <a:buFontTx/>
              <a:buNone/>
              <a:defRPr/>
            </a:pPr>
            <a:r>
              <a:rPr lang="en-US" sz="2400" b="1" dirty="0" smtClean="0">
                <a:ea typeface="+mn-ea"/>
                <a:cs typeface="Times New Roman" pitchFamily="18" charset="0"/>
              </a:rPr>
              <a:t>Decreased ventricular compliance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normAutofit/>
          </a:bodyPr>
          <a:lstStyle/>
          <a:p>
            <a:pPr eaLnBrk="1" hangingPunct="1">
              <a:lnSpc>
                <a:spcPct val="90000"/>
              </a:lnSpc>
            </a:pPr>
            <a:r>
              <a:rPr lang="en-US" sz="2000">
                <a:latin typeface="Lucida Sans Unicode" charset="0"/>
                <a:cs typeface="Times New Roman" charset="0"/>
              </a:rPr>
              <a:t>Cardiac output is the amount of blood pumped by each ventricle per minute (5L/min). It varies physiologically with age, body mass index, physical activity, sleep, meals, pregnancy, etc.. But there are pathological conditions that lead to a significant increase in CO including hyperthyroidism, anemia and conditions decreasing CO as myocardial infarction. CO is well controlled and regulated by Many Factors: venous return, ABP , blood volume and nervous regulation. This lecture will focus on Venous return as an important factor determining CO. Venous return represents the amount of blood returning to the heart per minute. Venous return is controlled by  many factors:1) Frank-Starling</a:t>
            </a:r>
            <a:r>
              <a:rPr lang="ja-JP" altLang="en-US" sz="2000">
                <a:latin typeface="Lucida Sans Unicode" charset="0"/>
                <a:cs typeface="Times New Roman" charset="0"/>
              </a:rPr>
              <a:t>’</a:t>
            </a:r>
            <a:r>
              <a:rPr lang="en-US" sz="2000">
                <a:latin typeface="Lucida Sans Unicode" charset="0"/>
                <a:cs typeface="Times New Roman" charset="0"/>
              </a:rPr>
              <a:t>s mechanism, 2) mean systemic filling pressure, 3) tissue metabolism, 4) thoracic pump, 5) Gravity, 6) Muscle pump, 7) blood volume.</a:t>
            </a:r>
          </a:p>
          <a:p>
            <a:pPr eaLnBrk="1" hangingPunct="1">
              <a:lnSpc>
                <a:spcPct val="90000"/>
              </a:lnSpc>
            </a:pPr>
            <a:endParaRPr lang="en-US">
              <a:latin typeface="Lucida Sans Unicode" charset="0"/>
              <a:cs typeface="Times New Roman" charset="0"/>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rPr>
              <a:t>Lecture outline</a:t>
            </a:r>
            <a:endParaRPr lang="en-US" dirty="0">
              <a:ea typeface="+mj-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pPr eaLnBrk="1" hangingPunct="1">
              <a:lnSpc>
                <a:spcPct val="80000"/>
              </a:lnSpc>
            </a:pPr>
            <a:r>
              <a:rPr lang="en-US" sz="2000" b="1">
                <a:solidFill>
                  <a:srgbClr val="C00000"/>
                </a:solidFill>
                <a:latin typeface="Lucida Sans Unicode" charset="0"/>
                <a:cs typeface="Times New Roman" charset="0"/>
              </a:rPr>
              <a:t>Cardiac output:</a:t>
            </a:r>
          </a:p>
          <a:p>
            <a:pPr eaLnBrk="1" hangingPunct="1">
              <a:lnSpc>
                <a:spcPct val="80000"/>
              </a:lnSpc>
              <a:buFont typeface="Wingdings 3" charset="0"/>
              <a:buNone/>
            </a:pPr>
            <a:endParaRPr lang="en-US" sz="2000" b="1">
              <a:solidFill>
                <a:srgbClr val="C00000"/>
              </a:solidFill>
              <a:latin typeface="Lucida Sans Unicode" charset="0"/>
              <a:cs typeface="Times New Roman" charset="0"/>
            </a:endParaRPr>
          </a:p>
          <a:p>
            <a:pPr eaLnBrk="1" hangingPunct="1">
              <a:lnSpc>
                <a:spcPct val="80000"/>
              </a:lnSpc>
            </a:pPr>
            <a:r>
              <a:rPr lang="en-US" sz="2000" b="1">
                <a:solidFill>
                  <a:srgbClr val="FFFFFF"/>
                </a:solidFill>
                <a:latin typeface="Lucida Sans Unicode" charset="0"/>
                <a:cs typeface="Times New Roman" charset="0"/>
              </a:rPr>
              <a:t>: </a:t>
            </a:r>
            <a:r>
              <a:rPr lang="en-US" sz="2000">
                <a:latin typeface="Lucida Sans Unicode" charset="0"/>
                <a:cs typeface="Times New Roman" charset="0"/>
              </a:rPr>
              <a:t>Amount of blood pumped by each ventricle per minute.</a:t>
            </a:r>
          </a:p>
          <a:p>
            <a:pPr eaLnBrk="1" hangingPunct="1">
              <a:lnSpc>
                <a:spcPct val="80000"/>
              </a:lnSpc>
              <a:buFont typeface="Wingdings 3" charset="0"/>
              <a:buNone/>
            </a:pPr>
            <a:endParaRPr lang="en-US" sz="2000" b="1">
              <a:latin typeface="Lucida Sans Unicode" charset="0"/>
              <a:cs typeface="Times New Roman" charset="0"/>
            </a:endParaRPr>
          </a:p>
          <a:p>
            <a:pPr eaLnBrk="1" hangingPunct="1">
              <a:lnSpc>
                <a:spcPct val="80000"/>
              </a:lnSpc>
            </a:pPr>
            <a:r>
              <a:rPr lang="en-US" sz="2000" b="1">
                <a:solidFill>
                  <a:srgbClr val="C00000"/>
                </a:solidFill>
                <a:latin typeface="Lucida Sans Unicode" charset="0"/>
                <a:cs typeface="Times New Roman" charset="0"/>
              </a:rPr>
              <a:t>Stroke volume (SV):</a:t>
            </a:r>
          </a:p>
          <a:p>
            <a:pPr eaLnBrk="1" hangingPunct="1">
              <a:lnSpc>
                <a:spcPct val="80000"/>
              </a:lnSpc>
              <a:buFont typeface="Wingdings 3" charset="0"/>
              <a:buNone/>
            </a:pPr>
            <a:endParaRPr lang="en-US" sz="2000" b="1">
              <a:solidFill>
                <a:srgbClr val="C00000"/>
              </a:solidFill>
              <a:latin typeface="Lucida Sans Unicode" charset="0"/>
              <a:cs typeface="Times New Roman" charset="0"/>
            </a:endParaRPr>
          </a:p>
          <a:p>
            <a:pPr eaLnBrk="1" hangingPunct="1">
              <a:lnSpc>
                <a:spcPct val="80000"/>
              </a:lnSpc>
            </a:pPr>
            <a:r>
              <a:rPr lang="en-US" sz="2000">
                <a:latin typeface="Lucida Sans Unicode" charset="0"/>
                <a:cs typeface="Times New Roman" charset="0"/>
              </a:rPr>
              <a:t>Volume of blood  ejected by each ventricle/beat. </a:t>
            </a:r>
          </a:p>
          <a:p>
            <a:pPr eaLnBrk="1" hangingPunct="1">
              <a:lnSpc>
                <a:spcPct val="80000"/>
              </a:lnSpc>
              <a:buFont typeface="Wingdings 3" charset="0"/>
              <a:buNone/>
            </a:pPr>
            <a:endParaRPr lang="en-US" sz="2000">
              <a:solidFill>
                <a:srgbClr val="C00000"/>
              </a:solidFill>
              <a:latin typeface="Lucida Sans Unicode" charset="0"/>
            </a:endParaRPr>
          </a:p>
          <a:p>
            <a:pPr eaLnBrk="1" hangingPunct="1">
              <a:lnSpc>
                <a:spcPct val="80000"/>
              </a:lnSpc>
            </a:pPr>
            <a:r>
              <a:rPr lang="ar-sa" sz="2000">
                <a:solidFill>
                  <a:srgbClr val="C00000"/>
                </a:solidFill>
                <a:latin typeface="Lucida Sans Unicode" charset="0"/>
                <a:cs typeface="Arial" charset="0"/>
              </a:rPr>
              <a:t>                                    </a:t>
            </a:r>
            <a:r>
              <a:rPr lang="ar-sa" sz="2000" b="1">
                <a:solidFill>
                  <a:srgbClr val="C00000"/>
                </a:solidFill>
                <a:latin typeface="Lucida Sans Unicode" charset="0"/>
                <a:cs typeface="Arial" charset="0"/>
              </a:rPr>
              <a:t>    </a:t>
            </a:r>
            <a:r>
              <a:rPr lang="en-US" sz="2000" b="1">
                <a:solidFill>
                  <a:srgbClr val="C00000"/>
                </a:solidFill>
                <a:latin typeface="Lucida Sans Unicode" charset="0"/>
                <a:cs typeface="Times New Roman" charset="0"/>
              </a:rPr>
              <a:t>CO = SV x HR</a:t>
            </a:r>
          </a:p>
          <a:p>
            <a:pPr eaLnBrk="1" hangingPunct="1">
              <a:lnSpc>
                <a:spcPct val="80000"/>
              </a:lnSpc>
            </a:pPr>
            <a:endParaRPr lang="ar-sa" sz="2000">
              <a:solidFill>
                <a:srgbClr val="C00000"/>
              </a:solidFill>
              <a:latin typeface="Lucida Sans Unicode" charset="0"/>
              <a:cs typeface="Arial" charset="0"/>
            </a:endParaRPr>
          </a:p>
          <a:p>
            <a:pPr eaLnBrk="1" hangingPunct="1">
              <a:lnSpc>
                <a:spcPct val="160000"/>
              </a:lnSpc>
            </a:pPr>
            <a:r>
              <a:rPr lang="en-US" sz="2000">
                <a:latin typeface="Lucida Sans Unicode" charset="0"/>
                <a:cs typeface="Times New Roman" charset="0"/>
              </a:rPr>
              <a:t>Stroke volume is expressed in ml/beat and heart rate in beats/minute. Therefore, cardiac output is in ml/minute. Cardiac output may also be expressed in liters/minute</a:t>
            </a:r>
            <a:r>
              <a:rPr lang="ar-sa" sz="2000">
                <a:latin typeface="Lucida Sans Unicode" charset="0"/>
                <a:cs typeface="Arial" charset="0"/>
              </a:rPr>
              <a:t>.</a:t>
            </a:r>
            <a:endParaRPr lang="en-US" sz="2000">
              <a:latin typeface="Lucida Sans Unicode" charset="0"/>
              <a:cs typeface="Times New Roman" charset="0"/>
            </a:endParaRPr>
          </a:p>
        </p:txBody>
      </p:sp>
      <p:sp>
        <p:nvSpPr>
          <p:cNvPr id="3074" name="Rectangle 2"/>
          <p:cNvSpPr>
            <a:spLocks noGrp="1" noChangeArrowheads="1"/>
          </p:cNvSpPr>
          <p:nvPr>
            <p:ph type="title"/>
          </p:nvPr>
        </p:nvSpPr>
        <p:spPr/>
        <p:txBody>
          <a:bodyPr/>
          <a:lstStyle/>
          <a:p>
            <a:pPr eaLnBrk="1" fontAlgn="auto" hangingPunct="1">
              <a:spcAft>
                <a:spcPts val="0"/>
              </a:spcAft>
              <a:defRPr/>
            </a:pPr>
            <a:r>
              <a:rPr lang="en-US" dirty="0" smtClean="0">
                <a:solidFill>
                  <a:srgbClr val="C00000"/>
                </a:solidFill>
                <a:ea typeface="+mj-ea"/>
              </a:rPr>
              <a:t>Definitions</a:t>
            </a:r>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238125"/>
            <a:ext cx="166687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pPr eaLnBrk="1" hangingPunct="1">
              <a:buFontTx/>
              <a:buNone/>
            </a:pPr>
            <a:r>
              <a:rPr lang="en-US" b="1">
                <a:solidFill>
                  <a:srgbClr val="C00000"/>
                </a:solidFill>
                <a:latin typeface="Lucida Sans Unicode" charset="0"/>
                <a:cs typeface="Times New Roman" charset="0"/>
              </a:rPr>
              <a:t>End-diastolic volume (EDV):</a:t>
            </a:r>
          </a:p>
          <a:p>
            <a:pPr eaLnBrk="1" hangingPunct="1">
              <a:buFontTx/>
              <a:buNone/>
            </a:pPr>
            <a:r>
              <a:rPr lang="en-US">
                <a:latin typeface="Lucida Sans Unicode" charset="0"/>
                <a:cs typeface="Times New Roman" charset="0"/>
              </a:rPr>
              <a:t>Amount of blood remaining in the heart by the end of diastole.</a:t>
            </a:r>
          </a:p>
          <a:p>
            <a:pPr eaLnBrk="1" hangingPunct="1">
              <a:buFontTx/>
              <a:buNone/>
            </a:pPr>
            <a:r>
              <a:rPr lang="en-US">
                <a:latin typeface="Lucida Sans Unicode" charset="0"/>
                <a:cs typeface="Times New Roman" charset="0"/>
              </a:rPr>
              <a:t>140 mL</a:t>
            </a:r>
          </a:p>
          <a:p>
            <a:pPr eaLnBrk="1" hangingPunct="1">
              <a:buFontTx/>
              <a:buNone/>
            </a:pPr>
            <a:r>
              <a:rPr lang="en-US" b="1">
                <a:solidFill>
                  <a:srgbClr val="C00000"/>
                </a:solidFill>
                <a:latin typeface="Lucida Sans Unicode" charset="0"/>
                <a:cs typeface="Times New Roman" charset="0"/>
              </a:rPr>
              <a:t>End-systolic volume (ESV):</a:t>
            </a:r>
          </a:p>
          <a:p>
            <a:pPr eaLnBrk="1" hangingPunct="1">
              <a:buFontTx/>
              <a:buNone/>
            </a:pPr>
            <a:r>
              <a:rPr lang="en-US">
                <a:latin typeface="Lucida Sans Unicode" charset="0"/>
                <a:cs typeface="Times New Roman" charset="0"/>
              </a:rPr>
              <a:t>Amount of blood remaining in the heart by the end of systole.</a:t>
            </a:r>
          </a:p>
          <a:p>
            <a:pPr eaLnBrk="1" hangingPunct="1">
              <a:buFontTx/>
              <a:buNone/>
            </a:pPr>
            <a:r>
              <a:rPr lang="en-US">
                <a:latin typeface="Lucida Sans Unicode" charset="0"/>
                <a:cs typeface="Times New Roman" charset="0"/>
              </a:rPr>
              <a:t>=70 mL</a:t>
            </a:r>
          </a:p>
          <a:p>
            <a:pPr eaLnBrk="1" hangingPunct="1">
              <a:buFontTx/>
              <a:buNone/>
            </a:pPr>
            <a:r>
              <a:rPr lang="en-US" b="1">
                <a:solidFill>
                  <a:srgbClr val="C00000"/>
                </a:solidFill>
                <a:latin typeface="Lucida Sans Unicode" charset="0"/>
                <a:cs typeface="Times New Roman" charset="0"/>
              </a:rPr>
              <a:t>SV = EDV-ESV</a:t>
            </a:r>
          </a:p>
          <a:p>
            <a:pPr eaLnBrk="1" hangingPunct="1">
              <a:buFontTx/>
              <a:buNone/>
            </a:pPr>
            <a:endParaRPr lang="en-US" b="1">
              <a:solidFill>
                <a:schemeClr val="bg1"/>
              </a:solidFill>
              <a:latin typeface="Lucida Sans Unicode" charset="0"/>
              <a:cs typeface="Times New Roman" charset="0"/>
            </a:endParaRPr>
          </a:p>
        </p:txBody>
      </p:sp>
      <p:sp>
        <p:nvSpPr>
          <p:cNvPr id="4098" name="Rectangle 2"/>
          <p:cNvSpPr>
            <a:spLocks noGrp="1" noChangeArrowheads="1"/>
          </p:cNvSpPr>
          <p:nvPr>
            <p:ph type="title"/>
          </p:nvPr>
        </p:nvSpPr>
        <p:spPr/>
        <p:txBody>
          <a:bodyPr/>
          <a:lstStyle/>
          <a:p>
            <a:pPr eaLnBrk="1" fontAlgn="auto" hangingPunct="1">
              <a:spcAft>
                <a:spcPts val="0"/>
              </a:spcAft>
              <a:defRPr/>
            </a:pPr>
            <a:r>
              <a:rPr lang="en-US" sz="2000" dirty="0" smtClean="0">
                <a:ea typeface="+mj-ea"/>
              </a:rPr>
              <a:t>Definitions</a:t>
            </a:r>
            <a:r>
              <a:rPr lang="en-US" dirty="0" smtClean="0">
                <a:ea typeface="+mj-ea"/>
              </a:rPr>
              <a:t>………..</a:t>
            </a:r>
          </a:p>
        </p:txBody>
      </p:sp>
      <p:pic>
        <p:nvPicPr>
          <p:cNvPr id="1331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4191000"/>
            <a:ext cx="2438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normAutofit/>
          </a:bodyPr>
          <a:lstStyle/>
          <a:p>
            <a:pPr marL="547688" indent="-411163" eaLnBrk="1" hangingPunct="1">
              <a:lnSpc>
                <a:spcPct val="80000"/>
              </a:lnSpc>
              <a:buClr>
                <a:srgbClr val="000000"/>
              </a:buClr>
              <a:buFont typeface="Wingdings 2" charset="0"/>
              <a:buChar char=""/>
            </a:pPr>
            <a:r>
              <a:rPr lang="en-US" sz="2500">
                <a:latin typeface="Lucida Sans Unicode" charset="0"/>
                <a:cs typeface="Times New Roman" charset="0"/>
              </a:rPr>
              <a:t>SV = EDV - ESV. </a:t>
            </a:r>
          </a:p>
          <a:p>
            <a:pPr marL="547688" indent="-411163" eaLnBrk="1" hangingPunct="1">
              <a:lnSpc>
                <a:spcPct val="80000"/>
              </a:lnSpc>
              <a:buClr>
                <a:srgbClr val="000000"/>
              </a:buClr>
              <a:buFont typeface="Wingdings 2" charset="0"/>
              <a:buChar char=""/>
            </a:pPr>
            <a:r>
              <a:rPr lang="en-US" sz="2500">
                <a:latin typeface="Lucida Sans Unicode" charset="0"/>
                <a:cs typeface="Times New Roman" charset="0"/>
              </a:rPr>
              <a:t>This measurement can be affected by changes in the heart's ability to contract, the force of contraction, the volume of blood available to be pumped or other variables such as resistance within the circulatory system that can affect or alter these factors. Severe hemorrhage or shock, heart damage or extreme infections can change the heart's ability to pump effectively.</a:t>
            </a:r>
          </a:p>
          <a:p>
            <a:pPr marL="547688" indent="-411163" eaLnBrk="1" hangingPunct="1">
              <a:lnSpc>
                <a:spcPct val="80000"/>
              </a:lnSpc>
              <a:buClr>
                <a:srgbClr val="000000"/>
              </a:buClr>
              <a:buFont typeface="Wingdings 2" charset="0"/>
              <a:buChar char=""/>
            </a:pPr>
            <a:r>
              <a:rPr lang="en-US" sz="2500">
                <a:latin typeface="Lucida Sans Unicode" charset="0"/>
                <a:cs typeface="Times New Roman" charset="0"/>
              </a:rPr>
              <a:t>It is affected by cardiac contractility, preload, and afterload.</a:t>
            </a:r>
            <a:br>
              <a:rPr lang="en-US" sz="2500">
                <a:latin typeface="Lucida Sans Unicode" charset="0"/>
                <a:cs typeface="Times New Roman" charset="0"/>
              </a:rPr>
            </a:br>
            <a:r>
              <a:rPr lang="en-US" sz="2500">
                <a:latin typeface="Lucida Sans Unicode" charset="0"/>
                <a:cs typeface="Times New Roman" charset="0"/>
              </a:rPr>
              <a:t/>
            </a:r>
            <a:br>
              <a:rPr lang="en-US" sz="2500">
                <a:latin typeface="Lucida Sans Unicode" charset="0"/>
                <a:cs typeface="Times New Roman" charset="0"/>
              </a:rPr>
            </a:br>
            <a:endParaRPr lang="en-US" sz="2500">
              <a:latin typeface="Lucida Sans Unicode" charset="0"/>
              <a:cs typeface="Times New Roman" charset="0"/>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rPr>
              <a:t>Stroke volume</a:t>
            </a:r>
            <a:endParaRPr lang="en-US" dirty="0">
              <a:ea typeface="+mj-ea"/>
            </a:endParaRPr>
          </a:p>
        </p:txBody>
      </p:sp>
      <p:pic>
        <p:nvPicPr>
          <p:cNvPr id="143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5525" y="4657725"/>
            <a:ext cx="2047875"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pPr eaLnBrk="1" hangingPunct="1"/>
            <a:r>
              <a:rPr lang="en-US">
                <a:latin typeface="Lucida Sans Unicode" charset="0"/>
                <a:cs typeface="Times New Roman" charset="0"/>
              </a:rPr>
              <a:t>When heart rates become excessively fast, the heart may not have enough time to adequately fill with blood between beats; this can result in a decreased cardiac output. </a:t>
            </a:r>
          </a:p>
          <a:p>
            <a:pPr eaLnBrk="1" hangingPunct="1"/>
            <a:r>
              <a:rPr lang="en-US">
                <a:latin typeface="Lucida Sans Unicode" charset="0"/>
                <a:cs typeface="Times New Roman" charset="0"/>
              </a:rPr>
              <a:t>When heart rates are too slow the cardiac output can also decrease significantly, and interventions may be required to increase the heart rate. Implanted pacemakers may be surgically placed to ensure a consistent adequate heart rate.</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rPr>
              <a:t>Heart Rate</a:t>
            </a:r>
            <a:endParaRPr lang="en-US" dirty="0">
              <a:ea typeface="+mj-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eaLnBrk="1" hangingPunct="1">
              <a:buFontTx/>
              <a:buNone/>
            </a:pPr>
            <a:endParaRPr lang="en-US">
              <a:latin typeface="Lucida Sans Unicode" charset="0"/>
              <a:cs typeface="Times New Roman" charset="0"/>
            </a:endParaRPr>
          </a:p>
          <a:p>
            <a:pPr eaLnBrk="1" hangingPunct="1">
              <a:buFontTx/>
              <a:buNone/>
            </a:pPr>
            <a:r>
              <a:rPr lang="en-US">
                <a:latin typeface="Lucida Sans Unicode" charset="0"/>
                <a:cs typeface="Times New Roman" charset="0"/>
              </a:rPr>
              <a:t>Exercise (up to   700%)</a:t>
            </a:r>
          </a:p>
          <a:p>
            <a:pPr eaLnBrk="1" hangingPunct="1">
              <a:buFontTx/>
              <a:buNone/>
            </a:pPr>
            <a:r>
              <a:rPr lang="en-US">
                <a:latin typeface="Lucida Sans Unicode" charset="0"/>
                <a:cs typeface="Times New Roman" charset="0"/>
              </a:rPr>
              <a:t>Eating ( 30%)</a:t>
            </a:r>
          </a:p>
          <a:p>
            <a:pPr eaLnBrk="1" hangingPunct="1">
              <a:buFontTx/>
              <a:buNone/>
            </a:pPr>
            <a:r>
              <a:rPr lang="en-US">
                <a:latin typeface="Lucida Sans Unicode" charset="0"/>
                <a:cs typeface="Times New Roman" charset="0"/>
              </a:rPr>
              <a:t>High environmental temperature (  )</a:t>
            </a:r>
          </a:p>
          <a:p>
            <a:pPr eaLnBrk="1" hangingPunct="1">
              <a:buFontTx/>
              <a:buNone/>
            </a:pPr>
            <a:r>
              <a:rPr lang="en-US">
                <a:latin typeface="Lucida Sans Unicode" charset="0"/>
                <a:cs typeface="Times New Roman" charset="0"/>
              </a:rPr>
              <a:t>Pregnancy ( ) </a:t>
            </a:r>
          </a:p>
          <a:p>
            <a:pPr eaLnBrk="1" hangingPunct="1">
              <a:buFontTx/>
              <a:buNone/>
            </a:pPr>
            <a:r>
              <a:rPr lang="en-US">
                <a:latin typeface="Lucida Sans Unicode" charset="0"/>
                <a:cs typeface="Times New Roman" charset="0"/>
              </a:rPr>
              <a:t>Anxiety ( 50-100%) </a:t>
            </a:r>
          </a:p>
          <a:p>
            <a:pPr eaLnBrk="1" hangingPunct="1">
              <a:buFontTx/>
              <a:buNone/>
            </a:pPr>
            <a:r>
              <a:rPr lang="en-US">
                <a:latin typeface="Lucida Sans Unicode" charset="0"/>
                <a:cs typeface="Times New Roman" charset="0"/>
              </a:rPr>
              <a:t>Sympathomimitics, epinephrine ( )</a:t>
            </a:r>
          </a:p>
          <a:p>
            <a:pPr eaLnBrk="1" hangingPunct="1">
              <a:buFontTx/>
              <a:buNone/>
            </a:pPr>
            <a:r>
              <a:rPr lang="en-US">
                <a:latin typeface="Lucida Sans Unicode" charset="0"/>
                <a:cs typeface="Times New Roman" charset="0"/>
              </a:rPr>
              <a:t>Sitting or standing from lying position (   20-30%)</a:t>
            </a:r>
          </a:p>
        </p:txBody>
      </p:sp>
      <p:sp>
        <p:nvSpPr>
          <p:cNvPr id="5122" name="Rectangle 2"/>
          <p:cNvSpPr>
            <a:spLocks noGrp="1" noChangeArrowheads="1"/>
          </p:cNvSpPr>
          <p:nvPr>
            <p:ph type="title"/>
          </p:nvPr>
        </p:nvSpPr>
        <p:spPr/>
        <p:txBody>
          <a:bodyPr/>
          <a:lstStyle/>
          <a:p>
            <a:pPr eaLnBrk="1" fontAlgn="auto" hangingPunct="1">
              <a:spcAft>
                <a:spcPts val="0"/>
              </a:spcAft>
              <a:defRPr/>
            </a:pPr>
            <a:r>
              <a:rPr lang="en-US" dirty="0" smtClean="0">
                <a:solidFill>
                  <a:srgbClr val="C00000"/>
                </a:solidFill>
                <a:ea typeface="+mj-ea"/>
              </a:rPr>
              <a:t>Physiological variations in CO</a:t>
            </a:r>
            <a:r>
              <a:rPr lang="en-US" dirty="0" smtClean="0">
                <a:ea typeface="+mj-ea"/>
              </a:rPr>
              <a:t> </a:t>
            </a:r>
          </a:p>
        </p:txBody>
      </p:sp>
      <p:sp>
        <p:nvSpPr>
          <p:cNvPr id="16388" name="Line 4"/>
          <p:cNvSpPr>
            <a:spLocks noChangeShapeType="1"/>
          </p:cNvSpPr>
          <p:nvPr/>
        </p:nvSpPr>
        <p:spPr bwMode="auto">
          <a:xfrm>
            <a:off x="7391400" y="48006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89" name="Line 5"/>
          <p:cNvSpPr>
            <a:spLocks noChangeShapeType="1"/>
          </p:cNvSpPr>
          <p:nvPr/>
        </p:nvSpPr>
        <p:spPr bwMode="auto">
          <a:xfrm flipV="1">
            <a:off x="3276600" y="2057400"/>
            <a:ext cx="0"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0" name="Line 6"/>
          <p:cNvSpPr>
            <a:spLocks noChangeShapeType="1"/>
          </p:cNvSpPr>
          <p:nvPr/>
        </p:nvSpPr>
        <p:spPr bwMode="auto">
          <a:xfrm flipV="1">
            <a:off x="1981200" y="24384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1" name="Line 7"/>
          <p:cNvSpPr>
            <a:spLocks noChangeShapeType="1"/>
          </p:cNvSpPr>
          <p:nvPr/>
        </p:nvSpPr>
        <p:spPr bwMode="auto">
          <a:xfrm flipV="1">
            <a:off x="2590800" y="3352800"/>
            <a:ext cx="0"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2" name="Line 8"/>
          <p:cNvSpPr>
            <a:spLocks noChangeShapeType="1"/>
          </p:cNvSpPr>
          <p:nvPr/>
        </p:nvSpPr>
        <p:spPr bwMode="auto">
          <a:xfrm flipV="1">
            <a:off x="6400800" y="28956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3" name="Line 9"/>
          <p:cNvSpPr>
            <a:spLocks noChangeShapeType="1"/>
          </p:cNvSpPr>
          <p:nvPr/>
        </p:nvSpPr>
        <p:spPr bwMode="auto">
          <a:xfrm flipV="1">
            <a:off x="2133600" y="37338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6394" name="Straight Arrow Connector 11"/>
          <p:cNvCxnSpPr>
            <a:cxnSpLocks noChangeShapeType="1"/>
          </p:cNvCxnSpPr>
          <p:nvPr/>
        </p:nvCxnSpPr>
        <p:spPr bwMode="auto">
          <a:xfrm rot="5400000" flipH="1" flipV="1">
            <a:off x="5922962" y="4516438"/>
            <a:ext cx="50006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68313" y="1628775"/>
            <a:ext cx="8229600" cy="4525963"/>
          </a:xfrm>
        </p:spPr>
        <p:txBody>
          <a:bodyPr/>
          <a:lstStyle/>
          <a:p>
            <a:pPr eaLnBrk="1" hangingPunct="1">
              <a:lnSpc>
                <a:spcPct val="90000"/>
              </a:lnSpc>
              <a:buFontTx/>
              <a:buNone/>
            </a:pPr>
            <a:r>
              <a:rPr lang="en-US">
                <a:solidFill>
                  <a:srgbClr val="C00000"/>
                </a:solidFill>
                <a:latin typeface="Lucida Sans Unicode" charset="0"/>
                <a:cs typeface="Times New Roman" charset="0"/>
              </a:rPr>
              <a:t>Increasing CO:</a:t>
            </a:r>
          </a:p>
          <a:p>
            <a:pPr eaLnBrk="1" hangingPunct="1">
              <a:lnSpc>
                <a:spcPct val="90000"/>
              </a:lnSpc>
            </a:pPr>
            <a:r>
              <a:rPr lang="en-US">
                <a:latin typeface="Lucida Sans Unicode" charset="0"/>
                <a:cs typeface="Times New Roman" charset="0"/>
              </a:rPr>
              <a:t>Fever</a:t>
            </a:r>
          </a:p>
          <a:p>
            <a:pPr eaLnBrk="1" hangingPunct="1">
              <a:lnSpc>
                <a:spcPct val="90000"/>
              </a:lnSpc>
            </a:pPr>
            <a:r>
              <a:rPr lang="en-US">
                <a:latin typeface="Lucida Sans Unicode" charset="0"/>
                <a:cs typeface="Times New Roman" charset="0"/>
              </a:rPr>
              <a:t>Hyperthyroidism</a:t>
            </a:r>
          </a:p>
          <a:p>
            <a:pPr eaLnBrk="1" hangingPunct="1">
              <a:lnSpc>
                <a:spcPct val="90000"/>
              </a:lnSpc>
            </a:pPr>
            <a:r>
              <a:rPr lang="en-US">
                <a:latin typeface="Lucida Sans Unicode" charset="0"/>
                <a:cs typeface="Times New Roman" charset="0"/>
              </a:rPr>
              <a:t>Anemia</a:t>
            </a:r>
          </a:p>
          <a:p>
            <a:pPr eaLnBrk="1" hangingPunct="1">
              <a:lnSpc>
                <a:spcPct val="90000"/>
              </a:lnSpc>
              <a:buFontTx/>
              <a:buNone/>
            </a:pPr>
            <a:r>
              <a:rPr lang="en-US">
                <a:solidFill>
                  <a:srgbClr val="C00000"/>
                </a:solidFill>
                <a:latin typeface="Lucida Sans Unicode" charset="0"/>
                <a:cs typeface="Times New Roman" charset="0"/>
              </a:rPr>
              <a:t>Decreasing CO:</a:t>
            </a:r>
            <a:endParaRPr lang="ar-sa">
              <a:solidFill>
                <a:srgbClr val="C00000"/>
              </a:solidFill>
              <a:latin typeface="Lucida Sans Unicode" charset="0"/>
              <a:cs typeface="Arial" charset="0"/>
            </a:endParaRPr>
          </a:p>
          <a:p>
            <a:pPr eaLnBrk="1" hangingPunct="1">
              <a:lnSpc>
                <a:spcPct val="90000"/>
              </a:lnSpc>
            </a:pPr>
            <a:r>
              <a:rPr lang="en-US">
                <a:latin typeface="Lucida Sans Unicode" charset="0"/>
                <a:cs typeface="Times New Roman" charset="0"/>
              </a:rPr>
              <a:t>Hypothermia.</a:t>
            </a:r>
          </a:p>
          <a:p>
            <a:pPr eaLnBrk="1" hangingPunct="1">
              <a:lnSpc>
                <a:spcPct val="90000"/>
              </a:lnSpc>
            </a:pPr>
            <a:r>
              <a:rPr lang="en-US">
                <a:latin typeface="Lucida Sans Unicode" charset="0"/>
                <a:cs typeface="Times New Roman" charset="0"/>
              </a:rPr>
              <a:t>Hypothyroidism</a:t>
            </a:r>
          </a:p>
          <a:p>
            <a:pPr eaLnBrk="1" hangingPunct="1">
              <a:lnSpc>
                <a:spcPct val="90000"/>
              </a:lnSpc>
            </a:pPr>
            <a:r>
              <a:rPr lang="en-US">
                <a:latin typeface="Lucida Sans Unicode" charset="0"/>
                <a:cs typeface="Times New Roman" charset="0"/>
              </a:rPr>
              <a:t>Myocardial diseases e.g. infarction, failure…</a:t>
            </a:r>
          </a:p>
          <a:p>
            <a:pPr eaLnBrk="1" hangingPunct="1">
              <a:lnSpc>
                <a:spcPct val="90000"/>
              </a:lnSpc>
            </a:pPr>
            <a:r>
              <a:rPr lang="en-US">
                <a:latin typeface="Lucida Sans Unicode" charset="0"/>
                <a:cs typeface="Times New Roman" charset="0"/>
              </a:rPr>
              <a:t>Rapid arrhythmias</a:t>
            </a:r>
          </a:p>
        </p:txBody>
      </p:sp>
      <p:sp>
        <p:nvSpPr>
          <p:cNvPr id="6146" name="Rectangle 2"/>
          <p:cNvSpPr>
            <a:spLocks noGrp="1" noChangeArrowheads="1"/>
          </p:cNvSpPr>
          <p:nvPr>
            <p:ph type="title"/>
          </p:nvPr>
        </p:nvSpPr>
        <p:spPr/>
        <p:txBody>
          <a:bodyPr/>
          <a:lstStyle/>
          <a:p>
            <a:pPr eaLnBrk="1" fontAlgn="auto" hangingPunct="1">
              <a:spcAft>
                <a:spcPts val="0"/>
              </a:spcAft>
              <a:defRPr/>
            </a:pPr>
            <a:r>
              <a:rPr lang="en-US" dirty="0" smtClean="0">
                <a:solidFill>
                  <a:srgbClr val="C00000"/>
                </a:solidFill>
                <a:ea typeface="+mj-ea"/>
              </a:rPr>
              <a:t>Pathological variations in CO</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243</TotalTime>
  <Words>1149</Words>
  <Application>Microsoft Macintosh PowerPoint</Application>
  <PresentationFormat>On-screen Show (4:3)</PresentationFormat>
  <Paragraphs>151</Paragraphs>
  <Slides>27</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Lucida Sans Unicode</vt:lpstr>
      <vt:lpstr>Wingdings 3</vt:lpstr>
      <vt:lpstr>Verdana</vt:lpstr>
      <vt:lpstr>Wingdings 2</vt:lpstr>
      <vt:lpstr>Calibri</vt:lpstr>
      <vt:lpstr>Times New Roman</vt:lpstr>
      <vt:lpstr>Tahoma</vt:lpstr>
      <vt:lpstr>Concourse</vt:lpstr>
      <vt:lpstr>   CARDIAC OUTPUT and  Venous Return   Dr. Eman EL Eter  Associate Prof. Physiology Dep.</vt:lpstr>
      <vt:lpstr>Lecture 8: Objectives</vt:lpstr>
      <vt:lpstr>Lecture outline</vt:lpstr>
      <vt:lpstr>Definitions</vt:lpstr>
      <vt:lpstr>Definitions………..</vt:lpstr>
      <vt:lpstr>Stroke volume</vt:lpstr>
      <vt:lpstr>Heart Rate</vt:lpstr>
      <vt:lpstr>Physiological variations in CO </vt:lpstr>
      <vt:lpstr>Pathological variations in CO</vt:lpstr>
      <vt:lpstr>Factors affecting CO</vt:lpstr>
      <vt:lpstr>PowerPoint Presentation</vt:lpstr>
      <vt:lpstr>PowerPoint Presentation</vt:lpstr>
      <vt:lpstr>PowerPoint Presentation</vt:lpstr>
      <vt:lpstr>PowerPoint Presentation</vt:lpstr>
      <vt:lpstr>Stroke volume</vt:lpstr>
      <vt:lpstr>Factors affecting Cardiac output:</vt:lpstr>
      <vt:lpstr>VR &amp; CO</vt:lpstr>
      <vt:lpstr>1.Venous Return (Preload)</vt:lpstr>
      <vt:lpstr>Factors determining CO: Preload, cont.,…..</vt:lpstr>
      <vt:lpstr>Factors affecting VR (Preload)</vt:lpstr>
      <vt:lpstr>Factors affecting VR (Preload), cont…</vt:lpstr>
      <vt:lpstr>Factors affecting VR (Preload), continued,…</vt:lpstr>
      <vt:lpstr>Afterload</vt:lpstr>
      <vt:lpstr>Afterload</vt:lpstr>
      <vt:lpstr>Effect of an increase in afterload on SV</vt:lpstr>
      <vt:lpstr>Extrinsic Regulation of CO</vt:lpstr>
      <vt:lpstr>What are the factors affecting EDV:</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CARDIAC OUTPUT  and Venous Return  By  Dr. Eman EL Eter  Associate Prof. Physiology Dep.</dc:title>
  <dc:creator>hp</dc:creator>
  <cp:lastModifiedBy>User</cp:lastModifiedBy>
  <cp:revision>24</cp:revision>
  <dcterms:created xsi:type="dcterms:W3CDTF">2011-03-26T04:47:51Z</dcterms:created>
  <dcterms:modified xsi:type="dcterms:W3CDTF">2012-03-12T11:46:54Z</dcterms:modified>
</cp:coreProperties>
</file>