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61" r:id="rId9"/>
    <p:sldId id="262" r:id="rId10"/>
    <p:sldId id="263" r:id="rId11"/>
    <p:sldId id="264" r:id="rId12"/>
    <p:sldId id="265" r:id="rId13"/>
    <p:sldId id="267" r:id="rId14"/>
    <p:sldId id="278" r:id="rId15"/>
    <p:sldId id="269" r:id="rId16"/>
    <p:sldId id="270" r:id="rId17"/>
    <p:sldId id="281" r:id="rId18"/>
    <p:sldId id="271" r:id="rId19"/>
    <p:sldId id="280" r:id="rId20"/>
    <p:sldId id="275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13762E7-922F-5343-8AE7-A2EF66603DB8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79D2715-B741-EE4C-BE27-0F804B3EF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B416F-ADC6-2642-AE0A-42E5857F5CF4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CAACF7-3B9C-CC41-9431-CBF858FAF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192F7-AEC0-784E-B117-A2FA8556C664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5C1A8-CF73-AB41-9719-87CA0AF55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26828-E11C-8043-8A47-A861331CA69A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1FCE5-2E21-1343-82AE-A8604B469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0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A584CA-6237-BA49-8A8D-38D5272A94C7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78BD1-B448-2047-84C8-B4EC9A37C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2EFE3-7F85-E44B-B6A0-0F62402A091B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ABBEA-0E80-E049-8845-E344D4999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0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F985AD-9C9B-2C45-A713-1082773F5733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DDCD1-872B-FA46-AED8-710EDFAFE1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44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A0511-BE50-E746-A8D9-D8B076E27B2D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6CE54-20DB-0245-9431-60F132E738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FCF53-84D5-3A43-B2E9-CC5E51CDC700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A3E05-63FA-6240-A69D-54C15D715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71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A8DDF-CF82-FB42-84E2-2DAC9929E169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63379-DD8D-2246-903E-EEC4D09EDD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54D0F8-CC4C-144A-8EFD-9A53EBB69DB0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6493-C782-954D-858C-3A13135FDA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3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7CAEA-189C-C44A-B646-176035200DF8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D1FA8-E736-5C49-A8B8-B874D4CE7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9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4256A02-6C69-8A45-A05A-639C144F3263}" type="datetimeFigureOut">
              <a:rPr lang="en-US"/>
              <a:pPr/>
              <a:t>3/13/12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759D5AE-9A81-0146-A87A-479A590D5C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mc/articles/PMC1128747/figure/FN0x94e77c8.0x9c6bf18/" TargetMode="Externa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core/lw/2.0/html/tileshop_pmc/tileshop_pmc_inline.html?title=An%20external%20file%20that%20holds%20a%20picture,%20illustration,%20etc.%0AObject%20name%20is%20heart03.f2.jpg%20%5BObject%20name%20is%20heart03.f2.jpg%5D&amp;p=PMC3&amp;id=1128747_heart03.f2.jpg" TargetMode="Externa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4/4d/Elevated_JVP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sa/imgres?imgurl=http://www.heartfailure.org/images/img_my_circle_heart_diag.gif&amp;imgrefurl=http://www.heartfailure.org/eng_site/introheart_heart.asp&amp;usg=__kRP1Gr2YnJ8H24VSBSzx5b4kaqs=&amp;h=235&amp;w=255&amp;sz=7&amp;hl=ar&amp;start=8&amp;zoom=1&amp;tbnid=xUsRCAOAcD6m_M:&amp;tbnh=102&amp;tbnw=111&amp;ei=OxCQTcK7M4Ss8AO-5OGgDw&amp;prev=/images?q=left+sided+heart+failure+patient&amp;hl=ar&amp;safe=active&amp;sa=G&amp;biw=1007&amp;bih=354&amp;gbv=2&amp;tbs=isch:1&amp;itbs=1" TargetMode="Externa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Lecture:10 Contractility, Stroke volume and Heart Failure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>
              <a:latin typeface="Lucida Sans Unicode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Acute heart failure develops </a:t>
            </a:r>
            <a:r>
              <a:rPr lang="en-US">
                <a:solidFill>
                  <a:srgbClr val="FF0000"/>
                </a:solidFill>
                <a:latin typeface="Lucida Sans Unicode" charset="0"/>
                <a:cs typeface="Times New Roman" charset="0"/>
              </a:rPr>
              <a:t>rapidly</a:t>
            </a:r>
            <a:r>
              <a:rPr lang="en-US">
                <a:latin typeface="Lucida Sans Unicode" charset="0"/>
                <a:cs typeface="Times New Roman" charset="0"/>
              </a:rPr>
              <a:t> and can be immediately life threatening because the heart does not have time to undergo compensatory adaptations. Acute failure (hours/days) may result from: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cardiopulmonary by-pass surgery,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acute infection (sepsis),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acute myocardial infarction,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severe arrhythmias, etc.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Acute heart failure can often be managed successfully by pharmacological or surgical interventions.  </a:t>
            </a:r>
          </a:p>
          <a:p>
            <a:pPr eaLnBrk="1" hangingPunct="1"/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Acute HF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Chronic heart failure is a long-term condition (months/years) that is associated with the heart undergoing </a:t>
            </a:r>
            <a:r>
              <a:rPr lang="en-US" b="1">
                <a:solidFill>
                  <a:srgbClr val="C00000"/>
                </a:solidFill>
                <a:latin typeface="Lucida Sans Unicode" charset="0"/>
                <a:cs typeface="Times New Roman" charset="0"/>
              </a:rPr>
              <a:t>adaptive responses </a:t>
            </a:r>
            <a:r>
              <a:rPr lang="en-US">
                <a:latin typeface="Lucida Sans Unicode" charset="0"/>
                <a:cs typeface="Times New Roman" charset="0"/>
              </a:rPr>
              <a:t>(e.g., dilation, hypertrophy) to a precipitating cause. These adaptive responses, however, can be </a:t>
            </a:r>
            <a:r>
              <a:rPr lang="en-US">
                <a:solidFill>
                  <a:srgbClr val="FF0000"/>
                </a:solidFill>
                <a:latin typeface="Lucida Sans Unicode" charset="0"/>
                <a:cs typeface="Times New Roman" charset="0"/>
              </a:rPr>
              <a:t>deleterious ?</a:t>
            </a:r>
          </a:p>
          <a:p>
            <a:pPr eaLnBrk="1" hangingPunct="1"/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Chronic HF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http://www.ncbi.nlm.nih.gov/pmc/articles/PMC1128747/bin/heart03.f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914400"/>
            <a:ext cx="5486400" cy="5791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FF0000"/>
                </a:solidFill>
                <a:ea typeface="+mj-ea"/>
              </a:rPr>
              <a:t>Neurohormonal</a:t>
            </a:r>
            <a:r>
              <a:rPr lang="en-US" sz="2400" dirty="0" smtClean="0">
                <a:solidFill>
                  <a:srgbClr val="FF0000"/>
                </a:solidFill>
                <a:ea typeface="+mj-ea"/>
              </a:rPr>
              <a:t> mechanisms and compensatory mechanisms in heart failure </a:t>
            </a:r>
            <a:r>
              <a:rPr lang="en-US" sz="2400" dirty="0" smtClean="0">
                <a:ea typeface="+mj-ea"/>
              </a:rPr>
              <a:t> </a:t>
            </a:r>
            <a:br>
              <a:rPr lang="en-US" sz="2400" dirty="0" smtClean="0">
                <a:ea typeface="+mj-ea"/>
              </a:rPr>
            </a:br>
            <a:r>
              <a:rPr lang="en-US" sz="1800" dirty="0" smtClean="0">
                <a:ea typeface="+mj-ea"/>
              </a:rPr>
              <a:t>BMJ 2000; 320:167-170</a:t>
            </a:r>
            <a:r>
              <a:rPr lang="en-US" sz="2400" dirty="0" smtClean="0">
                <a:ea typeface="+mj-ea"/>
              </a:rPr>
              <a:t/>
            </a:r>
            <a:br>
              <a:rPr lang="en-US" sz="2400" dirty="0" smtClean="0">
                <a:ea typeface="+mj-ea"/>
              </a:rPr>
            </a:br>
            <a:endParaRPr lang="en-US" sz="2400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An external file that holds a picture, illustration, etc.&#10;Object name is heart03.f2.jpg Object name is heart03.f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066800"/>
            <a:ext cx="6324600" cy="5410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Effect of </a:t>
            </a:r>
            <a:r>
              <a:rPr lang="en-US" dirty="0" err="1" smtClean="0">
                <a:ea typeface="+mj-ea"/>
              </a:rPr>
              <a:t>natriuretic</a:t>
            </a:r>
            <a:r>
              <a:rPr lang="en-US" dirty="0" smtClean="0">
                <a:ea typeface="+mj-ea"/>
              </a:rPr>
              <a:t> peptide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5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6695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Responses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Short-term effects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Long-term effects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6401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Salt &amp; water retention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preload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Pulmonary congestion</a:t>
                      </a:r>
                    </a:p>
                    <a:p>
                      <a:r>
                        <a:rPr lang="en-US" sz="1800" dirty="0" smtClean="0"/>
                        <a:t>Systemic congestion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14632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Vasoconstriction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Maintain BP</a:t>
                      </a:r>
                      <a:r>
                        <a:rPr lang="en-US" sz="1800" baseline="0" dirty="0" smtClean="0"/>
                        <a:t> for perfusion of vital organs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Exacerbate pump dysfunction by increasing </a:t>
                      </a:r>
                      <a:r>
                        <a:rPr lang="en-US" sz="1800" dirty="0" err="1" smtClean="0"/>
                        <a:t>afterload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Increase cardiac energy expenditure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1188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Sympathetic</a:t>
                      </a:r>
                      <a:r>
                        <a:rPr lang="en-US" sz="1800" baseline="0" dirty="0" smtClean="0"/>
                        <a:t> stimulation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heart rate and ejection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energy expenditure,</a:t>
                      </a:r>
                    </a:p>
                    <a:p>
                      <a:r>
                        <a:rPr lang="en-US" sz="1800" dirty="0" smtClean="0"/>
                        <a:t>Risk of </a:t>
                      </a:r>
                      <a:r>
                        <a:rPr lang="en-US" sz="1800" dirty="0" err="1" smtClean="0"/>
                        <a:t>dysrrhythmia</a:t>
                      </a:r>
                      <a:r>
                        <a:rPr lang="en-US" sz="1800" dirty="0" smtClean="0"/>
                        <a:t>,</a:t>
                      </a:r>
                    </a:p>
                    <a:p>
                      <a:r>
                        <a:rPr lang="en-US" sz="1800" dirty="0" smtClean="0"/>
                        <a:t>Sudden death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ea typeface="+mj-ea"/>
              </a:rPr>
              <a:t>Summary of the consequences to the </a:t>
            </a:r>
            <a:r>
              <a:rPr lang="en-US" sz="2400" dirty="0" err="1" smtClean="0">
                <a:solidFill>
                  <a:srgbClr val="FF0000"/>
                </a:solidFill>
                <a:ea typeface="+mj-ea"/>
              </a:rPr>
              <a:t>neurohormonal</a:t>
            </a:r>
            <a:r>
              <a:rPr lang="en-US" sz="2400" dirty="0" smtClean="0">
                <a:solidFill>
                  <a:srgbClr val="FF0000"/>
                </a:solidFill>
                <a:ea typeface="+mj-ea"/>
              </a:rPr>
              <a:t> responses to impaired cardiac performance</a:t>
            </a:r>
            <a:r>
              <a:rPr lang="en-US" sz="3200" dirty="0" smtClean="0">
                <a:solidFill>
                  <a:srgbClr val="FF0000"/>
                </a:solidFill>
                <a:ea typeface="+mj-ea"/>
              </a:rPr>
              <a:t/>
            </a:r>
            <a:br>
              <a:rPr lang="en-US" sz="3200" dirty="0" smtClean="0">
                <a:solidFill>
                  <a:srgbClr val="FF0000"/>
                </a:solidFill>
                <a:ea typeface="+mj-ea"/>
              </a:rPr>
            </a:br>
            <a:endParaRPr lang="en-US" sz="3200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Respiratory signs are common: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Signs &amp; symptoms are due to pulmonary congestion and low CO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    -</a:t>
            </a:r>
            <a:r>
              <a:rPr lang="en-US" b="1" dirty="0" err="1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Tachypnea</a:t>
            </a:r>
            <a:r>
              <a:rPr lang="en-US" b="1" dirty="0" smtClean="0">
                <a:solidFill>
                  <a:srgbClr val="FFFF00"/>
                </a:solidFill>
                <a:ea typeface="+mn-ea"/>
                <a:cs typeface="Times New Roman" pitchFamily="18" charset="0"/>
              </a:rPr>
              <a:t> :</a:t>
            </a:r>
            <a:r>
              <a:rPr lang="en-US" dirty="0" smtClean="0">
                <a:ea typeface="+mn-ea"/>
                <a:cs typeface="Times New Roman" pitchFamily="18" charset="0"/>
              </a:rPr>
              <a:t>(increased </a:t>
            </a:r>
            <a:r>
              <a:rPr lang="en-US" i="1" dirty="0" smtClean="0">
                <a:ea typeface="+mn-ea"/>
                <a:cs typeface="Times New Roman" pitchFamily="18" charset="0"/>
              </a:rPr>
              <a:t>rate</a:t>
            </a:r>
            <a:r>
              <a:rPr lang="en-US" dirty="0" smtClean="0">
                <a:ea typeface="+mn-ea"/>
                <a:cs typeface="Times New Roman" pitchFamily="18" charset="0"/>
              </a:rPr>
              <a:t> of breathing) and increased </a:t>
            </a:r>
            <a:r>
              <a:rPr lang="en-US" i="1" dirty="0" smtClean="0">
                <a:ea typeface="+mn-ea"/>
                <a:cs typeface="Times New Roman" pitchFamily="18" charset="0"/>
              </a:rPr>
              <a:t>work</a:t>
            </a:r>
            <a:r>
              <a:rPr lang="en-US" dirty="0" smtClean="0">
                <a:ea typeface="+mn-ea"/>
                <a:cs typeface="Times New Roman" pitchFamily="18" charset="0"/>
              </a:rPr>
              <a:t> of breathing.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    - pulmonary edema  can develop </a:t>
            </a:r>
            <a:r>
              <a:rPr lang="en-US" dirty="0" smtClean="0">
                <a:ea typeface="+mn-ea"/>
                <a:cs typeface="Times New Roman" pitchFamily="18" charset="0"/>
              </a:rPr>
              <a:t>(fluid in the alveoli).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    -Cyanosis : </a:t>
            </a:r>
            <a:r>
              <a:rPr lang="en-US" dirty="0" smtClean="0">
                <a:ea typeface="+mn-ea"/>
                <a:cs typeface="Times New Roman" pitchFamily="18" charset="0"/>
              </a:rPr>
              <a:t>which suggests severe hypoxemia, is a late sign of extremely severe pulmonary edema.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Left-sided failure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ea typeface="+mn-ea"/>
                <a:cs typeface="Times New Roman" pitchFamily="18" charset="0"/>
              </a:rPr>
              <a:t>Additional signs indicating </a:t>
            </a:r>
            <a:r>
              <a:rPr lang="en-US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left ventricular failure </a:t>
            </a:r>
            <a:r>
              <a:rPr lang="en-US" dirty="0" smtClean="0">
                <a:ea typeface="+mn-ea"/>
                <a:cs typeface="Times New Roman" pitchFamily="18" charset="0"/>
              </a:rPr>
              <a:t>include: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ea typeface="+mn-ea"/>
                <a:cs typeface="Times New Roman" pitchFamily="18" charset="0"/>
              </a:rPr>
              <a:t> a laterally displaced apex beat (which occurs if the heart is enlarged)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ea typeface="+mn-ea"/>
                <a:cs typeface="Times New Roman" pitchFamily="18" charset="0"/>
              </a:rPr>
              <a:t>gallop rhythm (additional heart sounds) may be heard as a marker of increased blood flow, or increased intra-cardiac pressure.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</a:rPr>
              <a:t>Left ventricular failure</a:t>
            </a:r>
            <a:endParaRPr lang="en-US" dirty="0">
              <a:solidFill>
                <a:schemeClr val="bg2">
                  <a:lumMod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l_fi" descr="http://www.netterimages.com/images/vtn/000/000/002/2658-150x15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066800"/>
            <a:ext cx="4419600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Left-sided HF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4343400" cy="4525962"/>
          </a:xfrm>
        </p:spPr>
        <p:txBody>
          <a:bodyPr/>
          <a:lstStyle/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Pitting peripheral edema,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 ascites,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Hepatomegaly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Jugular venous pressure is frequently assessed as a marker of fluid status, which can be accentuated by the hepatojugular reflux. </a:t>
            </a:r>
          </a:p>
          <a:p>
            <a:pPr eaLnBrk="1" hangingPunct="1"/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</a:rPr>
              <a:t>Right-sided failure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ea typeface="+mj-ea"/>
              </a:rPr>
            </a:br>
            <a:endParaRPr lang="en-US" dirty="0">
              <a:solidFill>
                <a:schemeClr val="bg2">
                  <a:lumMod val="25000"/>
                </a:schemeClr>
              </a:solidFill>
              <a:ea typeface="+mj-ea"/>
            </a:endParaRPr>
          </a:p>
        </p:txBody>
      </p:sp>
      <p:pic>
        <p:nvPicPr>
          <p:cNvPr id="27652" name="Content Placeholder 3" descr="File:Elevated JVP.JPG">
            <a:hlinkClick r:id="rId2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2051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l_fi" descr="http://www.netterimages.com/images/vtn/000/000/002/2044-150x150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289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rg_hi" descr="http://t1.gstatic.com/images?q=tbn:ANd9GcSU2en3sstgxAWNmcNiq1bpN_9U29pAgUPgimvbytx7YrVFYjwI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752600"/>
            <a:ext cx="4876800" cy="472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Lucida Sans Unicode" charset="0"/>
                <a:cs typeface="Times New Roman" charset="0"/>
              </a:rPr>
              <a:t>By the end of this lecture the students are expected to: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Sans Unicode" charset="0"/>
                <a:cs typeface="Times New Roman" charset="0"/>
              </a:rPr>
              <a:t>Explain how cardiac contractility affect stroke volume.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Sans Unicode" charset="0"/>
                <a:cs typeface="Times New Roman" charset="0"/>
              </a:rPr>
              <a:t>Calculate CO using Fick</a:t>
            </a:r>
            <a:r>
              <a:rPr lang="ja-JP" altLang="en-US">
                <a:latin typeface="Lucida Sans Unicode" charset="0"/>
                <a:cs typeface="Times New Roman" charset="0"/>
              </a:rPr>
              <a:t>’</a:t>
            </a:r>
            <a:r>
              <a:rPr lang="en-US">
                <a:latin typeface="Lucida Sans Unicode" charset="0"/>
                <a:cs typeface="Times New Roman" charset="0"/>
              </a:rPr>
              <a:t>s principle equation.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Sans Unicode" charset="0"/>
                <a:cs typeface="Times New Roman" charset="0"/>
              </a:rPr>
              <a:t>Explain pathophysiology of heart failure and differentiate between left and right failure.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Sans Unicode" charset="0"/>
                <a:cs typeface="Times New Roman" charset="0"/>
              </a:rPr>
              <a:t>Explain how the pathophysiology associated with heart failure results in typical signs and symptoms.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Lecture:10 Contractility, Stroke volume and Heart Failure </a:t>
            </a:r>
            <a:br>
              <a:rPr lang="en-US" sz="3200" dirty="0" smtClean="0">
                <a:ea typeface="+mj-ea"/>
              </a:rPr>
            </a:br>
            <a:endParaRPr lang="en-US" sz="3200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Left </a:t>
            </a:r>
            <a:r>
              <a:rPr lang="en-US" dirty="0" err="1" smtClean="0">
                <a:ea typeface="+mj-ea"/>
              </a:rPr>
              <a:t>vs</a:t>
            </a:r>
            <a:r>
              <a:rPr lang="en-US" dirty="0" smtClean="0">
                <a:ea typeface="+mj-ea"/>
              </a:rPr>
              <a:t> Right HF</a:t>
            </a:r>
            <a:endParaRPr lang="en-US" dirty="0">
              <a:ea typeface="+mj-ea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7663" y="1820863"/>
          <a:ext cx="8786812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035220" imgH="3214009" progId="Word.Document.12">
                  <p:embed/>
                </p:oleObj>
              </mc:Choice>
              <mc:Fallback>
                <p:oleObj name="Document" r:id="rId3" imgW="6035220" imgH="3214009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820863"/>
                        <a:ext cx="8786812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The control of congestive heart failure symptoms, can be divided into three categories: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(1) reduction of cardiac workload, including both preload and afterload;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(2) control of excessive retention of salt and water; and </a:t>
            </a:r>
          </a:p>
          <a:p>
            <a:pPr eaLnBrk="1" hangingPunct="1"/>
            <a:r>
              <a:rPr lang="en-US">
                <a:latin typeface="Lucida Sans Unicode" charset="0"/>
                <a:cs typeface="Times New Roman" charset="0"/>
              </a:rPr>
              <a:t>(3) enhancement of myocardial contractility.</a:t>
            </a:r>
          </a:p>
          <a:p>
            <a:pPr eaLnBrk="1" hangingPunct="1"/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Treatment 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Sans Unicode" charset="0"/>
                <a:cs typeface="Times New Roman" charset="0"/>
              </a:rPr>
              <a:t>The contractility of the myocardium exerts a major influence on SV. Contractility is increased in response to sympathetic stimulation and this is reflected by shifting the pressure volume-loop upward and to the left (positive inotropic effect). Changes in heart rate and rhythm also affect myocardial contractility. Measuring cardiac output using Fick</a:t>
            </a:r>
            <a:r>
              <a:rPr lang="ja-JP" altLang="en-US" sz="2000">
                <a:latin typeface="Lucida Sans Unicode" charset="0"/>
                <a:cs typeface="Times New Roman" charset="0"/>
              </a:rPr>
              <a:t>’</a:t>
            </a:r>
            <a:r>
              <a:rPr lang="en-US" sz="2000">
                <a:latin typeface="Lucida Sans Unicode" charset="0"/>
                <a:cs typeface="Times New Roman" charset="0"/>
              </a:rPr>
              <a:t>s principle equation depends on measuring O2 consumption per minute and arterio-venous oxygen difference. Heart failure occurs when the heart loses its function as a pump which may result from ischemia, hypertension, cardiomyopathy,etc… Heart failure could be right or left-sided. There are differences between them regarding causes, effect on body systems and clinical manifestations. The path- physiological mechanisms of heart failure include: systolic dysfunction or diastolic dysfunction.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Lecture outline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sz="3200" b="1">
                <a:latin typeface="Lucida Sans Unicode" charset="0"/>
                <a:cs typeface="Times New Roman" charset="0"/>
              </a:rPr>
              <a:t>Systolic function of the heart is governed by</a:t>
            </a:r>
            <a:r>
              <a:rPr lang="en-US" sz="3200">
                <a:latin typeface="Lucida Sans Unicode" charset="0"/>
                <a:cs typeface="Times New Roman" charset="0"/>
              </a:rPr>
              <a:t>:</a:t>
            </a:r>
          </a:p>
          <a:p>
            <a:pPr eaLnBrk="1" hangingPunct="1">
              <a:buFont typeface="Wingdings 2" charset="0"/>
              <a:buNone/>
            </a:pPr>
            <a:endParaRPr lang="en-US" sz="3200">
              <a:latin typeface="Lucida Sans Unicode" charset="0"/>
              <a:cs typeface="Times New Roman" charset="0"/>
            </a:endParaRPr>
          </a:p>
          <a:p>
            <a:pPr eaLnBrk="1" hangingPunct="1"/>
            <a:r>
              <a:rPr lang="en-US" sz="2800" b="1">
                <a:latin typeface="Lucida Sans Unicode" charset="0"/>
                <a:cs typeface="Times New Roman" charset="0"/>
              </a:rPr>
              <a:t>1. Contractile state of the myocardium.</a:t>
            </a:r>
          </a:p>
          <a:p>
            <a:pPr eaLnBrk="1" hangingPunct="1"/>
            <a:r>
              <a:rPr lang="en-US" sz="2800" b="1">
                <a:latin typeface="Lucida Sans Unicode" charset="0"/>
                <a:cs typeface="Times New Roman" charset="0"/>
              </a:rPr>
              <a:t>2. Preload of the ventricle.</a:t>
            </a:r>
          </a:p>
          <a:p>
            <a:pPr eaLnBrk="1" hangingPunct="1"/>
            <a:r>
              <a:rPr lang="en-US" sz="2800" b="1">
                <a:latin typeface="Lucida Sans Unicode" charset="0"/>
                <a:cs typeface="Times New Roman" charset="0"/>
              </a:rPr>
              <a:t>3. Afterload applied to the ventricle.</a:t>
            </a:r>
          </a:p>
          <a:p>
            <a:pPr eaLnBrk="1" hangingPunct="1"/>
            <a:r>
              <a:rPr lang="en-US" sz="2800" b="1">
                <a:latin typeface="Lucida Sans Unicode" charset="0"/>
                <a:cs typeface="Times New Roman" charset="0"/>
              </a:rPr>
              <a:t>4. Heart Rate</a:t>
            </a:r>
            <a:r>
              <a:rPr lang="en-US" sz="2800">
                <a:latin typeface="Lucida Sans Unicode" charset="0"/>
                <a:cs typeface="Times New Roman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Cardiac contractility and stroke volume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200" b="1" dirty="0" smtClean="0">
              <a:solidFill>
                <a:srgbClr val="FFFF00"/>
              </a:solidFill>
              <a:ea typeface="+mn-ea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 err="1" smtClean="0">
                <a:ea typeface="+mn-ea"/>
                <a:cs typeface="Times New Roman" pitchFamily="18" charset="0"/>
              </a:rPr>
              <a:t>Echocardiographic</a:t>
            </a:r>
            <a:r>
              <a:rPr lang="en-US" sz="3200" dirty="0" smtClean="0">
                <a:ea typeface="+mn-ea"/>
                <a:cs typeface="Times New Roman" pitchFamily="18" charset="0"/>
              </a:rPr>
              <a:t> techniques: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Times New Roman" pitchFamily="18" charset="0"/>
              </a:rPr>
              <a:t>Ejection fraction= SV/EDV X 100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>
                <a:ea typeface="+mn-ea"/>
                <a:cs typeface="Times New Roman" pitchFamily="18" charset="0"/>
              </a:rPr>
              <a:t>Radionuclide imaging techniques can be used to estimate real-time changes in ventricular dimensions, thus computing stroke volume, which when multiplied by heart rate, gives cardiac output.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Measurement of CO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138"/>
            <a:ext cx="8686800" cy="5148262"/>
          </a:xfrm>
        </p:spPr>
        <p:txBody>
          <a:bodyPr>
            <a:normAutofit/>
          </a:bodyPr>
          <a:lstStyle/>
          <a:p>
            <a:pPr marL="547688" indent="-411163" eaLnBrk="1" hangingPunct="1">
              <a:lnSpc>
                <a:spcPct val="150000"/>
              </a:lnSpc>
              <a:buClr>
                <a:srgbClr val="000000"/>
              </a:buClr>
              <a:buFont typeface="Wingdings 2" charset="0"/>
              <a:buChar char=""/>
            </a:pPr>
            <a:r>
              <a:rPr lang="en-US" sz="1800" b="1">
                <a:solidFill>
                  <a:srgbClr val="C00000"/>
                </a:solidFill>
                <a:latin typeface="Lucida Sans Unicode" charset="0"/>
                <a:cs typeface="Times New Roman" charset="0"/>
              </a:rPr>
              <a:t>Fick</a:t>
            </a:r>
            <a:r>
              <a:rPr lang="ja-JP" altLang="en-US" sz="1800" b="1">
                <a:solidFill>
                  <a:srgbClr val="C00000"/>
                </a:solidFill>
                <a:latin typeface="Lucida Sans Unicode" charset="0"/>
                <a:cs typeface="Times New Roman" charset="0"/>
              </a:rPr>
              <a:t>’</a:t>
            </a:r>
            <a:r>
              <a:rPr lang="en-US" sz="1800" b="1">
                <a:solidFill>
                  <a:srgbClr val="C00000"/>
                </a:solidFill>
                <a:latin typeface="Lucida Sans Unicode" charset="0"/>
                <a:cs typeface="Times New Roman" charset="0"/>
              </a:rPr>
              <a:t>s Principle </a:t>
            </a:r>
            <a:r>
              <a:rPr lang="en-US" sz="1800">
                <a:latin typeface="Lucida Sans Unicode" charset="0"/>
                <a:cs typeface="Times New Roman" charset="0"/>
              </a:rPr>
              <a:t>: An old technique can be used to compute cardiac output (CO) indirectly from whole body oxygen consumption (VO2) and the mixed venous (O2ven) and arterial oxygen contents (O2art); however, this technique is seldom used. The CO is calculated as follows:</a:t>
            </a:r>
          </a:p>
          <a:p>
            <a:pPr marL="547688" indent="-411163" eaLnBrk="1" hangingPunct="1">
              <a:lnSpc>
                <a:spcPct val="150000"/>
              </a:lnSpc>
              <a:buClr>
                <a:srgbClr val="000000"/>
              </a:buClr>
              <a:buFont typeface="Wingdings 2" charset="0"/>
              <a:buChar char=""/>
            </a:pPr>
            <a:r>
              <a:rPr lang="en-US" sz="1800">
                <a:latin typeface="Lucida Sans Unicode" charset="0"/>
                <a:cs typeface="Times New Roman" charset="0"/>
              </a:rPr>
              <a:t>        </a:t>
            </a:r>
            <a:r>
              <a:rPr lang="en-US" sz="1800" b="1">
                <a:solidFill>
                  <a:srgbClr val="C00000"/>
                </a:solidFill>
                <a:latin typeface="Lucida Sans Unicode" charset="0"/>
                <a:cs typeface="Times New Roman" charset="0"/>
              </a:rPr>
              <a:t>CO = VO2/(O2art – O2ven)</a:t>
            </a:r>
            <a:endParaRPr lang="en-US" sz="1800">
              <a:solidFill>
                <a:srgbClr val="C00000"/>
              </a:solidFill>
              <a:latin typeface="Lucida Sans Unicode" charset="0"/>
              <a:cs typeface="Times New Roman" charset="0"/>
            </a:endParaRPr>
          </a:p>
          <a:p>
            <a:pPr marL="547688" indent="-411163" eaLnBrk="1" hangingPunct="1">
              <a:lnSpc>
                <a:spcPct val="150000"/>
              </a:lnSpc>
              <a:buClr>
                <a:srgbClr val="000000"/>
              </a:buClr>
              <a:buFont typeface="Wingdings 2" charset="0"/>
              <a:buChar char=""/>
            </a:pPr>
            <a:r>
              <a:rPr lang="en-US" sz="1800">
                <a:latin typeface="Lucida Sans Unicode" charset="0"/>
                <a:cs typeface="Times New Roman" charset="0"/>
              </a:rPr>
              <a:t>The blood contents of oxygen are expressed as ml O2/ml blood, and the VO2 is expressed in units of ml O2/min. If O2art and O2ven contents are 0.2 ml and 0.15 ml O2/ml blood, respectively, and VO2 is 250 ml O2/minute, then CO = 5000 ml/min, or 5 L/min. Ventricular stroke volume would simply be the cardiac output divided by the heart rate</a:t>
            </a:r>
            <a:r>
              <a:rPr lang="en-US" sz="1300">
                <a:latin typeface="Lucida Sans Unicode" charset="0"/>
                <a:cs typeface="Times New Roman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+mj-ea"/>
              </a:rPr>
              <a:t>Measurement of CO, cont….</a:t>
            </a:r>
            <a:endParaRPr lang="en-US" sz="2800" dirty="0"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Lucida Sans Unicode" charset="0"/>
              </a:rPr>
              <a:t>What is Heart Failure?</a:t>
            </a: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 b="1">
                <a:latin typeface="Lucida Sans Unicode" charset="0"/>
              </a:rPr>
              <a:t>It is a pathological process in which systolic and /or diastolic function of the heart is impaired  as a result, CO is low and unable to meet the metabolic demands of the body</a:t>
            </a:r>
            <a:r>
              <a:rPr lang="en-US">
                <a:latin typeface="Lucida Sans Unicode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Heart Failure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5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ea typeface="+mn-ea"/>
                <a:cs typeface="Times New Roman" pitchFamily="18" charset="0"/>
              </a:rPr>
              <a:t>Heart failure can be caused by factors originating from within the heart (i.e., intrinsic disease or pathology) or from external factors that place excessive demands upon the heart.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Intrinsic factors: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	</a:t>
            </a:r>
            <a:r>
              <a:rPr lang="en-US" sz="2400" dirty="0" smtClean="0">
                <a:ea typeface="+mn-ea"/>
                <a:cs typeface="Times New Roman" pitchFamily="18" charset="0"/>
              </a:rPr>
              <a:t>dilated </a:t>
            </a:r>
            <a:r>
              <a:rPr lang="en-US" sz="2400" dirty="0" err="1" smtClean="0">
                <a:ea typeface="+mn-ea"/>
                <a:cs typeface="Times New Roman" pitchFamily="18" charset="0"/>
              </a:rPr>
              <a:t>cardiomyopathy</a:t>
            </a:r>
            <a:r>
              <a:rPr lang="en-US" sz="2400" dirty="0" smtClean="0">
                <a:ea typeface="+mn-ea"/>
                <a:cs typeface="Times New Roman" pitchFamily="18" charset="0"/>
              </a:rPr>
              <a:t> and hypertrophic </a:t>
            </a:r>
            <a:r>
              <a:rPr lang="en-US" sz="2400" dirty="0" err="1" smtClean="0">
                <a:ea typeface="+mn-ea"/>
                <a:cs typeface="Times New Roman" pitchFamily="18" charset="0"/>
              </a:rPr>
              <a:t>cardiomyopathy</a:t>
            </a:r>
            <a:r>
              <a:rPr lang="en-US" sz="2400" dirty="0" smtClean="0">
                <a:ea typeface="+mn-ea"/>
                <a:cs typeface="Times New Roman" pitchFamily="18" charset="0"/>
              </a:rPr>
              <a:t>, myocardial infarction..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External factors: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	</a:t>
            </a:r>
            <a:r>
              <a:rPr lang="en-US" sz="2400" dirty="0" smtClean="0">
                <a:ea typeface="+mn-ea"/>
                <a:cs typeface="Times New Roman" pitchFamily="18" charset="0"/>
              </a:rPr>
              <a:t> - Pressure load: long-term, uncontrolled hypertension,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ea typeface="+mn-ea"/>
                <a:cs typeface="Times New Roman" pitchFamily="18" charset="0"/>
              </a:rPr>
              <a:t>    - increased </a:t>
            </a: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stroke volume 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a typeface="+mn-ea"/>
                <a:cs typeface="Times New Roman" pitchFamily="18" charset="0"/>
              </a:rPr>
              <a:t>    </a:t>
            </a:r>
            <a:r>
              <a:rPr lang="en-US" sz="2400" dirty="0" smtClean="0">
                <a:ea typeface="+mn-ea"/>
                <a:cs typeface="Times New Roman" pitchFamily="18" charset="0"/>
              </a:rPr>
              <a:t>(volume load; arterial-venous shunts),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>
                <a:ea typeface="+mn-ea"/>
                <a:cs typeface="Times New Roman" pitchFamily="18" charset="0"/>
              </a:rPr>
              <a:t>    hormonal disorders such as hyperthyroidism, and     pregnancy.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  <a:ea typeface="+mj-ea"/>
              </a:rPr>
              <a:t>Pathophysiology</a:t>
            </a:r>
            <a:r>
              <a:rPr lang="en-US" dirty="0" smtClean="0">
                <a:solidFill>
                  <a:srgbClr val="FF0000"/>
                </a:solidFill>
                <a:ea typeface="+mj-ea"/>
              </a:rPr>
              <a:t> of heart failure</a:t>
            </a:r>
            <a:endParaRPr lang="en-US" dirty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Myocardial infarction  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Coronary artery disease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Valve disease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Idiopathic cardiomyopathy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Viral or bacterial cardiomyopathy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Myocarditis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Pericarditis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Arrhythmias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Chronic hypertension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Thyroid disease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Septic shock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Aneamia</a:t>
            </a:r>
          </a:p>
          <a:p>
            <a:pPr eaLnBrk="1" hangingPunct="1"/>
            <a:r>
              <a:rPr lang="en-US" sz="2000" b="1">
                <a:latin typeface="Lucida Sans Unicode" charset="0"/>
                <a:cs typeface="Times New Roman" charset="0"/>
              </a:rPr>
              <a:t>Arterio-venous shunt.</a:t>
            </a:r>
          </a:p>
          <a:p>
            <a:pPr eaLnBrk="1" hangingPunct="1"/>
            <a:endParaRPr lang="en-US" sz="2000" b="1">
              <a:latin typeface="Lucida Sans Unicode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Causes of Heart Failure</a:t>
            </a:r>
            <a:br>
              <a:rPr lang="en-US" sz="4400" dirty="0" smtClean="0">
                <a:ea typeface="+mj-ea"/>
              </a:rPr>
            </a:br>
            <a:endParaRPr lang="en-US" dirty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891</Words>
  <Application>Microsoft Macintosh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Concourse</vt:lpstr>
      <vt:lpstr>Microsoft Office Word Document</vt:lpstr>
      <vt:lpstr>Lecture:10 Contractility, Stroke volume and Heart Failure</vt:lpstr>
      <vt:lpstr>Lecture:10 Contractility, Stroke volume and Heart Failure  </vt:lpstr>
      <vt:lpstr>Lecture outline</vt:lpstr>
      <vt:lpstr>Cardiac contractility and stroke volume</vt:lpstr>
      <vt:lpstr>Measurement of CO</vt:lpstr>
      <vt:lpstr>Measurement of CO, cont….</vt:lpstr>
      <vt:lpstr>Heart Failure</vt:lpstr>
      <vt:lpstr>Pathophysiology of heart failure</vt:lpstr>
      <vt:lpstr>Causes of Heart Failure </vt:lpstr>
      <vt:lpstr>Acute HF</vt:lpstr>
      <vt:lpstr>Chronic HF</vt:lpstr>
      <vt:lpstr>Neurohormonal mechanisms and compensatory mechanisms in heart failure   BMJ 2000; 320:167-170 </vt:lpstr>
      <vt:lpstr>Effect of natriuretic peptide</vt:lpstr>
      <vt:lpstr>Summary of the consequences to the neurohormonal responses to impaired cardiac performance </vt:lpstr>
      <vt:lpstr>Left-sided failure</vt:lpstr>
      <vt:lpstr>Left ventricular failure</vt:lpstr>
      <vt:lpstr>Left-sided HF</vt:lpstr>
      <vt:lpstr>Right-sided failure </vt:lpstr>
      <vt:lpstr>PowerPoint Presentation</vt:lpstr>
      <vt:lpstr>Left vs Right HF</vt:lpstr>
      <vt:lpstr>Treatment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Lecture:10 Contractility, Stroke volume and Heart Failure</dc:title>
  <dc:creator>hp</dc:creator>
  <cp:lastModifiedBy>User</cp:lastModifiedBy>
  <cp:revision>17</cp:revision>
  <dcterms:created xsi:type="dcterms:W3CDTF">2011-03-28T03:47:51Z</dcterms:created>
  <dcterms:modified xsi:type="dcterms:W3CDTF">2012-03-13T10:35:35Z</dcterms:modified>
</cp:coreProperties>
</file>