
<file path=[Content_Types].xml><?xml version="1.0" encoding="utf-8"?>
<Types xmlns="http://schemas.openxmlformats.org/package/2006/content-types">
  <Override PartName="/ppt/theme/themeOverride2.xml" ContentType="application/vnd.openxmlformats-officedocument.themeOverride+xml"/>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Override PartName="/ppt/theme/themeOverride1.xml" ContentType="application/vnd.openxmlformats-officedocument.themeOverr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tl="1" saveSubsetFonts="1">
  <p:sldMasterIdLst>
    <p:sldMasterId id="2147483660" r:id="rId1"/>
  </p:sldMasterIdLst>
  <p:sldIdLst>
    <p:sldId id="256" r:id="rId2"/>
    <p:sldId id="258" r:id="rId3"/>
    <p:sldId id="268" r:id="rId4"/>
    <p:sldId id="263" r:id="rId5"/>
    <p:sldId id="259" r:id="rId6"/>
    <p:sldId id="261" r:id="rId7"/>
    <p:sldId id="260" r:id="rId8"/>
    <p:sldId id="273" r:id="rId9"/>
    <p:sldId id="272" r:id="rId10"/>
    <p:sldId id="274" r:id="rId11"/>
    <p:sldId id="275" r:id="rId12"/>
    <p:sldId id="270" r:id="rId13"/>
    <p:sldId id="271" r:id="rId14"/>
    <p:sldId id="262" r:id="rId15"/>
    <p:sldId id="266" r:id="rId1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105" charset="0"/>
        <a:ea typeface="Arial" pitchFamily="-105" charset="0"/>
        <a:cs typeface="Arial" pitchFamily="-105" charset="0"/>
      </a:defRPr>
    </a:lvl1pPr>
    <a:lvl2pPr marL="457200" algn="r" rtl="1" fontAlgn="base">
      <a:spcBef>
        <a:spcPct val="0"/>
      </a:spcBef>
      <a:spcAft>
        <a:spcPct val="0"/>
      </a:spcAft>
      <a:defRPr kern="1200">
        <a:solidFill>
          <a:schemeClr val="tx1"/>
        </a:solidFill>
        <a:latin typeface="Arial" pitchFamily="-105" charset="0"/>
        <a:ea typeface="Arial" pitchFamily="-105" charset="0"/>
        <a:cs typeface="Arial" pitchFamily="-105" charset="0"/>
      </a:defRPr>
    </a:lvl2pPr>
    <a:lvl3pPr marL="914400" algn="r" rtl="1" fontAlgn="base">
      <a:spcBef>
        <a:spcPct val="0"/>
      </a:spcBef>
      <a:spcAft>
        <a:spcPct val="0"/>
      </a:spcAft>
      <a:defRPr kern="1200">
        <a:solidFill>
          <a:schemeClr val="tx1"/>
        </a:solidFill>
        <a:latin typeface="Arial" pitchFamily="-105" charset="0"/>
        <a:ea typeface="Arial" pitchFamily="-105" charset="0"/>
        <a:cs typeface="Arial" pitchFamily="-105" charset="0"/>
      </a:defRPr>
    </a:lvl3pPr>
    <a:lvl4pPr marL="1371600" algn="r" rtl="1" fontAlgn="base">
      <a:spcBef>
        <a:spcPct val="0"/>
      </a:spcBef>
      <a:spcAft>
        <a:spcPct val="0"/>
      </a:spcAft>
      <a:defRPr kern="1200">
        <a:solidFill>
          <a:schemeClr val="tx1"/>
        </a:solidFill>
        <a:latin typeface="Arial" pitchFamily="-105" charset="0"/>
        <a:ea typeface="Arial" pitchFamily="-105" charset="0"/>
        <a:cs typeface="Arial" pitchFamily="-105" charset="0"/>
      </a:defRPr>
    </a:lvl4pPr>
    <a:lvl5pPr marL="1828800" algn="r" rtl="1" fontAlgn="base">
      <a:spcBef>
        <a:spcPct val="0"/>
      </a:spcBef>
      <a:spcAft>
        <a:spcPct val="0"/>
      </a:spcAft>
      <a:defRPr kern="1200">
        <a:solidFill>
          <a:schemeClr val="tx1"/>
        </a:solidFill>
        <a:latin typeface="Arial" pitchFamily="-105" charset="0"/>
        <a:ea typeface="Arial" pitchFamily="-105" charset="0"/>
        <a:cs typeface="Arial" pitchFamily="-105" charset="0"/>
      </a:defRPr>
    </a:lvl5pPr>
    <a:lvl6pPr marL="2286000" algn="l" defTabSz="457200" rtl="0" eaLnBrk="1" latinLnBrk="0" hangingPunct="1">
      <a:defRPr kern="1200">
        <a:solidFill>
          <a:schemeClr val="tx1"/>
        </a:solidFill>
        <a:latin typeface="Arial" pitchFamily="-105" charset="0"/>
        <a:ea typeface="Arial" pitchFamily="-105" charset="0"/>
        <a:cs typeface="Arial" pitchFamily="-105" charset="0"/>
      </a:defRPr>
    </a:lvl6pPr>
    <a:lvl7pPr marL="2743200" algn="l" defTabSz="457200" rtl="0" eaLnBrk="1" latinLnBrk="0" hangingPunct="1">
      <a:defRPr kern="1200">
        <a:solidFill>
          <a:schemeClr val="tx1"/>
        </a:solidFill>
        <a:latin typeface="Arial" pitchFamily="-105" charset="0"/>
        <a:ea typeface="Arial" pitchFamily="-105" charset="0"/>
        <a:cs typeface="Arial" pitchFamily="-105" charset="0"/>
      </a:defRPr>
    </a:lvl7pPr>
    <a:lvl8pPr marL="3200400" algn="l" defTabSz="457200" rtl="0" eaLnBrk="1" latinLnBrk="0" hangingPunct="1">
      <a:defRPr kern="1200">
        <a:solidFill>
          <a:schemeClr val="tx1"/>
        </a:solidFill>
        <a:latin typeface="Arial" pitchFamily="-105" charset="0"/>
        <a:ea typeface="Arial" pitchFamily="-105" charset="0"/>
        <a:cs typeface="Arial" pitchFamily="-105" charset="0"/>
      </a:defRPr>
    </a:lvl8pPr>
    <a:lvl9pPr marL="3657600" algn="l" defTabSz="457200" rtl="0" eaLnBrk="1" latinLnBrk="0" hangingPunct="1">
      <a:defRPr kern="1200">
        <a:solidFill>
          <a:schemeClr val="tx1"/>
        </a:solidFill>
        <a:latin typeface="Arial" pitchFamily="-105" charset="0"/>
        <a:ea typeface="Arial" pitchFamily="-105" charset="0"/>
        <a:cs typeface="Arial" pitchFamily="-105"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33CCFF"/>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84380"/>
    <p:restoredTop sz="94660"/>
  </p:normalViewPr>
  <p:slideViewPr>
    <p:cSldViewPr>
      <p:cViewPr varScale="1">
        <p:scale>
          <a:sx n="31" d="100"/>
          <a:sy n="31" d="100"/>
        </p:scale>
        <p:origin x="-104" y="-14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1EAEE"/>
                </a:solidFill>
              </a:defRPr>
            </a:lvl1pPr>
          </a:lstStyle>
          <a:p>
            <a:endParaRPr lang="en-US"/>
          </a:p>
        </p:txBody>
      </p:sp>
      <p:sp>
        <p:nvSpPr>
          <p:cNvPr id="5" name="Footer Placeholder 18"/>
          <p:cNvSpPr>
            <a:spLocks noGrp="1"/>
          </p:cNvSpPr>
          <p:nvPr>
            <p:ph type="ftr" sz="quarter" idx="11"/>
          </p:nvPr>
        </p:nvSpPr>
        <p:spPr/>
        <p:txBody>
          <a:bodyPr/>
          <a:lstStyle>
            <a:lvl1pPr>
              <a:defRPr>
                <a:solidFill>
                  <a:srgbClr val="D1EAEE"/>
                </a:solidFill>
              </a:defRPr>
            </a:lvl1pPr>
          </a:lstStyle>
          <a:p>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9ED2FC46-DC7E-F449-9854-03AE3728A230}" type="slidenum">
              <a:rPr lang="ar-sa"/>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8F8C7EED-6989-EA47-95B2-4CBC9DE1327A}"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919381C6-10C1-9D43-B68D-2C77F07A52D3}"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E6FB9BE1-6C6B-4B42-B860-3A8E9C9BC315}"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1EAEE"/>
                </a:solidFill>
              </a:defRPr>
            </a:lvl1pPr>
          </a:lstStyle>
          <a:p>
            <a:endParaRPr lang="en-US"/>
          </a:p>
        </p:txBody>
      </p:sp>
      <p:sp>
        <p:nvSpPr>
          <p:cNvPr id="5" name="Footer Placeholder 4"/>
          <p:cNvSpPr>
            <a:spLocks noGrp="1"/>
          </p:cNvSpPr>
          <p:nvPr>
            <p:ph type="ftr" sz="quarter" idx="11"/>
          </p:nvPr>
        </p:nvSpPr>
        <p:spPr/>
        <p:txBody>
          <a:bodyPr/>
          <a:lstStyle>
            <a:lvl1pPr>
              <a:defRPr>
                <a:solidFill>
                  <a:srgbClr val="D1EAEE"/>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E851CB01-6630-0C40-B238-875531250CE5}" type="slidenum">
              <a:rPr lang="ar-sa"/>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fld id="{AE15E8EE-1F4B-6148-B48A-FC5D587B9090}"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endParaRPr lang="en-US"/>
          </a:p>
        </p:txBody>
      </p:sp>
      <p:sp>
        <p:nvSpPr>
          <p:cNvPr id="8" name="Footer Placeholder 21"/>
          <p:cNvSpPr>
            <a:spLocks noGrp="1"/>
          </p:cNvSpPr>
          <p:nvPr>
            <p:ph type="ftr" sz="quarter" idx="11"/>
          </p:nvPr>
        </p:nvSpPr>
        <p:spPr/>
        <p:txBody>
          <a:bodyPr/>
          <a:lstStyle>
            <a:lvl1pPr>
              <a:defRPr/>
            </a:lvl1pPr>
          </a:lstStyle>
          <a:p>
            <a:endParaRPr lang="en-US"/>
          </a:p>
        </p:txBody>
      </p:sp>
      <p:sp>
        <p:nvSpPr>
          <p:cNvPr id="9" name="Slide Number Placeholder 17"/>
          <p:cNvSpPr>
            <a:spLocks noGrp="1"/>
          </p:cNvSpPr>
          <p:nvPr>
            <p:ph type="sldNum" sz="quarter" idx="12"/>
          </p:nvPr>
        </p:nvSpPr>
        <p:spPr/>
        <p:txBody>
          <a:bodyPr/>
          <a:lstStyle>
            <a:lvl1pPr>
              <a:defRPr/>
            </a:lvl1pPr>
          </a:lstStyle>
          <a:p>
            <a:fld id="{69811EFF-14D2-1E46-A567-B6CE022BACAB}"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endParaRPr lang="en-US"/>
          </a:p>
        </p:txBody>
      </p:sp>
      <p:sp>
        <p:nvSpPr>
          <p:cNvPr id="4" name="Footer Placeholder 21"/>
          <p:cNvSpPr>
            <a:spLocks noGrp="1"/>
          </p:cNvSpPr>
          <p:nvPr>
            <p:ph type="ftr" sz="quarter" idx="11"/>
          </p:nvPr>
        </p:nvSpPr>
        <p:spPr/>
        <p:txBody>
          <a:bodyPr/>
          <a:lstStyle>
            <a:lvl1pPr>
              <a:defRPr/>
            </a:lvl1pPr>
          </a:lstStyle>
          <a:p>
            <a:endParaRPr lang="en-US"/>
          </a:p>
        </p:txBody>
      </p:sp>
      <p:sp>
        <p:nvSpPr>
          <p:cNvPr id="5" name="Slide Number Placeholder 17"/>
          <p:cNvSpPr>
            <a:spLocks noGrp="1"/>
          </p:cNvSpPr>
          <p:nvPr>
            <p:ph type="sldNum" sz="quarter" idx="12"/>
          </p:nvPr>
        </p:nvSpPr>
        <p:spPr/>
        <p:txBody>
          <a:bodyPr/>
          <a:lstStyle>
            <a:lvl1pPr>
              <a:defRPr/>
            </a:lvl1pPr>
          </a:lstStyle>
          <a:p>
            <a:fld id="{AE86DB94-4CAB-814D-9F92-3A174A69B52B}"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fld id="{79CEE618-0088-5A49-A40F-0AB81389C07E}"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fld id="{439B9C2C-4980-ED4D-BB98-F9C4BB5D82A2}"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5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prstTxWarp prst="textNoShape">
              <a:avLst/>
            </a:prstTxWarp>
          </a:bodyPr>
          <a:lstStyle/>
          <a:p>
            <a:endParaRPr lang="en-US"/>
          </a:p>
        </p:txBody>
      </p:sp>
      <p:sp>
        <p:nvSpPr>
          <p:cNvPr id="6" name="Right Triangle 5"/>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prstTxWarp prst="textNoShape">
              <a:avLst/>
            </a:prstTxWarp>
          </a:bodyPr>
          <a:lstStyle/>
          <a:p>
            <a:pPr algn="ctr"/>
            <a:endParaRPr lang="en-US">
              <a:solidFill>
                <a:srgbClr val="FFFFFF"/>
              </a:solidFill>
              <a:latin typeface="Constantia" pitchFamily="-105"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ea typeface="+mn-ea"/>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ea typeface="+mn-ea"/>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endParaRPr lang="en-US"/>
          </a:p>
        </p:txBody>
      </p:sp>
      <p:sp>
        <p:nvSpPr>
          <p:cNvPr id="10" name="Footer Placeholder 5"/>
          <p:cNvSpPr>
            <a:spLocks noGrp="1"/>
          </p:cNvSpPr>
          <p:nvPr>
            <p:ph type="ftr" sz="quarter" idx="11"/>
          </p:nvPr>
        </p:nvSpPr>
        <p:spPr/>
        <p:txBody>
          <a:bodyPr/>
          <a:lstStyle>
            <a:lvl1pPr>
              <a:defRPr/>
            </a:lvl1pPr>
          </a:lstStyle>
          <a:p>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F5175A2A-0BCD-EB44-8F6F-F7E0DE664845}"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ea typeface="+mn-e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l">
              <a:defRPr sz="1200">
                <a:solidFill>
                  <a:srgbClr val="045C75"/>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lgn="l">
              <a:defRPr sz="1200">
                <a:solidFill>
                  <a:srgbClr val="045C75"/>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defRPr>
            </a:lvl1pPr>
          </a:lstStyle>
          <a:p>
            <a:fld id="{D30BA0EA-BD86-0B48-86EE-A140C16F1092}" type="slidenum">
              <a:rPr lang="ar-sa"/>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prstTxWarp prst="textNoShape">
                <a:avLst/>
              </a:prstTxWarp>
            </a:bodyPr>
            <a:lstStyle/>
            <a:p>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prstTxWarp prst="textNoShape">
                <a:avLst/>
              </a:prstTxWarp>
            </a:bodyPr>
            <a:lstStyle/>
            <a:p>
              <a:endParaRPr lang="en-US"/>
            </a:p>
          </p:txBody>
        </p:sp>
      </p:grpSp>
    </p:spTree>
  </p:cSld>
  <p:clrMap bg1="lt1" tx1="dk1" bg2="lt2" tx2="dk2" accent1="accent1" accent2="accent2" accent3="accent3" accent4="accent4" accent5="accent5" accent6="accent6" hlink="hlink" folHlink="folHlink"/>
  <p:sldLayoutIdLst>
    <p:sldLayoutId id="2147483767" r:id="rId1"/>
    <p:sldLayoutId id="2147483759" r:id="rId2"/>
    <p:sldLayoutId id="2147483768" r:id="rId3"/>
    <p:sldLayoutId id="2147483760" r:id="rId4"/>
    <p:sldLayoutId id="2147483761" r:id="rId5"/>
    <p:sldLayoutId id="2147483762" r:id="rId6"/>
    <p:sldLayoutId id="2147483763" r:id="rId7"/>
    <p:sldLayoutId id="2147483764" r:id="rId8"/>
    <p:sldLayoutId id="2147483769" r:id="rId9"/>
    <p:sldLayoutId id="2147483765" r:id="rId10"/>
    <p:sldLayoutId id="2147483766" r:id="rId11"/>
  </p:sldLayoutIdLst>
  <p:txStyles>
    <p:titleStyle>
      <a:lvl1pPr algn="l" rtl="0" eaLnBrk="0" fontAlgn="base" hangingPunct="0">
        <a:spcBef>
          <a:spcPct val="0"/>
        </a:spcBef>
        <a:spcAft>
          <a:spcPct val="0"/>
        </a:spcAft>
        <a:defRPr sz="5000" kern="1200">
          <a:solidFill>
            <a:schemeClr val="tx2"/>
          </a:solidFill>
          <a:latin typeface="Calibri" pitchFamily="-105" charset="0"/>
          <a:ea typeface="Traditional Arabic" pitchFamily="18" charset="0"/>
          <a:cs typeface="Traditional Arabic" pitchFamily="18" charset="0"/>
        </a:defRPr>
      </a:lvl1pPr>
      <a:lvl2pPr algn="l" rtl="0" eaLnBrk="0" fontAlgn="base" hangingPunct="0">
        <a:spcBef>
          <a:spcPct val="0"/>
        </a:spcBef>
        <a:spcAft>
          <a:spcPct val="0"/>
        </a:spcAft>
        <a:defRPr sz="5000">
          <a:solidFill>
            <a:schemeClr val="tx2"/>
          </a:solidFill>
          <a:latin typeface="Calibri" pitchFamily="34" charset="0"/>
          <a:ea typeface="Traditional Arabic" pitchFamily="18" charset="0"/>
          <a:cs typeface="Traditional Arabic" pitchFamily="2" charset="-78"/>
        </a:defRPr>
      </a:lvl2pPr>
      <a:lvl3pPr algn="l" rtl="0" eaLnBrk="0" fontAlgn="base" hangingPunct="0">
        <a:spcBef>
          <a:spcPct val="0"/>
        </a:spcBef>
        <a:spcAft>
          <a:spcPct val="0"/>
        </a:spcAft>
        <a:defRPr sz="5000">
          <a:solidFill>
            <a:schemeClr val="tx2"/>
          </a:solidFill>
          <a:latin typeface="Calibri" pitchFamily="34" charset="0"/>
          <a:ea typeface="Traditional Arabic" pitchFamily="18" charset="0"/>
          <a:cs typeface="Traditional Arabic" pitchFamily="2" charset="-78"/>
        </a:defRPr>
      </a:lvl3pPr>
      <a:lvl4pPr algn="l" rtl="0" eaLnBrk="0" fontAlgn="base" hangingPunct="0">
        <a:spcBef>
          <a:spcPct val="0"/>
        </a:spcBef>
        <a:spcAft>
          <a:spcPct val="0"/>
        </a:spcAft>
        <a:defRPr sz="5000">
          <a:solidFill>
            <a:schemeClr val="tx2"/>
          </a:solidFill>
          <a:latin typeface="Calibri" pitchFamily="34" charset="0"/>
          <a:ea typeface="Traditional Arabic" pitchFamily="18" charset="0"/>
          <a:cs typeface="Traditional Arabic" pitchFamily="2" charset="-78"/>
        </a:defRPr>
      </a:lvl4pPr>
      <a:lvl5pPr algn="l" rtl="0" eaLnBrk="0" fontAlgn="base" hangingPunct="0">
        <a:spcBef>
          <a:spcPct val="0"/>
        </a:spcBef>
        <a:spcAft>
          <a:spcPct val="0"/>
        </a:spcAft>
        <a:defRPr sz="5000">
          <a:solidFill>
            <a:schemeClr val="tx2"/>
          </a:solidFill>
          <a:latin typeface="Calibri" pitchFamily="34" charset="0"/>
          <a:ea typeface="Traditional Arabic" pitchFamily="18" charset="0"/>
          <a:cs typeface="Traditional Arabic" pitchFamily="2" charset="-78"/>
        </a:defRPr>
      </a:lvl5pPr>
      <a:lvl6pPr marL="457200" algn="l" rtl="0" fontAlgn="base">
        <a:spcBef>
          <a:spcPct val="0"/>
        </a:spcBef>
        <a:spcAft>
          <a:spcPct val="0"/>
        </a:spcAft>
        <a:defRPr sz="5000">
          <a:solidFill>
            <a:schemeClr val="tx2"/>
          </a:solidFill>
          <a:latin typeface="Calibri" pitchFamily="34" charset="0"/>
          <a:cs typeface="Traditional Arabic" pitchFamily="2" charset="-78"/>
        </a:defRPr>
      </a:lvl6pPr>
      <a:lvl7pPr marL="914400" algn="l" rtl="0" fontAlgn="base">
        <a:spcBef>
          <a:spcPct val="0"/>
        </a:spcBef>
        <a:spcAft>
          <a:spcPct val="0"/>
        </a:spcAft>
        <a:defRPr sz="5000">
          <a:solidFill>
            <a:schemeClr val="tx2"/>
          </a:solidFill>
          <a:latin typeface="Calibri" pitchFamily="34" charset="0"/>
          <a:cs typeface="Traditional Arabic" pitchFamily="2" charset="-78"/>
        </a:defRPr>
      </a:lvl7pPr>
      <a:lvl8pPr marL="1371600" algn="l" rtl="0" fontAlgn="base">
        <a:spcBef>
          <a:spcPct val="0"/>
        </a:spcBef>
        <a:spcAft>
          <a:spcPct val="0"/>
        </a:spcAft>
        <a:defRPr sz="5000">
          <a:solidFill>
            <a:schemeClr val="tx2"/>
          </a:solidFill>
          <a:latin typeface="Calibri" pitchFamily="34" charset="0"/>
          <a:cs typeface="Traditional Arabic" pitchFamily="2" charset="-78"/>
        </a:defRPr>
      </a:lvl8pPr>
      <a:lvl9pPr marL="1828800" algn="l" rtl="0" fontAlgn="base">
        <a:spcBef>
          <a:spcPct val="0"/>
        </a:spcBef>
        <a:spcAft>
          <a:spcPct val="0"/>
        </a:spcAft>
        <a:defRPr sz="5000">
          <a:solidFill>
            <a:schemeClr val="tx2"/>
          </a:solidFill>
          <a:latin typeface="Calibri" pitchFamily="34" charset="0"/>
          <a:cs typeface="Traditional Arabic" pitchFamily="2" charset="-78"/>
        </a:defRPr>
      </a:lvl9pPr>
    </p:titleStyle>
    <p:bodyStyle>
      <a:lvl1pPr marL="273050" indent="-273050" algn="l" rtl="0" eaLnBrk="0" fontAlgn="base" hangingPunct="0">
        <a:spcBef>
          <a:spcPct val="20000"/>
        </a:spcBef>
        <a:spcAft>
          <a:spcPct val="0"/>
        </a:spcAft>
        <a:buClr>
          <a:srgbClr val="0BD0D9"/>
        </a:buClr>
        <a:buSzPct val="95000"/>
        <a:buFont typeface="Wingdings 2" pitchFamily="-105" charset="2"/>
        <a:buChar char=""/>
        <a:defRPr sz="2600" kern="1200">
          <a:solidFill>
            <a:schemeClr val="tx1"/>
          </a:solidFill>
          <a:latin typeface="Constantia" pitchFamily="-105" charset="0"/>
          <a:ea typeface="Majalla UI"/>
          <a:cs typeface="Majalla UI" charset="0"/>
        </a:defRPr>
      </a:lvl1pPr>
      <a:lvl2pPr marL="639763" indent="-246063" algn="l" rtl="0" eaLnBrk="0" fontAlgn="base" hangingPunct="0">
        <a:spcBef>
          <a:spcPct val="20000"/>
        </a:spcBef>
        <a:spcAft>
          <a:spcPct val="0"/>
        </a:spcAft>
        <a:buClr>
          <a:schemeClr val="accent1"/>
        </a:buClr>
        <a:buSzPct val="85000"/>
        <a:buFont typeface="Wingdings 2" pitchFamily="-105" charset="2"/>
        <a:buChar char=""/>
        <a:defRPr sz="2400" kern="1200">
          <a:solidFill>
            <a:schemeClr val="tx1"/>
          </a:solidFill>
          <a:latin typeface="Constantia" pitchFamily="-105" charset="0"/>
          <a:ea typeface="Majalla UI"/>
          <a:cs typeface="Majalla UI" charset="0"/>
        </a:defRPr>
      </a:lvl2pPr>
      <a:lvl3pPr marL="914400" indent="-246063" algn="l" rtl="0" eaLnBrk="0" fontAlgn="base" hangingPunct="0">
        <a:spcBef>
          <a:spcPct val="20000"/>
        </a:spcBef>
        <a:spcAft>
          <a:spcPct val="0"/>
        </a:spcAft>
        <a:buClr>
          <a:schemeClr val="accent2"/>
        </a:buClr>
        <a:buSzPct val="70000"/>
        <a:buFont typeface="Wingdings 2" pitchFamily="-105" charset="2"/>
        <a:buChar char=""/>
        <a:defRPr sz="2100" kern="1200">
          <a:solidFill>
            <a:schemeClr val="tx1"/>
          </a:solidFill>
          <a:latin typeface="Constantia" pitchFamily="-105" charset="0"/>
          <a:ea typeface="Majalla UI"/>
          <a:cs typeface="Majalla UI" charset="0"/>
        </a:defRPr>
      </a:lvl3pPr>
      <a:lvl4pPr marL="1187450" indent="-209550" algn="l" rtl="0" eaLnBrk="0" fontAlgn="base" hangingPunct="0">
        <a:spcBef>
          <a:spcPct val="20000"/>
        </a:spcBef>
        <a:spcAft>
          <a:spcPct val="0"/>
        </a:spcAft>
        <a:buClr>
          <a:srgbClr val="0BD0D9"/>
        </a:buClr>
        <a:buSzPct val="65000"/>
        <a:buFont typeface="Wingdings 2" pitchFamily="-105" charset="2"/>
        <a:buChar char=""/>
        <a:defRPr sz="2000" kern="1200">
          <a:solidFill>
            <a:schemeClr val="tx1"/>
          </a:solidFill>
          <a:latin typeface="Constantia" pitchFamily="-105" charset="0"/>
          <a:ea typeface="Majalla UI"/>
          <a:cs typeface="Majalla UI" charset="0"/>
        </a:defRPr>
      </a:lvl4pPr>
      <a:lvl5pPr marL="1462088" indent="-209550" algn="l" rtl="0" eaLnBrk="0" fontAlgn="base" hangingPunct="0">
        <a:spcBef>
          <a:spcPct val="20000"/>
        </a:spcBef>
        <a:spcAft>
          <a:spcPct val="0"/>
        </a:spcAft>
        <a:buClr>
          <a:srgbClr val="10CF9B"/>
        </a:buClr>
        <a:buSzPct val="65000"/>
        <a:buFont typeface="Wingdings 2" pitchFamily="-105" charset="2"/>
        <a:buChar char=""/>
        <a:defRPr sz="2000" kern="1200">
          <a:solidFill>
            <a:schemeClr val="tx1"/>
          </a:solidFill>
          <a:latin typeface="Constantia" pitchFamily="-105" charset="0"/>
          <a:ea typeface="Majalla UI"/>
          <a:cs typeface="Majalla UI"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smtClean="0">
                <a:solidFill>
                  <a:srgbClr val="CC3300"/>
                </a:solidFill>
              </a:rPr>
              <a:t>CORONARY CIRCULATION</a:t>
            </a:r>
          </a:p>
        </p:txBody>
      </p:sp>
      <p:sp>
        <p:nvSpPr>
          <p:cNvPr id="5123" name="Rectangle 3"/>
          <p:cNvSpPr>
            <a:spLocks noGrp="1" noChangeArrowheads="1"/>
          </p:cNvSpPr>
          <p:nvPr>
            <p:ph type="subTitle" idx="1"/>
          </p:nvPr>
        </p:nvSpPr>
        <p:spPr>
          <a:xfrm>
            <a:off x="533400" y="3228975"/>
            <a:ext cx="7854950" cy="1752600"/>
          </a:xfrm>
        </p:spPr>
        <p:txBody>
          <a:bodyPr/>
          <a:lstStyle/>
          <a:p>
            <a:pPr marR="0" eaLnBrk="1" hangingPunct="1"/>
            <a:r>
              <a:rPr lang="en-US">
                <a:ea typeface="Majalla UI" charset="0"/>
              </a:rPr>
              <a:t>DR. Eman El Eter</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704850"/>
            <a:ext cx="8229600" cy="636588"/>
          </a:xfrm>
        </p:spPr>
        <p:txBody>
          <a:bodyPr/>
          <a:lstStyle/>
          <a:p>
            <a:r>
              <a:rPr lang="en-US" sz="2800">
                <a:solidFill>
                  <a:srgbClr val="C00000"/>
                </a:solidFill>
              </a:rPr>
              <a:t>Factors affecting coronary blood flow, cont.,….</a:t>
            </a:r>
            <a:endParaRPr lang="en-US" sz="2800"/>
          </a:p>
        </p:txBody>
      </p:sp>
      <p:sp>
        <p:nvSpPr>
          <p:cNvPr id="14339" name="Content Placeholder 2"/>
          <p:cNvSpPr>
            <a:spLocks noGrp="1"/>
          </p:cNvSpPr>
          <p:nvPr>
            <p:ph idx="1"/>
          </p:nvPr>
        </p:nvSpPr>
        <p:spPr/>
        <p:txBody>
          <a:bodyPr/>
          <a:lstStyle/>
          <a:p>
            <a:r>
              <a:rPr lang="en-US" sz="2800">
                <a:solidFill>
                  <a:srgbClr val="FF0000"/>
                </a:solidFill>
                <a:ea typeface="Majalla UI" charset="0"/>
              </a:rPr>
              <a:t>Parasympathetic stimulation of the heart:</a:t>
            </a:r>
          </a:p>
          <a:p>
            <a:pPr>
              <a:buFont typeface="Wingdings 2" pitchFamily="-105" charset="2"/>
              <a:buNone/>
            </a:pPr>
            <a:r>
              <a:rPr lang="en-US" sz="2800">
                <a:ea typeface="Majalla UI" charset="0"/>
              </a:rPr>
              <a:t>   Causes modest coronary vasodilation (due to the direct effects of released acetylcholine on the coronaries). </a:t>
            </a:r>
          </a:p>
          <a:p>
            <a:r>
              <a:rPr lang="en-US" sz="2800">
                <a:ea typeface="Majalla UI" charset="0"/>
              </a:rPr>
              <a:t>However, if parasympathetic activation of the heart results in a significant decrease in myocardial oxygen demand due to a reduction in heart rate, then intrinsic metabolic mechanisms will increase coronary vascular resistance by constricting the vessels. </a:t>
            </a:r>
          </a:p>
          <a:p>
            <a:endParaRPr lang="en-US">
              <a:ea typeface="Majalla UI"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04850"/>
            <a:ext cx="8229600" cy="636588"/>
          </a:xfrm>
        </p:spPr>
        <p:txBody>
          <a:bodyPr/>
          <a:lstStyle/>
          <a:p>
            <a:r>
              <a:rPr lang="en-US" sz="2800">
                <a:solidFill>
                  <a:srgbClr val="C00000"/>
                </a:solidFill>
              </a:rPr>
              <a:t>Factors affecting coronary blood flow, cont.,….</a:t>
            </a:r>
            <a:endParaRPr lang="en-US" sz="2800"/>
          </a:p>
        </p:txBody>
      </p:sp>
      <p:sp>
        <p:nvSpPr>
          <p:cNvPr id="15363" name="Content Placeholder 2"/>
          <p:cNvSpPr>
            <a:spLocks noGrp="1"/>
          </p:cNvSpPr>
          <p:nvPr>
            <p:ph idx="1"/>
          </p:nvPr>
        </p:nvSpPr>
        <p:spPr/>
        <p:txBody>
          <a:bodyPr/>
          <a:lstStyle/>
          <a:p>
            <a:r>
              <a:rPr lang="en-US">
                <a:solidFill>
                  <a:srgbClr val="C00000"/>
                </a:solidFill>
                <a:ea typeface="Majalla UI" charset="0"/>
              </a:rPr>
              <a:t>4- Heart rate:</a:t>
            </a:r>
          </a:p>
          <a:p>
            <a:pPr>
              <a:buFont typeface="Wingdings 2" pitchFamily="-105" charset="2"/>
              <a:buNone/>
            </a:pPr>
            <a:r>
              <a:rPr lang="en-US">
                <a:solidFill>
                  <a:srgbClr val="C00000"/>
                </a:solidFill>
                <a:ea typeface="Majalla UI" charset="0"/>
              </a:rPr>
              <a:t>	</a:t>
            </a:r>
            <a:r>
              <a:rPr lang="en-US">
                <a:ea typeface="Majalla UI" charset="0"/>
              </a:rPr>
              <a:t>Tachycardia  shortens diastolic time, during which coronaries fill with blood. Therefore, patients with coronary artery disease, will develop acute ischemia with tachycardia.</a:t>
            </a:r>
          </a:p>
          <a:p>
            <a:pPr>
              <a:buFont typeface="Wingdings 2" pitchFamily="-105" charset="2"/>
              <a:buNone/>
            </a:pPr>
            <a:r>
              <a:rPr lang="en-US">
                <a:solidFill>
                  <a:srgbClr val="C00000"/>
                </a:solidFill>
                <a:ea typeface="Majalla UI" charset="0"/>
              </a:rPr>
              <a:t>5- Aortic pressure:</a:t>
            </a:r>
          </a:p>
          <a:p>
            <a:pPr>
              <a:buFont typeface="Wingdings 2" pitchFamily="-105" charset="2"/>
              <a:buNone/>
            </a:pPr>
            <a:endParaRPr lang="en-US">
              <a:solidFill>
                <a:srgbClr val="C00000"/>
              </a:solidFill>
              <a:ea typeface="Majalla UI" charset="0"/>
            </a:endParaRPr>
          </a:p>
          <a:p>
            <a:endParaRPr lang="en-US">
              <a:ea typeface="Majalla UI"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571500"/>
            <a:ext cx="8229600" cy="1057275"/>
          </a:xfrm>
        </p:spPr>
        <p:txBody>
          <a:bodyPr/>
          <a:lstStyle/>
          <a:p>
            <a:r>
              <a:rPr lang="en-US">
                <a:ea typeface="Majalla UI" charset="0"/>
                <a:cs typeface="Majalla UI" charset="0"/>
              </a:rPr>
              <a:t/>
            </a:r>
            <a:br>
              <a:rPr lang="en-US">
                <a:ea typeface="Majalla UI" charset="0"/>
                <a:cs typeface="Majalla UI" charset="0"/>
              </a:rPr>
            </a:br>
            <a:r>
              <a:rPr lang="en-US" sz="5400">
                <a:ea typeface="Majalla UI" charset="0"/>
                <a:cs typeface="Majalla UI" charset="0"/>
              </a:rPr>
              <a:t> </a:t>
            </a:r>
            <a:r>
              <a:rPr lang="en-US" sz="3200">
                <a:ea typeface="Majalla UI" charset="0"/>
                <a:cs typeface="Majalla UI" charset="0"/>
              </a:rPr>
              <a:t>What is the most vulnerable portion of the heart to ischemia?</a:t>
            </a:r>
            <a:endParaRPr lang="en-US" sz="3200"/>
          </a:p>
        </p:txBody>
      </p:sp>
      <p:sp>
        <p:nvSpPr>
          <p:cNvPr id="16387" name="Content Placeholder 2"/>
          <p:cNvSpPr>
            <a:spLocks noGrp="1"/>
          </p:cNvSpPr>
          <p:nvPr>
            <p:ph idx="1"/>
          </p:nvPr>
        </p:nvSpPr>
        <p:spPr/>
        <p:txBody>
          <a:bodyPr/>
          <a:lstStyle/>
          <a:p>
            <a:r>
              <a:rPr lang="en-US">
                <a:ea typeface="Majalla UI" charset="0"/>
              </a:rPr>
              <a:t>Because there is no blood flow during systole in the subendocardial portion of the left ventricle, this region is prone to ischemic damage and is the most common site of myocardial infarction in coronary artery diseases.</a:t>
            </a:r>
          </a:p>
          <a:p>
            <a:r>
              <a:rPr lang="en-US">
                <a:ea typeface="Majalla UI" charset="0"/>
              </a:rPr>
              <a:t>Blood flow to the left ventricle is decreased in patients with stenotic aortic valves because in aortic stenosis the pressure in the left ventricle must be much higher than that in the aorta to eject blood. Consequently, coronry vessels are severely compressed during systole.</a:t>
            </a:r>
          </a:p>
          <a:p>
            <a:r>
              <a:rPr lang="en-US">
                <a:ea typeface="Majalla UI" charset="0"/>
              </a:rPr>
              <a:t>These patients are more prone to develop myocardial ischemia.</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357188"/>
            <a:ext cx="8229600" cy="1143000"/>
          </a:xfrm>
        </p:spPr>
        <p:txBody>
          <a:bodyPr/>
          <a:lstStyle/>
          <a:p>
            <a:r>
              <a:rPr lang="en-US" sz="3600"/>
              <a:t>Oxygen consumption by the heart and energy substrate</a:t>
            </a:r>
          </a:p>
        </p:txBody>
      </p:sp>
      <p:sp>
        <p:nvSpPr>
          <p:cNvPr id="17411" name="Content Placeholder 2"/>
          <p:cNvSpPr>
            <a:spLocks noGrp="1"/>
          </p:cNvSpPr>
          <p:nvPr>
            <p:ph idx="1"/>
          </p:nvPr>
        </p:nvSpPr>
        <p:spPr>
          <a:xfrm>
            <a:off x="457200" y="1428750"/>
            <a:ext cx="8229600" cy="4895850"/>
          </a:xfrm>
        </p:spPr>
        <p:txBody>
          <a:bodyPr/>
          <a:lstStyle/>
          <a:p>
            <a:r>
              <a:rPr lang="en-US">
                <a:ea typeface="Majalla UI" charset="0"/>
              </a:rPr>
              <a:t>At rest, O2 consumption by beating heart = 9 ml/100 g/min.</a:t>
            </a:r>
          </a:p>
          <a:p>
            <a:r>
              <a:rPr lang="en-US">
                <a:ea typeface="Majalla UI" charset="0"/>
              </a:rPr>
              <a:t>During ms.ex and other conditions increases in myocardial O2 consumption are met by increases in CBF.</a:t>
            </a:r>
          </a:p>
          <a:p>
            <a:r>
              <a:rPr lang="en-US">
                <a:solidFill>
                  <a:srgbClr val="C00000"/>
                </a:solidFill>
                <a:ea typeface="Majalla UI" charset="0"/>
              </a:rPr>
              <a:t>O2 consumption by the heart is determined by:</a:t>
            </a:r>
          </a:p>
          <a:p>
            <a:pPr lvl="1"/>
            <a:r>
              <a:rPr lang="en-US">
                <a:solidFill>
                  <a:srgbClr val="C00000"/>
                </a:solidFill>
                <a:ea typeface="Majalla UI" charset="0"/>
              </a:rPr>
              <a:t>Intra-myocardial tension.</a:t>
            </a:r>
          </a:p>
          <a:p>
            <a:pPr lvl="1"/>
            <a:r>
              <a:rPr lang="en-US">
                <a:solidFill>
                  <a:srgbClr val="C00000"/>
                </a:solidFill>
                <a:ea typeface="Majalla UI" charset="0"/>
              </a:rPr>
              <a:t>Contractile state of the myocardium.</a:t>
            </a:r>
          </a:p>
          <a:p>
            <a:pPr lvl="1"/>
            <a:r>
              <a:rPr lang="en-US">
                <a:solidFill>
                  <a:srgbClr val="C00000"/>
                </a:solidFill>
                <a:ea typeface="Majalla UI" charset="0"/>
              </a:rPr>
              <a:t>Heart rate.</a:t>
            </a:r>
          </a:p>
          <a:p>
            <a:pPr lvl="1">
              <a:buFont typeface="Wingdings 2" pitchFamily="-105" charset="2"/>
              <a:buNone/>
            </a:pPr>
            <a:r>
              <a:rPr lang="en-US">
                <a:solidFill>
                  <a:srgbClr val="C00000"/>
                </a:solidFill>
                <a:ea typeface="Majalla UI" charset="0"/>
              </a:rPr>
              <a:t>An increase in afterload causes greater increase in O2 than an increase in preload does. </a:t>
            </a:r>
            <a:r>
              <a:rPr lang="en-US" sz="2000">
                <a:solidFill>
                  <a:srgbClr val="C00000"/>
                </a:solidFill>
                <a:ea typeface="Majalla UI" charset="0"/>
              </a:rPr>
              <a:t>This is why angina due to deficient delivery of O2 to the myocardium is more common in aortic stenosis than in aortic regurge.</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57188"/>
            <a:ext cx="8229600" cy="839787"/>
          </a:xfrm>
        </p:spPr>
        <p:txBody>
          <a:bodyPr>
            <a:normAutofit/>
          </a:bodyPr>
          <a:lstStyle/>
          <a:p>
            <a:pPr eaLnBrk="1" hangingPunct="1"/>
            <a:r>
              <a:rPr lang="en-US" sz="3600">
                <a:solidFill>
                  <a:srgbClr val="CC3300"/>
                </a:solidFill>
              </a:rPr>
              <a:t>Effect of coronary diseases on coronary blood flow:</a:t>
            </a:r>
          </a:p>
        </p:txBody>
      </p:sp>
      <p:sp>
        <p:nvSpPr>
          <p:cNvPr id="18435" name="Rectangle 3"/>
          <p:cNvSpPr>
            <a:spLocks noGrp="1" noChangeArrowheads="1"/>
          </p:cNvSpPr>
          <p:nvPr>
            <p:ph idx="1"/>
          </p:nvPr>
        </p:nvSpPr>
        <p:spPr>
          <a:xfrm>
            <a:off x="457200" y="1268413"/>
            <a:ext cx="8229600" cy="5303837"/>
          </a:xfrm>
        </p:spPr>
        <p:txBody>
          <a:bodyPr/>
          <a:lstStyle/>
          <a:p>
            <a:pPr eaLnBrk="1" hangingPunct="1">
              <a:lnSpc>
                <a:spcPct val="80000"/>
              </a:lnSpc>
              <a:buFontTx/>
              <a:buNone/>
            </a:pPr>
            <a:r>
              <a:rPr lang="en-US" sz="2000">
                <a:ea typeface="Majalla UI" charset="0"/>
              </a:rPr>
              <a:t>	</a:t>
            </a:r>
            <a:r>
              <a:rPr lang="en-US" sz="2400">
                <a:ea typeface="Majalla UI" charset="0"/>
              </a:rPr>
              <a:t>In the presence of coronary artery disease,  coronary blood flow may be reduced. This will increase oxygen extraction from the coronary blood and decrease the venous oxygen content. This leads to tissue </a:t>
            </a:r>
            <a:r>
              <a:rPr lang="en-US" sz="2400" u="sng">
                <a:ea typeface="Majalla UI" charset="0"/>
              </a:rPr>
              <a:t>hypoxia </a:t>
            </a:r>
            <a:r>
              <a:rPr lang="en-US" sz="2400">
                <a:ea typeface="Majalla UI" charset="0"/>
              </a:rPr>
              <a:t>and </a:t>
            </a:r>
            <a:r>
              <a:rPr lang="en-US" sz="2400" u="sng">
                <a:ea typeface="Majalla UI" charset="0"/>
              </a:rPr>
              <a:t>angina</a:t>
            </a:r>
            <a:r>
              <a:rPr lang="en-US" sz="2400">
                <a:ea typeface="Majalla UI" charset="0"/>
              </a:rPr>
              <a:t>. </a:t>
            </a:r>
          </a:p>
          <a:p>
            <a:pPr eaLnBrk="1" hangingPunct="1">
              <a:lnSpc>
                <a:spcPct val="80000"/>
              </a:lnSpc>
              <a:buFontTx/>
              <a:buNone/>
            </a:pPr>
            <a:r>
              <a:rPr lang="en-US" sz="2400">
                <a:ea typeface="Majalla UI" charset="0"/>
              </a:rPr>
              <a:t>    Causes of reduced CBF: </a:t>
            </a:r>
          </a:p>
          <a:p>
            <a:pPr eaLnBrk="1" hangingPunct="1">
              <a:lnSpc>
                <a:spcPct val="80000"/>
              </a:lnSpc>
              <a:buFontTx/>
              <a:buNone/>
            </a:pPr>
            <a:r>
              <a:rPr lang="en-US" sz="2400">
                <a:ea typeface="Majalla UI" charset="0"/>
              </a:rPr>
              <a:t>   a. </a:t>
            </a:r>
            <a:r>
              <a:rPr lang="en-US" sz="2400">
                <a:solidFill>
                  <a:srgbClr val="C00000"/>
                </a:solidFill>
                <a:ea typeface="Majalla UI" charset="0"/>
              </a:rPr>
              <a:t>fixed stenotic </a:t>
            </a:r>
            <a:r>
              <a:rPr lang="en-US" sz="2400">
                <a:ea typeface="Majalla UI" charset="0"/>
              </a:rPr>
              <a:t>lesion in the coronary artery (because of atherosclerosis), blood flow can be improved within that vessel by 1) placing a stent within the vessel to expand the lumen, 2) using an intracoronary angioplasty balloon to stretch the vessel open, or 3) bypassing the diseased vessel with a vascular graft. </a:t>
            </a:r>
          </a:p>
          <a:p>
            <a:pPr eaLnBrk="1" hangingPunct="1">
              <a:lnSpc>
                <a:spcPct val="80000"/>
              </a:lnSpc>
              <a:buFontTx/>
              <a:buNone/>
            </a:pPr>
            <a:r>
              <a:rPr lang="en-US" sz="2400">
                <a:ea typeface="Majalla UI" charset="0"/>
              </a:rPr>
              <a:t>   b. </a:t>
            </a:r>
            <a:r>
              <a:rPr lang="en-US" sz="2400">
                <a:solidFill>
                  <a:srgbClr val="C00000"/>
                </a:solidFill>
                <a:ea typeface="Majalla UI" charset="0"/>
              </a:rPr>
              <a:t>blood clot (thrombosis</a:t>
            </a:r>
            <a:r>
              <a:rPr lang="en-US" sz="2400">
                <a:ea typeface="Majalla UI" charset="0"/>
              </a:rPr>
              <a:t>), a thrombolytic drug that dissolves clots may be administered. Anti-platelet drugs and aspirin are commonly used to prevent the reoccurrence of clots. </a:t>
            </a:r>
          </a:p>
          <a:p>
            <a:pPr eaLnBrk="1" hangingPunct="1">
              <a:lnSpc>
                <a:spcPct val="80000"/>
              </a:lnSpc>
              <a:buFontTx/>
              <a:buNone/>
            </a:pPr>
            <a:r>
              <a:rPr lang="en-US" sz="2400">
                <a:ea typeface="Majalla UI" charset="0"/>
              </a:rPr>
              <a:t>   c. </a:t>
            </a:r>
            <a:r>
              <a:rPr lang="en-US" sz="2400">
                <a:solidFill>
                  <a:srgbClr val="C00000"/>
                </a:solidFill>
                <a:ea typeface="Majalla UI" charset="0"/>
              </a:rPr>
              <a:t>coronary vasospasm</a:t>
            </a:r>
            <a:r>
              <a:rPr lang="en-US" sz="2400">
                <a:ea typeface="Majalla UI" charset="0"/>
              </a:rPr>
              <a:t>, then coronary vasodilators can be given (e.g., nitrodilators, calcium-channel blockers) to reverse and prevent vasospasm.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US" sz="2500" b="1" i="1">
                <a:solidFill>
                  <a:srgbClr val="CC3300"/>
                </a:solidFill>
              </a:rPr>
              <a:t>What are the physiological and clinical consequences of coronary artery disease</a:t>
            </a:r>
            <a:r>
              <a:rPr lang="ar-sa" sz="2500" b="1" i="1">
                <a:solidFill>
                  <a:srgbClr val="CC3300"/>
                </a:solidFill>
              </a:rPr>
              <a:t>?</a:t>
            </a:r>
            <a:r>
              <a:rPr lang="ar-sa" sz="2500">
                <a:solidFill>
                  <a:srgbClr val="CC3300"/>
                </a:solidFill>
              </a:rPr>
              <a:t/>
            </a:r>
            <a:br>
              <a:rPr lang="ar-sa" sz="2500">
                <a:solidFill>
                  <a:srgbClr val="CC3300"/>
                </a:solidFill>
              </a:rPr>
            </a:br>
            <a:endParaRPr lang="en-US" sz="2500">
              <a:solidFill>
                <a:srgbClr val="CC3300"/>
              </a:solidFill>
            </a:endParaRPr>
          </a:p>
        </p:txBody>
      </p:sp>
      <p:sp>
        <p:nvSpPr>
          <p:cNvPr id="19459" name="Rectangle 3"/>
          <p:cNvSpPr>
            <a:spLocks noGrp="1" noChangeArrowheads="1"/>
          </p:cNvSpPr>
          <p:nvPr>
            <p:ph idx="1"/>
          </p:nvPr>
        </p:nvSpPr>
        <p:spPr/>
        <p:txBody>
          <a:bodyPr/>
          <a:lstStyle/>
          <a:p>
            <a:pPr eaLnBrk="1" hangingPunct="1">
              <a:lnSpc>
                <a:spcPct val="90000"/>
              </a:lnSpc>
            </a:pPr>
            <a:r>
              <a:rPr lang="en-US" sz="2400">
                <a:ea typeface="Majalla UI" charset="0"/>
              </a:rPr>
              <a:t>When CAD restricts blood flow to the myocardium(</a:t>
            </a:r>
            <a:r>
              <a:rPr lang="en-US" sz="2400" u="sng">
                <a:ea typeface="Majalla UI" charset="0"/>
              </a:rPr>
              <a:t>ischemia) </a:t>
            </a:r>
            <a:r>
              <a:rPr lang="en-US" sz="2400">
                <a:ea typeface="Majalla UI" charset="0"/>
              </a:rPr>
              <a:t>there is an imbalance between</a:t>
            </a:r>
            <a:r>
              <a:rPr lang="ar-sa" sz="2400">
                <a:ea typeface="Majalla UI" charset="0"/>
              </a:rPr>
              <a:t> </a:t>
            </a:r>
            <a:r>
              <a:rPr lang="en-US" sz="2400" u="sng">
                <a:ea typeface="Majalla UI" charset="0"/>
              </a:rPr>
              <a:t>oxygen supply  </a:t>
            </a:r>
            <a:r>
              <a:rPr lang="en-US" sz="2400">
                <a:ea typeface="Majalla UI" charset="0"/>
              </a:rPr>
              <a:t>and</a:t>
            </a:r>
            <a:r>
              <a:rPr lang="ar-sa" sz="2400">
                <a:ea typeface="Majalla UI" charset="0"/>
              </a:rPr>
              <a:t> </a:t>
            </a:r>
            <a:r>
              <a:rPr lang="en-US" sz="2400" u="sng">
                <a:ea typeface="Majalla UI" charset="0"/>
              </a:rPr>
              <a:t>oxygen demand.</a:t>
            </a:r>
          </a:p>
          <a:p>
            <a:pPr eaLnBrk="1" hangingPunct="1">
              <a:lnSpc>
                <a:spcPct val="90000"/>
              </a:lnSpc>
            </a:pPr>
            <a:r>
              <a:rPr lang="ar-sa" sz="2400">
                <a:ea typeface="Majalla UI" charset="0"/>
              </a:rPr>
              <a:t> </a:t>
            </a:r>
            <a:r>
              <a:rPr lang="en-US" sz="2400">
                <a:ea typeface="Majalla UI" charset="0"/>
              </a:rPr>
              <a:t>When the oxygen supply is insufficient to meet the oxygen demand (reduced</a:t>
            </a:r>
            <a:r>
              <a:rPr lang="ar-sa" sz="2400">
                <a:ea typeface="Majalla UI" charset="0"/>
              </a:rPr>
              <a:t> </a:t>
            </a:r>
            <a:r>
              <a:rPr lang="en-US" sz="2400" u="sng">
                <a:ea typeface="Majalla UI" charset="0"/>
              </a:rPr>
              <a:t>oxygen supply/demand ratio,</a:t>
            </a:r>
            <a:r>
              <a:rPr lang="ar-sa" sz="2400">
                <a:ea typeface="Majalla UI" charset="0"/>
              </a:rPr>
              <a:t> </a:t>
            </a:r>
            <a:r>
              <a:rPr lang="en-US" sz="2400">
                <a:ea typeface="Majalla UI" charset="0"/>
              </a:rPr>
              <a:t>the myocardium becomes</a:t>
            </a:r>
            <a:r>
              <a:rPr lang="ar-sa" sz="2400">
                <a:ea typeface="Majalla UI" charset="0"/>
              </a:rPr>
              <a:t> </a:t>
            </a:r>
            <a:r>
              <a:rPr lang="en-US" sz="2400" u="sng">
                <a:ea typeface="Majalla UI" charset="0"/>
              </a:rPr>
              <a:t>hypoxic.</a:t>
            </a:r>
            <a:r>
              <a:rPr lang="ar-sa" sz="2400">
                <a:ea typeface="Majalla UI" charset="0"/>
              </a:rPr>
              <a:t>  </a:t>
            </a:r>
            <a:r>
              <a:rPr lang="en-US" sz="2400">
                <a:ea typeface="Majalla UI" charset="0"/>
              </a:rPr>
              <a:t>This is often associated with chest pain</a:t>
            </a:r>
            <a:r>
              <a:rPr lang="ar-sa" sz="2400">
                <a:ea typeface="Majalla UI" charset="0"/>
              </a:rPr>
              <a:t> (</a:t>
            </a:r>
            <a:r>
              <a:rPr lang="en-US" sz="2400" u="sng">
                <a:ea typeface="Majalla UI" charset="0"/>
              </a:rPr>
              <a:t>angina </a:t>
            </a:r>
            <a:r>
              <a:rPr lang="en-US" sz="2400">
                <a:ea typeface="Majalla UI" charset="0"/>
              </a:rPr>
              <a:t>and other clinical symptoms. Severe ischemia can lead to</a:t>
            </a:r>
            <a:r>
              <a:rPr lang="ar-sa" sz="2400">
                <a:ea typeface="Majalla UI" charset="0"/>
              </a:rPr>
              <a:t> </a:t>
            </a:r>
            <a:r>
              <a:rPr lang="en-US" sz="2400" u="sng">
                <a:ea typeface="Majalla UI" charset="0"/>
              </a:rPr>
              <a:t>anoxia</a:t>
            </a:r>
            <a:r>
              <a:rPr lang="ar-sa" sz="2400">
                <a:ea typeface="Majalla UI" charset="0"/>
              </a:rPr>
              <a:t> </a:t>
            </a:r>
            <a:r>
              <a:rPr lang="en-US" sz="2400">
                <a:ea typeface="Majalla UI" charset="0"/>
              </a:rPr>
              <a:t>and</a:t>
            </a:r>
            <a:r>
              <a:rPr lang="ar-sa" sz="2400">
                <a:ea typeface="Majalla UI" charset="0"/>
              </a:rPr>
              <a:t> </a:t>
            </a:r>
            <a:r>
              <a:rPr lang="en-US" sz="2400" u="sng">
                <a:ea typeface="Majalla UI" charset="0"/>
              </a:rPr>
              <a:t>infarction</a:t>
            </a:r>
            <a:r>
              <a:rPr lang="ar-sa" sz="2400">
                <a:ea typeface="Majalla UI" charset="0"/>
              </a:rPr>
              <a:t> </a:t>
            </a:r>
            <a:r>
              <a:rPr lang="en-US" sz="2400">
                <a:ea typeface="Majalla UI" charset="0"/>
              </a:rPr>
              <a:t>of the tissue.  Furthermore, acute or chronic ischemia caused by CAD can impair cardiac</a:t>
            </a:r>
            <a:r>
              <a:rPr lang="ar-sa" sz="2400">
                <a:ea typeface="Majalla UI" charset="0"/>
              </a:rPr>
              <a:t> </a:t>
            </a:r>
            <a:r>
              <a:rPr lang="en-US" sz="2400" u="sng">
                <a:ea typeface="Majalla UI" charset="0"/>
              </a:rPr>
              <a:t>mechanical</a:t>
            </a:r>
            <a:r>
              <a:rPr lang="ar-sa" sz="2400">
                <a:ea typeface="Majalla UI" charset="0"/>
              </a:rPr>
              <a:t> </a:t>
            </a:r>
            <a:r>
              <a:rPr lang="en-US" sz="2400">
                <a:ea typeface="Majalla UI" charset="0"/>
              </a:rPr>
              <a:t>and</a:t>
            </a:r>
            <a:r>
              <a:rPr lang="ar-sa" sz="2400">
                <a:ea typeface="Majalla UI" charset="0"/>
              </a:rPr>
              <a:t> </a:t>
            </a:r>
            <a:r>
              <a:rPr lang="en-US" sz="2400" u="sng">
                <a:ea typeface="Majalla UI" charset="0"/>
              </a:rPr>
              <a:t>electrical </a:t>
            </a:r>
            <a:r>
              <a:rPr lang="en-US" sz="2400">
                <a:ea typeface="Majalla UI" charset="0"/>
              </a:rPr>
              <a:t>activities leading to</a:t>
            </a:r>
            <a:r>
              <a:rPr lang="ar-sa" sz="2400">
                <a:ea typeface="Majalla UI" charset="0"/>
              </a:rPr>
              <a:t> </a:t>
            </a:r>
            <a:r>
              <a:rPr lang="en-US" sz="2400">
                <a:ea typeface="Majalla UI" charset="0"/>
              </a:rPr>
              <a:t>heart failure and</a:t>
            </a:r>
            <a:r>
              <a:rPr lang="ar-sa" sz="2400">
                <a:ea typeface="Majalla UI" charset="0"/>
              </a:rPr>
              <a:t> </a:t>
            </a:r>
            <a:r>
              <a:rPr lang="en-US" sz="2400">
                <a:ea typeface="Majalla UI" charset="0"/>
              </a:rPr>
              <a:t>arrhythmias.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28625"/>
            <a:ext cx="8229600" cy="1000125"/>
          </a:xfrm>
        </p:spPr>
        <p:txBody>
          <a:bodyPr/>
          <a:lstStyle/>
          <a:p>
            <a:pPr eaLnBrk="1" hangingPunct="1"/>
            <a:r>
              <a:rPr lang="en-US" b="1">
                <a:solidFill>
                  <a:srgbClr val="CC3300"/>
                </a:solidFill>
              </a:rPr>
              <a:t>Coronary Arteries</a:t>
            </a:r>
          </a:p>
        </p:txBody>
      </p:sp>
      <p:pic>
        <p:nvPicPr>
          <p:cNvPr id="6147" name="Picture 3"/>
          <p:cNvPicPr>
            <a:picLocks noGrp="1" noChangeAspect="1" noChangeArrowheads="1"/>
          </p:cNvPicPr>
          <p:nvPr>
            <p:ph sz="half" idx="1"/>
          </p:nvPr>
        </p:nvPicPr>
        <p:blipFill>
          <a:blip r:embed="rId2"/>
          <a:srcRect/>
          <a:stretch>
            <a:fillRect/>
          </a:stretch>
        </p:blipFill>
        <p:spPr>
          <a:xfrm>
            <a:off x="684213" y="1703388"/>
            <a:ext cx="3959225" cy="3378200"/>
          </a:xfrm>
        </p:spPr>
      </p:pic>
      <p:sp>
        <p:nvSpPr>
          <p:cNvPr id="4100" name="Rectangle 8"/>
          <p:cNvSpPr>
            <a:spLocks noGrp="1" noChangeArrowheads="1"/>
          </p:cNvSpPr>
          <p:nvPr>
            <p:ph sz="half" idx="2"/>
          </p:nvPr>
        </p:nvSpPr>
        <p:spPr>
          <a:xfrm>
            <a:off x="4648200" y="1484313"/>
            <a:ext cx="4038600" cy="5113337"/>
          </a:xfrm>
        </p:spPr>
        <p:txBody>
          <a:bodyPr>
            <a:normAutofit/>
          </a:bodyPr>
          <a:lstStyle/>
          <a:p>
            <a:pPr eaLnBrk="1" hangingPunct="1">
              <a:lnSpc>
                <a:spcPct val="80000"/>
              </a:lnSpc>
              <a:buFontTx/>
              <a:buNone/>
            </a:pPr>
            <a:r>
              <a:rPr lang="en-US" sz="2200">
                <a:solidFill>
                  <a:srgbClr val="CC3300"/>
                </a:solidFill>
                <a:ea typeface="Majalla UI" charset="0"/>
              </a:rPr>
              <a:t>	</a:t>
            </a:r>
            <a:r>
              <a:rPr lang="en-US">
                <a:ea typeface="Majalla UI" charset="0"/>
              </a:rPr>
              <a:t>The major  vessels of the coronary circulation are:</a:t>
            </a:r>
          </a:p>
          <a:p>
            <a:pPr eaLnBrk="1" hangingPunct="1">
              <a:lnSpc>
                <a:spcPct val="80000"/>
              </a:lnSpc>
              <a:buFontTx/>
              <a:buNone/>
            </a:pPr>
            <a:r>
              <a:rPr lang="en-US">
                <a:ea typeface="Majalla UI" charset="0"/>
              </a:rPr>
              <a:t>   1- </a:t>
            </a:r>
            <a:r>
              <a:rPr lang="en-US" b="1">
                <a:ea typeface="Majalla UI" charset="0"/>
              </a:rPr>
              <a:t>left main coronary </a:t>
            </a:r>
            <a:r>
              <a:rPr lang="en-US">
                <a:ea typeface="Majalla UI" charset="0"/>
              </a:rPr>
              <a:t>that divides into left anterior descending and circumflex branches, </a:t>
            </a:r>
          </a:p>
          <a:p>
            <a:pPr eaLnBrk="1" hangingPunct="1">
              <a:lnSpc>
                <a:spcPct val="80000"/>
              </a:lnSpc>
              <a:buFontTx/>
              <a:buNone/>
            </a:pPr>
            <a:r>
              <a:rPr lang="en-US">
                <a:ea typeface="Majalla UI" charset="0"/>
              </a:rPr>
              <a:t>  2- </a:t>
            </a:r>
            <a:r>
              <a:rPr lang="en-US" b="1">
                <a:ea typeface="Majalla UI" charset="0"/>
              </a:rPr>
              <a:t>right main coronary </a:t>
            </a:r>
            <a:r>
              <a:rPr lang="en-US">
                <a:ea typeface="Majalla UI" charset="0"/>
              </a:rPr>
              <a:t>artery. </a:t>
            </a:r>
          </a:p>
          <a:p>
            <a:pPr eaLnBrk="1" hangingPunct="1">
              <a:lnSpc>
                <a:spcPct val="80000"/>
              </a:lnSpc>
              <a:buFontTx/>
              <a:buNone/>
            </a:pPr>
            <a:r>
              <a:rPr lang="en-US">
                <a:ea typeface="Majalla UI" charset="0"/>
              </a:rPr>
              <a:t>	The left and right coronary arteries originate at the base of the aorta from openings called the coronary ostia located behind the aortic valve leaflets.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04850"/>
            <a:ext cx="8229600" cy="708025"/>
          </a:xfrm>
        </p:spPr>
        <p:txBody>
          <a:bodyPr/>
          <a:lstStyle/>
          <a:p>
            <a:pPr eaLnBrk="1" hangingPunct="1"/>
            <a:r>
              <a:rPr lang="en-US"/>
              <a:t>Coronary blood flow:</a:t>
            </a:r>
          </a:p>
        </p:txBody>
      </p:sp>
      <p:sp>
        <p:nvSpPr>
          <p:cNvPr id="7171" name="Content Placeholder 2"/>
          <p:cNvSpPr>
            <a:spLocks noGrp="1"/>
          </p:cNvSpPr>
          <p:nvPr>
            <p:ph sz="half" idx="1"/>
          </p:nvPr>
        </p:nvSpPr>
        <p:spPr>
          <a:xfrm>
            <a:off x="457200" y="1920875"/>
            <a:ext cx="4038600" cy="4433888"/>
          </a:xfrm>
        </p:spPr>
        <p:txBody>
          <a:bodyPr/>
          <a:lstStyle/>
          <a:p>
            <a:pPr eaLnBrk="1" hangingPunct="1"/>
            <a:r>
              <a:rPr lang="en-US" sz="1800">
                <a:ea typeface="Majalla UI" charset="0"/>
              </a:rPr>
              <a:t>The right coronary artery has a greater flow in 50% of population.</a:t>
            </a:r>
          </a:p>
          <a:p>
            <a:pPr eaLnBrk="1" hangingPunct="1"/>
            <a:r>
              <a:rPr lang="en-US" sz="1800">
                <a:ea typeface="Majalla UI" charset="0"/>
              </a:rPr>
              <a:t>The left has a greater flow in 20% .</a:t>
            </a:r>
          </a:p>
          <a:p>
            <a:pPr eaLnBrk="1" hangingPunct="1"/>
            <a:r>
              <a:rPr lang="en-US" sz="1800">
                <a:ea typeface="Majalla UI" charset="0"/>
              </a:rPr>
              <a:t>Flow is equal in 30%.</a:t>
            </a:r>
          </a:p>
          <a:p>
            <a:pPr eaLnBrk="1" hangingPunct="1"/>
            <a:r>
              <a:rPr lang="en-US" sz="1800">
                <a:ea typeface="Majalla UI" charset="0"/>
              </a:rPr>
              <a:t>Coronary blood flow at rest in humans = 250 ml/min (5% of cardiac output).</a:t>
            </a:r>
          </a:p>
          <a:p>
            <a:pPr eaLnBrk="1" hangingPunct="1"/>
            <a:r>
              <a:rPr lang="en-US" sz="1800">
                <a:ea typeface="Majalla UI" charset="0"/>
              </a:rPr>
              <a:t>At rest the myocardium extracts ∼75% of the oxygen delivered by coronary blood flow. Thus there is little extraction reserve when myocardial oxygen consumption is augmented severalfold during exercise.</a:t>
            </a:r>
          </a:p>
        </p:txBody>
      </p:sp>
      <p:sp>
        <p:nvSpPr>
          <p:cNvPr id="7172" name="Content Placeholder 3"/>
          <p:cNvSpPr>
            <a:spLocks noGrp="1"/>
          </p:cNvSpPr>
          <p:nvPr>
            <p:ph sz="half" idx="2"/>
          </p:nvPr>
        </p:nvSpPr>
        <p:spPr>
          <a:xfrm>
            <a:off x="4648200" y="1920875"/>
            <a:ext cx="4038600" cy="4433888"/>
          </a:xfrm>
        </p:spPr>
        <p:txBody>
          <a:bodyPr/>
          <a:lstStyle/>
          <a:p>
            <a:pPr eaLnBrk="1" hangingPunct="1"/>
            <a:r>
              <a:rPr lang="en-US" b="1">
                <a:solidFill>
                  <a:srgbClr val="C00000"/>
                </a:solidFill>
                <a:ea typeface="Majalla UI" charset="0"/>
              </a:rPr>
              <a:t>Venous blood</a:t>
            </a:r>
            <a:r>
              <a:rPr lang="en-US">
                <a:ea typeface="Majalla UI" charset="0"/>
              </a:rPr>
              <a:t>:</a:t>
            </a:r>
          </a:p>
          <a:p>
            <a:pPr eaLnBrk="1" hangingPunct="1"/>
            <a:r>
              <a:rPr lang="en-US">
                <a:ea typeface="Majalla UI" charset="0"/>
              </a:rPr>
              <a:t>Most of the venous drainage of the heart returns through the coronary sinus and anterior cardiac veins.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US" sz="3600" b="1" i="1">
                <a:solidFill>
                  <a:srgbClr val="CC3300"/>
                </a:solidFill>
              </a:rPr>
              <a:t>What is the function of coronary arteries?</a:t>
            </a:r>
          </a:p>
        </p:txBody>
      </p:sp>
      <p:sp>
        <p:nvSpPr>
          <p:cNvPr id="5123" name="Rectangle 3"/>
          <p:cNvSpPr>
            <a:spLocks noGrp="1" noChangeArrowheads="1"/>
          </p:cNvSpPr>
          <p:nvPr>
            <p:ph idx="1"/>
          </p:nvPr>
        </p:nvSpPr>
        <p:spPr/>
        <p:txBody>
          <a:bodyPr>
            <a:normAutofit/>
          </a:bodyPr>
          <a:lstStyle/>
          <a:p>
            <a:pPr eaLnBrk="1" hangingPunct="1">
              <a:lnSpc>
                <a:spcPct val="80000"/>
              </a:lnSpc>
            </a:pPr>
            <a:endParaRPr lang="en-US" sz="2800">
              <a:ea typeface="Majalla UI" charset="0"/>
            </a:endParaRPr>
          </a:p>
          <a:p>
            <a:pPr eaLnBrk="1" hangingPunct="1">
              <a:lnSpc>
                <a:spcPct val="80000"/>
              </a:lnSpc>
            </a:pPr>
            <a:r>
              <a:rPr lang="en-US" sz="2800">
                <a:ea typeface="Majalla UI" charset="0"/>
              </a:rPr>
              <a:t>The coronary arteries supply blood flow to the heart, and when functioning normally, they </a:t>
            </a:r>
            <a:r>
              <a:rPr lang="en-US" sz="2800">
                <a:solidFill>
                  <a:srgbClr val="0070C0"/>
                </a:solidFill>
                <a:ea typeface="Majalla UI" charset="0"/>
              </a:rPr>
              <a:t>ensure adequate oxygenation of the myocardium at all levels of cardiac activity. </a:t>
            </a:r>
          </a:p>
          <a:p>
            <a:pPr eaLnBrk="1" hangingPunct="1">
              <a:lnSpc>
                <a:spcPct val="80000"/>
              </a:lnSpc>
            </a:pPr>
            <a:r>
              <a:rPr lang="en-US" sz="2800">
                <a:ea typeface="Majalla UI" charset="0"/>
              </a:rPr>
              <a:t>Constriction and dilation of the coronary arteries, governed primarily by local regulatory mechanisms,  regulate the amount of blood flow to the myocardium in a manner that matches the amount of oxygen delivered to the myocardium with the myocardial demand for oxygen.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en-US" sz="3600" b="1">
                <a:solidFill>
                  <a:srgbClr val="CC3300"/>
                </a:solidFill>
              </a:rPr>
              <a:t>Coronary blood flow during Cardiac cycle</a:t>
            </a:r>
          </a:p>
        </p:txBody>
      </p:sp>
      <p:pic>
        <p:nvPicPr>
          <p:cNvPr id="9219" name="Picture 3"/>
          <p:cNvPicPr>
            <a:picLocks noGrp="1" noChangeAspect="1" noChangeArrowheads="1"/>
          </p:cNvPicPr>
          <p:nvPr>
            <p:ph idx="1"/>
          </p:nvPr>
        </p:nvPicPr>
        <p:blipFill>
          <a:blip r:embed="rId2"/>
          <a:srcRect/>
          <a:stretch>
            <a:fillRect/>
          </a:stretch>
        </p:blipFill>
        <p:spPr>
          <a:xfrm>
            <a:off x="457200" y="2000250"/>
            <a:ext cx="7859713" cy="4125913"/>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28625"/>
            <a:ext cx="8229600" cy="785813"/>
          </a:xfrm>
        </p:spPr>
        <p:txBody>
          <a:bodyPr/>
          <a:lstStyle/>
          <a:p>
            <a:pPr eaLnBrk="1" hangingPunct="1"/>
            <a:r>
              <a:rPr lang="en-US" sz="3200" b="1">
                <a:solidFill>
                  <a:srgbClr val="CC3300"/>
                </a:solidFill>
              </a:rPr>
              <a:t>Coronary blood flow during Cardiac cycle</a:t>
            </a:r>
          </a:p>
        </p:txBody>
      </p:sp>
      <p:sp>
        <p:nvSpPr>
          <p:cNvPr id="10243" name="Rectangle 3"/>
          <p:cNvSpPr>
            <a:spLocks noGrp="1" noChangeArrowheads="1"/>
          </p:cNvSpPr>
          <p:nvPr>
            <p:ph idx="1"/>
          </p:nvPr>
        </p:nvSpPr>
        <p:spPr>
          <a:xfrm>
            <a:off x="457200" y="1500188"/>
            <a:ext cx="8229600" cy="5168900"/>
          </a:xfrm>
        </p:spPr>
        <p:txBody>
          <a:bodyPr/>
          <a:lstStyle/>
          <a:p>
            <a:pPr eaLnBrk="1" hangingPunct="1">
              <a:lnSpc>
                <a:spcPct val="80000"/>
              </a:lnSpc>
              <a:buFontTx/>
              <a:buNone/>
            </a:pPr>
            <a:r>
              <a:rPr lang="en-US" sz="2800">
                <a:ea typeface="Majalla UI" charset="0"/>
              </a:rPr>
              <a:t>	</a:t>
            </a:r>
          </a:p>
          <a:p>
            <a:pPr eaLnBrk="1" hangingPunct="1">
              <a:lnSpc>
                <a:spcPct val="80000"/>
              </a:lnSpc>
              <a:buFontTx/>
              <a:buNone/>
            </a:pPr>
            <a:r>
              <a:rPr lang="en-US" sz="2800">
                <a:ea typeface="Majalla UI" charset="0"/>
              </a:rPr>
              <a:t>   Most of the coronary flow occurs </a:t>
            </a:r>
            <a:r>
              <a:rPr lang="en-US" sz="2800">
                <a:solidFill>
                  <a:srgbClr val="C00000"/>
                </a:solidFill>
                <a:ea typeface="Majalla UI" charset="0"/>
              </a:rPr>
              <a:t>during diastole</a:t>
            </a:r>
            <a:r>
              <a:rPr lang="en-US" sz="2800">
                <a:ea typeface="Majalla UI" charset="0"/>
              </a:rPr>
              <a:t>.</a:t>
            </a:r>
          </a:p>
          <a:p>
            <a:pPr eaLnBrk="1" hangingPunct="1">
              <a:lnSpc>
                <a:spcPct val="80000"/>
              </a:lnSpc>
              <a:buFontTx/>
              <a:buNone/>
            </a:pPr>
            <a:r>
              <a:rPr lang="en-US" sz="2800">
                <a:ea typeface="Majalla UI" charset="0"/>
              </a:rPr>
              <a:t>   </a:t>
            </a:r>
          </a:p>
          <a:p>
            <a:pPr eaLnBrk="1" hangingPunct="1">
              <a:lnSpc>
                <a:spcPct val="80000"/>
              </a:lnSpc>
              <a:buFontTx/>
              <a:buNone/>
            </a:pPr>
            <a:r>
              <a:rPr lang="en-US" sz="2800">
                <a:ea typeface="Majalla UI" charset="0"/>
              </a:rPr>
              <a:t>  Extravascular compression during systole markedly reduce coronary flow.</a:t>
            </a:r>
          </a:p>
          <a:p>
            <a:pPr eaLnBrk="1" hangingPunct="1">
              <a:lnSpc>
                <a:spcPct val="80000"/>
              </a:lnSpc>
              <a:buFontTx/>
              <a:buNone/>
            </a:pPr>
            <a:r>
              <a:rPr lang="en-US" sz="2800">
                <a:ea typeface="Majalla UI" charset="0"/>
              </a:rPr>
              <a:t> </a:t>
            </a:r>
          </a:p>
          <a:p>
            <a:pPr eaLnBrk="1" hangingPunct="1">
              <a:lnSpc>
                <a:spcPct val="80000"/>
              </a:lnSpc>
              <a:buFontTx/>
              <a:buNone/>
            </a:pPr>
            <a:r>
              <a:rPr lang="en-US" sz="2800">
                <a:ea typeface="Majalla UI" charset="0"/>
              </a:rPr>
              <a:t>   At low coronary perfusion pressures, the </a:t>
            </a:r>
            <a:r>
              <a:rPr lang="en-US" sz="2800">
                <a:solidFill>
                  <a:srgbClr val="C00000"/>
                </a:solidFill>
                <a:ea typeface="Majalla UI" charset="0"/>
              </a:rPr>
              <a:t>subendocardium</a:t>
            </a:r>
            <a:r>
              <a:rPr lang="en-US" sz="2800">
                <a:ea typeface="Majalla UI" charset="0"/>
              </a:rPr>
              <a:t> is more susceptible to ischemia. This is  because of extravascular compression.</a:t>
            </a:r>
          </a:p>
          <a:p>
            <a:pPr eaLnBrk="1" hangingPunct="1">
              <a:lnSpc>
                <a:spcPct val="80000"/>
              </a:lnSpc>
              <a:buFontTx/>
              <a:buNone/>
            </a:pPr>
            <a:r>
              <a:rPr lang="en-US" sz="2800">
                <a:ea typeface="Majalla UI" charset="0"/>
              </a:rPr>
              <a:t>   Tachycardia  shortens coronary filling time during diastole  – this is particularly significant in patients with coronary artery disease where coronary flow is reduced.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57188"/>
            <a:ext cx="8229600" cy="857250"/>
          </a:xfrm>
        </p:spPr>
        <p:txBody>
          <a:bodyPr/>
          <a:lstStyle/>
          <a:p>
            <a:pPr eaLnBrk="1" hangingPunct="1"/>
            <a:r>
              <a:rPr lang="en-US" sz="4000">
                <a:solidFill>
                  <a:srgbClr val="CC3300"/>
                </a:solidFill>
              </a:rPr>
              <a:t>Factors Affecting Coronary Blood Flow</a:t>
            </a:r>
          </a:p>
        </p:txBody>
      </p:sp>
      <p:sp>
        <p:nvSpPr>
          <p:cNvPr id="11267" name="Rectangle 3"/>
          <p:cNvSpPr>
            <a:spLocks noGrp="1" noChangeArrowheads="1"/>
          </p:cNvSpPr>
          <p:nvPr>
            <p:ph idx="1"/>
          </p:nvPr>
        </p:nvSpPr>
        <p:spPr>
          <a:xfrm>
            <a:off x="457200" y="1773238"/>
            <a:ext cx="8229600" cy="4551362"/>
          </a:xfrm>
          <a:solidFill>
            <a:schemeClr val="bg1"/>
          </a:solidFill>
        </p:spPr>
        <p:txBody>
          <a:bodyPr/>
          <a:lstStyle/>
          <a:p>
            <a:pPr eaLnBrk="1" hangingPunct="1">
              <a:lnSpc>
                <a:spcPct val="80000"/>
              </a:lnSpc>
              <a:buFont typeface="Wingdings 2" pitchFamily="-105" charset="2"/>
              <a:buNone/>
            </a:pPr>
            <a:r>
              <a:rPr lang="en-US" sz="2800">
                <a:solidFill>
                  <a:srgbClr val="C00000"/>
                </a:solidFill>
                <a:ea typeface="Majalla UI" charset="0"/>
              </a:rPr>
              <a:t>1- Autoregulation:</a:t>
            </a:r>
          </a:p>
          <a:p>
            <a:pPr eaLnBrk="1" hangingPunct="1">
              <a:lnSpc>
                <a:spcPct val="80000"/>
              </a:lnSpc>
            </a:pPr>
            <a:r>
              <a:rPr lang="en-US" sz="2400">
                <a:ea typeface="Majalla UI" charset="0"/>
              </a:rPr>
              <a:t>Flow is tightly coupled to oxygen demand.  This is necessary because the heart has a very high basal </a:t>
            </a:r>
            <a:r>
              <a:rPr lang="en-US" sz="2400" u="sng">
                <a:ea typeface="Majalla UI" charset="0"/>
              </a:rPr>
              <a:t>oxygen consumption </a:t>
            </a:r>
            <a:r>
              <a:rPr lang="en-US" sz="2400">
                <a:ea typeface="Majalla UI" charset="0"/>
              </a:rPr>
              <a:t>(8-10 ml O2/min/100g). </a:t>
            </a:r>
          </a:p>
          <a:p>
            <a:pPr eaLnBrk="1" hangingPunct="1">
              <a:lnSpc>
                <a:spcPct val="80000"/>
              </a:lnSpc>
            </a:pPr>
            <a:r>
              <a:rPr lang="en-US" sz="2400">
                <a:ea typeface="Majalla UI" charset="0"/>
              </a:rPr>
              <a:t>In non-diseased coronary vessels, whenever cardiac  activity and oxygen consumption increases, there is an increase in coronary blood flow (active hyperemia) that is nearly proportionate to the increase in oxygen consumption. </a:t>
            </a:r>
          </a:p>
          <a:p>
            <a:pPr eaLnBrk="1" hangingPunct="1">
              <a:lnSpc>
                <a:spcPct val="80000"/>
              </a:lnSpc>
              <a:buFont typeface="Wingdings 2" pitchFamily="-105" charset="2"/>
              <a:buNone/>
            </a:pPr>
            <a:endParaRPr lang="en-US" sz="2400">
              <a:ea typeface="Majalla UI" charset="0"/>
            </a:endParaRPr>
          </a:p>
          <a:p>
            <a:pPr eaLnBrk="1" hangingPunct="1">
              <a:lnSpc>
                <a:spcPct val="80000"/>
              </a:lnSpc>
            </a:pPr>
            <a:r>
              <a:rPr lang="en-US" sz="2400">
                <a:ea typeface="Majalla UI" charset="0"/>
              </a:rPr>
              <a:t>Good </a:t>
            </a:r>
            <a:r>
              <a:rPr lang="en-US" sz="2400" u="sng">
                <a:solidFill>
                  <a:srgbClr val="FF0000"/>
                </a:solidFill>
                <a:ea typeface="Majalla UI" charset="0"/>
              </a:rPr>
              <a:t>autoregulation </a:t>
            </a:r>
            <a:r>
              <a:rPr lang="en-US" sz="2400">
                <a:ea typeface="Majalla UI" charset="0"/>
              </a:rPr>
              <a:t>between 60 and 200 mmHg perfusion pressure helps to maintain normal coronary blood flow whenever coronary perfusion pressure changes due to changes in aortic pressure.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04850"/>
            <a:ext cx="8229600" cy="492125"/>
          </a:xfrm>
        </p:spPr>
        <p:txBody>
          <a:bodyPr/>
          <a:lstStyle/>
          <a:p>
            <a:r>
              <a:rPr lang="en-US" sz="3200">
                <a:solidFill>
                  <a:srgbClr val="C00000"/>
                </a:solidFill>
              </a:rPr>
              <a:t>Factors affecting coronary blood flow, cont.,….</a:t>
            </a:r>
          </a:p>
        </p:txBody>
      </p:sp>
      <p:sp>
        <p:nvSpPr>
          <p:cNvPr id="12291" name="Content Placeholder 2"/>
          <p:cNvSpPr>
            <a:spLocks noGrp="1"/>
          </p:cNvSpPr>
          <p:nvPr>
            <p:ph idx="1"/>
          </p:nvPr>
        </p:nvSpPr>
        <p:spPr/>
        <p:txBody>
          <a:bodyPr/>
          <a:lstStyle/>
          <a:p>
            <a:pPr eaLnBrk="1" hangingPunct="1">
              <a:lnSpc>
                <a:spcPct val="80000"/>
              </a:lnSpc>
              <a:buFont typeface="Wingdings 2" pitchFamily="-105" charset="2"/>
              <a:buNone/>
            </a:pPr>
            <a:r>
              <a:rPr lang="en-US" sz="2800" u="sng">
                <a:solidFill>
                  <a:srgbClr val="FF0000"/>
                </a:solidFill>
                <a:ea typeface="Majalla UI" charset="0"/>
              </a:rPr>
              <a:t>2- Chemical factors:</a:t>
            </a:r>
          </a:p>
          <a:p>
            <a:pPr eaLnBrk="1" hangingPunct="1">
              <a:lnSpc>
                <a:spcPct val="80000"/>
              </a:lnSpc>
              <a:buFont typeface="Wingdings 2" pitchFamily="-105" charset="2"/>
              <a:buNone/>
            </a:pPr>
            <a:r>
              <a:rPr lang="en-US" sz="2800">
                <a:solidFill>
                  <a:srgbClr val="FF0000"/>
                </a:solidFill>
                <a:ea typeface="Majalla UI" charset="0"/>
              </a:rPr>
              <a:t>  </a:t>
            </a:r>
            <a:r>
              <a:rPr lang="en-US" sz="2800">
                <a:solidFill>
                  <a:srgbClr val="0070C0"/>
                </a:solidFill>
                <a:ea typeface="Majalla UI" charset="0"/>
              </a:rPr>
              <a:t>Adenosine  :</a:t>
            </a:r>
          </a:p>
          <a:p>
            <a:pPr eaLnBrk="1" hangingPunct="1">
              <a:lnSpc>
                <a:spcPct val="80000"/>
              </a:lnSpc>
              <a:buFont typeface="Wingdings 2" pitchFamily="-105" charset="2"/>
              <a:buNone/>
            </a:pPr>
            <a:r>
              <a:rPr lang="en-US" sz="2800">
                <a:ea typeface="Majalla UI" charset="0"/>
              </a:rPr>
              <a:t>  An important mediator of active hyperemia and autoregulation. </a:t>
            </a:r>
          </a:p>
          <a:p>
            <a:pPr eaLnBrk="1" hangingPunct="1">
              <a:lnSpc>
                <a:spcPct val="80000"/>
              </a:lnSpc>
              <a:buFont typeface="Wingdings 2" pitchFamily="-105" charset="2"/>
              <a:buNone/>
            </a:pPr>
            <a:r>
              <a:rPr lang="en-US" sz="2800">
                <a:ea typeface="Majalla UI" charset="0"/>
              </a:rPr>
              <a:t>  </a:t>
            </a:r>
            <a:r>
              <a:rPr lang="en-US" sz="2800">
                <a:solidFill>
                  <a:srgbClr val="0070C0"/>
                </a:solidFill>
                <a:ea typeface="Majalla UI" charset="0"/>
              </a:rPr>
              <a:t>Nitric oxide: </a:t>
            </a:r>
            <a:r>
              <a:rPr lang="en-US" sz="2800">
                <a:ea typeface="Majalla UI" charset="0"/>
              </a:rPr>
              <a:t>coronary vasodilator.</a:t>
            </a:r>
          </a:p>
          <a:p>
            <a:pPr eaLnBrk="1" hangingPunct="1">
              <a:lnSpc>
                <a:spcPct val="80000"/>
              </a:lnSpc>
              <a:buFont typeface="Wingdings 2" pitchFamily="-105" charset="2"/>
              <a:buNone/>
            </a:pPr>
            <a:r>
              <a:rPr lang="en-US" sz="2800">
                <a:solidFill>
                  <a:srgbClr val="FF0000"/>
                </a:solidFill>
                <a:ea typeface="Majalla UI" charset="0"/>
              </a:rPr>
              <a:t>  </a:t>
            </a:r>
            <a:r>
              <a:rPr lang="en-US" sz="2800">
                <a:solidFill>
                  <a:srgbClr val="0070C0"/>
                </a:solidFill>
                <a:ea typeface="Majalla UI" charset="0"/>
              </a:rPr>
              <a:t>O2 lack</a:t>
            </a:r>
          </a:p>
          <a:p>
            <a:pPr eaLnBrk="1" hangingPunct="1">
              <a:lnSpc>
                <a:spcPct val="80000"/>
              </a:lnSpc>
              <a:buFont typeface="Wingdings 2" pitchFamily="-105" charset="2"/>
              <a:buNone/>
            </a:pPr>
            <a:r>
              <a:rPr lang="en-US" sz="2800">
                <a:solidFill>
                  <a:srgbClr val="FF0000"/>
                </a:solidFill>
                <a:ea typeface="Majalla UI" charset="0"/>
              </a:rPr>
              <a:t>  </a:t>
            </a:r>
            <a:r>
              <a:rPr lang="en-US" sz="2800">
                <a:ea typeface="Majalla UI" charset="0"/>
              </a:rPr>
              <a:t>Increased local concentraion of </a:t>
            </a:r>
            <a:r>
              <a:rPr lang="en-US" sz="2800">
                <a:solidFill>
                  <a:srgbClr val="0070C0"/>
                </a:solidFill>
                <a:ea typeface="Majalla UI" charset="0"/>
              </a:rPr>
              <a:t>CO2, H+2, K+, lactate, prostaglandins, (reactive hyperemia</a:t>
            </a:r>
            <a:endParaRPr lang="en-US">
              <a:solidFill>
                <a:srgbClr val="0070C0"/>
              </a:solidFill>
              <a:ea typeface="Majalla UI"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1557338"/>
            <a:ext cx="8229600" cy="4767262"/>
          </a:xfrm>
        </p:spPr>
        <p:txBody>
          <a:bodyPr/>
          <a:lstStyle/>
          <a:p>
            <a:pPr eaLnBrk="1" hangingPunct="1">
              <a:lnSpc>
                <a:spcPct val="80000"/>
              </a:lnSpc>
              <a:buFont typeface="Wingdings 2" pitchFamily="-105" charset="2"/>
              <a:buNone/>
            </a:pPr>
            <a:r>
              <a:rPr lang="en-US" sz="2800" b="1">
                <a:solidFill>
                  <a:srgbClr val="FF0000"/>
                </a:solidFill>
                <a:ea typeface="Majalla UI" charset="0"/>
              </a:rPr>
              <a:t>3- Nervous regulation:</a:t>
            </a:r>
          </a:p>
          <a:p>
            <a:pPr eaLnBrk="1" hangingPunct="1">
              <a:lnSpc>
                <a:spcPct val="80000"/>
              </a:lnSpc>
            </a:pPr>
            <a:r>
              <a:rPr lang="en-US" sz="2400">
                <a:solidFill>
                  <a:srgbClr val="FF0000"/>
                </a:solidFill>
                <a:ea typeface="Majalla UI" charset="0"/>
              </a:rPr>
              <a:t>Activation of sympathetic </a:t>
            </a:r>
            <a:r>
              <a:rPr lang="en-US" sz="2400">
                <a:ea typeface="Majalla UI" charset="0"/>
              </a:rPr>
              <a:t>nerves innervating the coronary vasculature causes only transient vasoconstriction mediated </a:t>
            </a:r>
            <a:r>
              <a:rPr lang="en-US" sz="2400">
                <a:solidFill>
                  <a:srgbClr val="FF0000"/>
                </a:solidFill>
                <a:ea typeface="Majalla UI" charset="0"/>
              </a:rPr>
              <a:t> by a1-adrenoceptors. </a:t>
            </a:r>
            <a:r>
              <a:rPr lang="en-US" sz="2400">
                <a:ea typeface="Majalla UI" charset="0"/>
              </a:rPr>
              <a:t> This brief vasoconstrictor response is followed by vasodilation caused by enhanced production of vasodilator metabolites (active hyperemia) due to increased mechanical and metabolic activity of the heart resulting from </a:t>
            </a:r>
            <a:r>
              <a:rPr lang="en-US" sz="2400">
                <a:solidFill>
                  <a:srgbClr val="FF0000"/>
                </a:solidFill>
                <a:ea typeface="Majalla UI" charset="0"/>
              </a:rPr>
              <a:t>b1-adrenoceptors </a:t>
            </a:r>
            <a:r>
              <a:rPr lang="en-US" sz="2400">
                <a:ea typeface="Majalla UI" charset="0"/>
              </a:rPr>
              <a:t>activation of the myocardium.  </a:t>
            </a:r>
          </a:p>
          <a:p>
            <a:pPr eaLnBrk="1" hangingPunct="1">
              <a:lnSpc>
                <a:spcPct val="80000"/>
              </a:lnSpc>
            </a:pPr>
            <a:r>
              <a:rPr lang="en-US" sz="2400">
                <a:ea typeface="Majalla UI" charset="0"/>
              </a:rPr>
              <a:t>Therefore, sympathetic activation to the heart results in coronary vasodilation and increased coronary flow due to increased metabolic activity (increased heart rate, contractility) despite direct vasoconstrictor effects of sympathetic activation on the coronaries. </a:t>
            </a:r>
          </a:p>
        </p:txBody>
      </p:sp>
      <p:sp>
        <p:nvSpPr>
          <p:cNvPr id="13315" name="TextBox 2"/>
          <p:cNvSpPr txBox="1">
            <a:spLocks noChangeArrowheads="1"/>
          </p:cNvSpPr>
          <p:nvPr/>
        </p:nvSpPr>
        <p:spPr bwMode="auto">
          <a:xfrm>
            <a:off x="684213" y="404813"/>
            <a:ext cx="6624637" cy="461962"/>
          </a:xfrm>
          <a:prstGeom prst="rect">
            <a:avLst/>
          </a:prstGeom>
          <a:noFill/>
          <a:ln w="9525">
            <a:noFill/>
            <a:miter lim="800000"/>
            <a:headEnd/>
            <a:tailEnd/>
          </a:ln>
        </p:spPr>
        <p:txBody>
          <a:bodyPr>
            <a:prstTxWarp prst="textNoShape">
              <a:avLst/>
            </a:prstTxWarp>
            <a:spAutoFit/>
          </a:bodyPr>
          <a:lstStyle/>
          <a:p>
            <a:pPr algn="l"/>
            <a:r>
              <a:rPr lang="en-US" sz="2400">
                <a:solidFill>
                  <a:srgbClr val="C00000"/>
                </a:solidFill>
              </a:rPr>
              <a:t>Factors affecting coronary blood flow, cont.,….</a:t>
            </a:r>
            <a:endParaRPr lang="en-US" sz="24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858</TotalTime>
  <Words>1260</Words>
  <Application>Microsoft Office PowerPoint</Application>
  <PresentationFormat>On-screen Show (4:3)</PresentationFormat>
  <Paragraphs>74</Paragraphs>
  <Slides>15</Slides>
  <Notes>0</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15</vt:i4>
      </vt:variant>
    </vt:vector>
  </HeadingPairs>
  <TitlesOfParts>
    <vt:vector size="22" baseType="lpstr">
      <vt:lpstr>Arial</vt:lpstr>
      <vt:lpstr>Calibri</vt:lpstr>
      <vt:lpstr>Traditional Arabic</vt:lpstr>
      <vt:lpstr>Constantia</vt:lpstr>
      <vt:lpstr>Majalla UI</vt:lpstr>
      <vt:lpstr>Wingdings 2</vt:lpstr>
      <vt:lpstr>Flow</vt:lpstr>
      <vt:lpstr>CORONARY CIRCULATION</vt:lpstr>
      <vt:lpstr>Coronary Arteries</vt:lpstr>
      <vt:lpstr>Coronary blood flow:</vt:lpstr>
      <vt:lpstr>What is the function of coronary arteries?</vt:lpstr>
      <vt:lpstr>Coronary blood flow during Cardiac cycle</vt:lpstr>
      <vt:lpstr>Coronary blood flow during Cardiac cycle</vt:lpstr>
      <vt:lpstr>Factors Affecting Coronary Blood Flow</vt:lpstr>
      <vt:lpstr>Factors affecting coronary blood flow, cont.,….</vt:lpstr>
      <vt:lpstr>Slide 9</vt:lpstr>
      <vt:lpstr>Factors affecting coronary blood flow, cont.,….</vt:lpstr>
      <vt:lpstr>Factors affecting coronary blood flow, cont.,….</vt:lpstr>
      <vt:lpstr>  What is the most vulnerable portion of the heart to ischemia?</vt:lpstr>
      <vt:lpstr>Oxygen consumption by the heart and energy substrate</vt:lpstr>
      <vt:lpstr>Effect of coronary diseases on coronary blood flow:</vt:lpstr>
      <vt:lpstr>What are the physiological and clinical consequences of coronary artery disease? </vt:lpstr>
    </vt:vector>
  </TitlesOfParts>
  <Company>K.K.U.H</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Cardiac Cycle</dc:title>
  <dc:creator>Dr.IMAN</dc:creator>
  <cp:lastModifiedBy>User</cp:lastModifiedBy>
  <cp:revision>38</cp:revision>
  <dcterms:created xsi:type="dcterms:W3CDTF">2012-03-17T11:57:12Z</dcterms:created>
  <dcterms:modified xsi:type="dcterms:W3CDTF">2012-03-17T11:57:55Z</dcterms:modified>
</cp:coreProperties>
</file>