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23"/>
  </p:notesMasterIdLst>
  <p:sldIdLst>
    <p:sldId id="256" r:id="rId2"/>
    <p:sldId id="277" r:id="rId3"/>
    <p:sldId id="257" r:id="rId4"/>
    <p:sldId id="258" r:id="rId5"/>
    <p:sldId id="259" r:id="rId6"/>
    <p:sldId id="260" r:id="rId7"/>
    <p:sldId id="261" r:id="rId8"/>
    <p:sldId id="262" r:id="rId9"/>
    <p:sldId id="263" r:id="rId10"/>
    <p:sldId id="264" r:id="rId11"/>
    <p:sldId id="278" r:id="rId12"/>
    <p:sldId id="265"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9F9D3B-988B-4F4B-9D9D-06A595BA4803}" type="datetimeFigureOut">
              <a:rPr lang="en-US" smtClean="0"/>
              <a:pPr/>
              <a:t>4/4/2012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AD40DB-EC71-4859-85F7-74068EBE8AF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AD40DB-EC71-4859-85F7-74068EBE8AF6}"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1B0948F-2D87-4CB0-8795-E894A8B25295}" type="datetimeFigureOut">
              <a:rPr lang="en-US" smtClean="0"/>
              <a:pPr/>
              <a:t>4/4/2012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E004773-7066-498A-A116-189161C37D28}" type="slidenum">
              <a:rPr lang="en-US" smtClean="0"/>
              <a:pPr/>
              <a:t>‹#›</a:t>
            </a:fld>
            <a:endParaRPr lang="en-US"/>
          </a:p>
        </p:txBody>
      </p:sp>
    </p:spTree>
  </p:cSld>
  <p:clrMapOvr>
    <a:masterClrMapping/>
  </p:clrMapOvr>
  <p:transition spd="med">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B0948F-2D87-4CB0-8795-E894A8B25295}" type="datetimeFigureOut">
              <a:rPr lang="en-US" smtClean="0"/>
              <a:pPr/>
              <a:t>4/4/2012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004773-7066-498A-A116-189161C37D28}" type="slidenum">
              <a:rPr lang="en-US" smtClean="0"/>
              <a:pPr/>
              <a:t>‹#›</a:t>
            </a:fld>
            <a:endParaRPr lang="en-US"/>
          </a:p>
        </p:txBody>
      </p:sp>
    </p:spTree>
  </p:cSld>
  <p:clrMapOvr>
    <a:masterClrMapping/>
  </p:clrMapOvr>
  <p:transition spd="med">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B0948F-2D87-4CB0-8795-E894A8B25295}" type="datetimeFigureOut">
              <a:rPr lang="en-US" smtClean="0"/>
              <a:pPr/>
              <a:t>4/4/2012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004773-7066-498A-A116-189161C37D28}" type="slidenum">
              <a:rPr lang="en-US" smtClean="0"/>
              <a:pPr/>
              <a:t>‹#›</a:t>
            </a:fld>
            <a:endParaRPr lang="en-US"/>
          </a:p>
        </p:txBody>
      </p:sp>
    </p:spTree>
  </p:cSld>
  <p:clrMapOvr>
    <a:masterClrMapping/>
  </p:clrMapOvr>
  <p:transition spd="med">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B0948F-2D87-4CB0-8795-E894A8B25295}" type="datetimeFigureOut">
              <a:rPr lang="en-US" smtClean="0"/>
              <a:pPr/>
              <a:t>4/4/2012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004773-7066-498A-A116-189161C37D2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1B0948F-2D87-4CB0-8795-E894A8B25295}" type="datetimeFigureOut">
              <a:rPr lang="en-US" smtClean="0"/>
              <a:pPr/>
              <a:t>4/4/2012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004773-7066-498A-A116-189161C37D2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1B0948F-2D87-4CB0-8795-E894A8B25295}" type="datetimeFigureOut">
              <a:rPr lang="en-US" smtClean="0"/>
              <a:pPr/>
              <a:t>4/4/2012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E004773-7066-498A-A116-189161C37D2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1B0948F-2D87-4CB0-8795-E894A8B25295}" type="datetimeFigureOut">
              <a:rPr lang="en-US" smtClean="0"/>
              <a:pPr/>
              <a:t>4/4/2012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E004773-7066-498A-A116-189161C37D2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1B0948F-2D87-4CB0-8795-E894A8B25295}" type="datetimeFigureOut">
              <a:rPr lang="en-US" smtClean="0"/>
              <a:pPr/>
              <a:t>4/4/2012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E004773-7066-498A-A116-189161C37D2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1B0948F-2D87-4CB0-8795-E894A8B25295}" type="datetimeFigureOut">
              <a:rPr lang="en-US" smtClean="0"/>
              <a:pPr/>
              <a:t>4/4/2012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E004773-7066-498A-A116-189161C37D28}" type="slidenum">
              <a:rPr lang="en-US" smtClean="0"/>
              <a:pPr/>
              <a:t>‹#›</a:t>
            </a:fld>
            <a:endParaRPr lang="en-US"/>
          </a:p>
        </p:txBody>
      </p:sp>
    </p:spTree>
  </p:cSld>
  <p:clrMapOvr>
    <a:masterClrMapping/>
  </p:clrMapOvr>
  <p:transition spd="med">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1B0948F-2D87-4CB0-8795-E894A8B25295}" type="datetimeFigureOut">
              <a:rPr lang="en-US" smtClean="0"/>
              <a:pPr/>
              <a:t>4/4/2012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E004773-7066-498A-A116-189161C37D2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1B0948F-2D87-4CB0-8795-E894A8B25295}" type="datetimeFigureOut">
              <a:rPr lang="en-US" smtClean="0"/>
              <a:pPr/>
              <a:t>4/4/2012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E004773-7066-498A-A116-189161C37D2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1B0948F-2D87-4CB0-8795-E894A8B25295}" type="datetimeFigureOut">
              <a:rPr lang="en-US" smtClean="0"/>
              <a:pPr/>
              <a:t>4/4/2012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E004773-7066-498A-A116-189161C37D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ransition spd="med">
    <p:wipe/>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Shock &amp; </a:t>
            </a:r>
            <a:r>
              <a:rPr lang="en-US" dirty="0" err="1" smtClean="0"/>
              <a:t>Heamorrhage</a:t>
            </a: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Eman</a:t>
            </a:r>
            <a:r>
              <a:rPr lang="en-US" dirty="0" smtClean="0"/>
              <a:t> EL </a:t>
            </a:r>
            <a:r>
              <a:rPr lang="en-US" dirty="0" err="1" smtClean="0"/>
              <a:t>Eter</a:t>
            </a:r>
            <a:endParaRPr lang="en-US" dirty="0"/>
          </a:p>
        </p:txBody>
      </p:sp>
    </p:spTree>
  </p:cSld>
  <p:clrMapOvr>
    <a:masterClrMapping/>
  </p:clrMapOvr>
  <p:transition spd="med">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3949891"/>
          </a:xfrm>
        </p:spPr>
        <p:txBody>
          <a:bodyPr>
            <a:normAutofit fontScale="70000" lnSpcReduction="20000"/>
          </a:bodyPr>
          <a:lstStyle/>
          <a:p>
            <a:r>
              <a:rPr lang="en-US" sz="4600" b="1" dirty="0" smtClean="0">
                <a:solidFill>
                  <a:srgbClr val="C00000"/>
                </a:solidFill>
              </a:rPr>
              <a:t>Stages of shock:</a:t>
            </a:r>
          </a:p>
          <a:p>
            <a:pPr>
              <a:buNone/>
            </a:pPr>
            <a:endParaRPr lang="en-US" sz="3500" dirty="0" smtClean="0"/>
          </a:p>
          <a:p>
            <a:r>
              <a:rPr lang="en-US" b="1" dirty="0" smtClean="0">
                <a:solidFill>
                  <a:srgbClr val="002060"/>
                </a:solidFill>
              </a:rPr>
              <a:t>Reversible stage.</a:t>
            </a:r>
          </a:p>
          <a:p>
            <a:pPr>
              <a:buNone/>
            </a:pPr>
            <a:r>
              <a:rPr lang="en-US" dirty="0" smtClean="0"/>
              <a:t>    In which compensatory reactions &amp; appropriate treatment help restoration of blood pressure  &amp;  blood loss.</a:t>
            </a:r>
          </a:p>
          <a:p>
            <a:pPr>
              <a:buNone/>
            </a:pPr>
            <a:endParaRPr lang="en-US" dirty="0" smtClean="0"/>
          </a:p>
          <a:p>
            <a:r>
              <a:rPr lang="en-US" b="1" dirty="0" smtClean="0">
                <a:solidFill>
                  <a:srgbClr val="002060"/>
                </a:solidFill>
              </a:rPr>
              <a:t>Irreversible stage.</a:t>
            </a:r>
          </a:p>
          <a:p>
            <a:pPr>
              <a:buNone/>
            </a:pPr>
            <a:r>
              <a:rPr lang="en-US" dirty="0" smtClean="0"/>
              <a:t>    In which series of positive fed back mechanisms take place leading to further deterioration &amp; tissue hypoxia. This depends on amount of blood lost. When blood loss is excess and not immediately replaced and proper treatment is delayed, this stage is reached and patient die. There is also failure of compensatory mechanisms. </a:t>
            </a:r>
            <a:endParaRPr lang="en-US" dirty="0"/>
          </a:p>
        </p:txBody>
      </p:sp>
      <p:sp>
        <p:nvSpPr>
          <p:cNvPr id="2" name="Title 1"/>
          <p:cNvSpPr>
            <a:spLocks noGrp="1"/>
          </p:cNvSpPr>
          <p:nvPr>
            <p:ph type="title"/>
          </p:nvPr>
        </p:nvSpPr>
        <p:spPr/>
        <p:txBody>
          <a:bodyPr>
            <a:normAutofit/>
          </a:bodyPr>
          <a:lstStyle/>
          <a:p>
            <a:r>
              <a:rPr lang="en-US" sz="2400" dirty="0" smtClean="0"/>
              <a:t>Pathophysiology of </a:t>
            </a:r>
            <a:r>
              <a:rPr lang="en-US" sz="2400" dirty="0" err="1" smtClean="0"/>
              <a:t>hypovolemic</a:t>
            </a:r>
            <a:r>
              <a:rPr lang="en-US" sz="2400" dirty="0" smtClean="0"/>
              <a:t> shock, cont.,…….</a:t>
            </a:r>
            <a:endParaRPr lang="en-US" sz="2400" dirty="0"/>
          </a:p>
        </p:txBody>
      </p:sp>
    </p:spTree>
  </p:cSld>
  <p:clrMapOvr>
    <a:masterClrMapping/>
  </p:clrMapOvr>
  <p:transition spd="med">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Characterized by compensatory reactions:</a:t>
            </a:r>
          </a:p>
          <a:p>
            <a:pPr>
              <a:buNone/>
            </a:pPr>
            <a:endParaRPr lang="en-US" dirty="0" smtClean="0"/>
          </a:p>
          <a:p>
            <a:pPr>
              <a:buNone/>
            </a:pPr>
            <a:r>
              <a:rPr lang="en-US" dirty="0" smtClean="0">
                <a:solidFill>
                  <a:schemeClr val="tx2">
                    <a:lumMod val="50000"/>
                  </a:schemeClr>
                </a:solidFill>
              </a:rPr>
              <a:t>A.  Rapid compensatory reactions.</a:t>
            </a:r>
          </a:p>
          <a:p>
            <a:pPr>
              <a:buNone/>
            </a:pPr>
            <a:r>
              <a:rPr lang="en-US" dirty="0" smtClean="0">
                <a:solidFill>
                  <a:schemeClr val="tx2">
                    <a:lumMod val="50000"/>
                  </a:schemeClr>
                </a:solidFill>
              </a:rPr>
              <a:t>    (act within seconds-minutes).</a:t>
            </a:r>
          </a:p>
          <a:p>
            <a:pPr>
              <a:buNone/>
            </a:pPr>
            <a:r>
              <a:rPr lang="en-US" sz="2800" dirty="0" smtClean="0">
                <a:solidFill>
                  <a:schemeClr val="tx2">
                    <a:lumMod val="50000"/>
                  </a:schemeClr>
                </a:solidFill>
              </a:rPr>
              <a:t>B. Responses Activated within hours</a:t>
            </a:r>
            <a:endParaRPr lang="en-US" dirty="0" smtClean="0">
              <a:solidFill>
                <a:schemeClr val="tx2">
                  <a:lumMod val="50000"/>
                </a:schemeClr>
              </a:solidFill>
            </a:endParaRPr>
          </a:p>
          <a:p>
            <a:pPr marL="624078" indent="-514350">
              <a:buNone/>
            </a:pPr>
            <a:r>
              <a:rPr lang="en-US" sz="2800" dirty="0" smtClean="0">
                <a:solidFill>
                  <a:schemeClr val="tx2">
                    <a:lumMod val="50000"/>
                  </a:schemeClr>
                </a:solidFill>
              </a:rPr>
              <a:t>C. Responses activated from hours-days</a:t>
            </a:r>
          </a:p>
          <a:p>
            <a:pPr>
              <a:buNone/>
            </a:pPr>
            <a:endParaRPr lang="en-US" dirty="0" smtClean="0">
              <a:solidFill>
                <a:schemeClr val="tx2">
                  <a:lumMod val="50000"/>
                </a:schemeClr>
              </a:solidFill>
            </a:endParaRPr>
          </a:p>
          <a:p>
            <a:pPr>
              <a:buNone/>
            </a:pPr>
            <a:endParaRPr lang="en-US" dirty="0"/>
          </a:p>
        </p:txBody>
      </p:sp>
      <p:sp>
        <p:nvSpPr>
          <p:cNvPr id="3" name="Title 2"/>
          <p:cNvSpPr>
            <a:spLocks noGrp="1"/>
          </p:cNvSpPr>
          <p:nvPr>
            <p:ph type="title"/>
          </p:nvPr>
        </p:nvSpPr>
        <p:spPr/>
        <p:txBody>
          <a:bodyPr/>
          <a:lstStyle/>
          <a:p>
            <a:r>
              <a:rPr lang="en-US" dirty="0" smtClean="0"/>
              <a:t>Reversible stage:</a:t>
            </a:r>
            <a:endParaRPr lang="en-US" dirty="0"/>
          </a:p>
        </p:txBody>
      </p:sp>
    </p:spTree>
  </p:cSld>
  <p:clrMapOvr>
    <a:masterClrMapping/>
  </p:clrMapOvr>
  <p:transition spd="med">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711891"/>
          </a:xfrm>
        </p:spPr>
        <p:txBody>
          <a:bodyPr>
            <a:normAutofit fontScale="55000" lnSpcReduction="20000"/>
          </a:bodyPr>
          <a:lstStyle/>
          <a:p>
            <a:pPr>
              <a:buNone/>
            </a:pPr>
            <a:endParaRPr lang="en-US" dirty="0" smtClean="0"/>
          </a:p>
          <a:p>
            <a:r>
              <a:rPr lang="en-US" sz="4600" dirty="0" smtClean="0">
                <a:solidFill>
                  <a:srgbClr val="C00000"/>
                </a:solidFill>
              </a:rPr>
              <a:t>A. Rapid compensatory reactions:</a:t>
            </a:r>
          </a:p>
          <a:p>
            <a:pPr>
              <a:buNone/>
            </a:pPr>
            <a:endParaRPr lang="en-US" sz="4600" dirty="0" smtClean="0">
              <a:solidFill>
                <a:srgbClr val="C00000"/>
              </a:solidFill>
            </a:endParaRPr>
          </a:p>
          <a:p>
            <a:r>
              <a:rPr lang="en-US" sz="3200" b="1" dirty="0" err="1" smtClean="0">
                <a:solidFill>
                  <a:srgbClr val="002060"/>
                </a:solidFill>
              </a:rPr>
              <a:t>i</a:t>
            </a:r>
            <a:r>
              <a:rPr lang="en-US" sz="3200" b="1" dirty="0" smtClean="0">
                <a:solidFill>
                  <a:srgbClr val="002060"/>
                </a:solidFill>
              </a:rPr>
              <a:t>. Vasoconstriction</a:t>
            </a:r>
            <a:r>
              <a:rPr lang="en-US" sz="3200" dirty="0" smtClean="0"/>
              <a:t>: this increases TPR and hence ABP. It is produced by:</a:t>
            </a:r>
          </a:p>
          <a:p>
            <a:pPr>
              <a:buNone/>
            </a:pPr>
            <a:r>
              <a:rPr lang="en-US" sz="3200" dirty="0" smtClean="0"/>
              <a:t> * </a:t>
            </a:r>
            <a:r>
              <a:rPr lang="en-US" sz="3200" dirty="0" err="1" smtClean="0"/>
              <a:t>Baroreceptor</a:t>
            </a:r>
            <a:r>
              <a:rPr lang="en-US" sz="3200" dirty="0" smtClean="0"/>
              <a:t> </a:t>
            </a:r>
            <a:r>
              <a:rPr lang="en-US" sz="3200" dirty="0" err="1" smtClean="0"/>
              <a:t>refelexes</a:t>
            </a:r>
            <a:r>
              <a:rPr lang="en-US" sz="3200" dirty="0" smtClean="0"/>
              <a:t>.</a:t>
            </a:r>
          </a:p>
          <a:p>
            <a:pPr>
              <a:buNone/>
            </a:pPr>
            <a:r>
              <a:rPr lang="en-US" sz="3200" dirty="0" smtClean="0"/>
              <a:t> * Chemoreceptor reflex.</a:t>
            </a:r>
          </a:p>
          <a:p>
            <a:pPr>
              <a:buNone/>
            </a:pPr>
            <a:r>
              <a:rPr lang="en-US" sz="3200" dirty="0" smtClean="0"/>
              <a:t> * Vasopressin-vasoconstrictor mechanism.</a:t>
            </a:r>
          </a:p>
          <a:p>
            <a:pPr>
              <a:buNone/>
            </a:pPr>
            <a:r>
              <a:rPr lang="en-US" sz="3200" dirty="0" smtClean="0"/>
              <a:t> * </a:t>
            </a:r>
            <a:r>
              <a:rPr lang="en-US" sz="3200" dirty="0" err="1" smtClean="0"/>
              <a:t>Noreadrenaline</a:t>
            </a:r>
            <a:r>
              <a:rPr lang="en-US" sz="3200" dirty="0" smtClean="0"/>
              <a:t>-adrenaline vasoconstrictor mechanism (due to activation of adrenal medulla).</a:t>
            </a:r>
          </a:p>
          <a:p>
            <a:pPr>
              <a:buNone/>
            </a:pPr>
            <a:r>
              <a:rPr lang="en-US" sz="3200" dirty="0" smtClean="0">
                <a:solidFill>
                  <a:srgbClr val="002060"/>
                </a:solidFill>
              </a:rPr>
              <a:t>Vasoconstriction is marked in:</a:t>
            </a:r>
          </a:p>
          <a:p>
            <a:r>
              <a:rPr lang="en-US" sz="3200" dirty="0" smtClean="0"/>
              <a:t>Skin: cold, pale.</a:t>
            </a:r>
          </a:p>
          <a:p>
            <a:r>
              <a:rPr lang="en-US" sz="3200" dirty="0" smtClean="0"/>
              <a:t>kidneys: drop in GFR &amp; urine volume.</a:t>
            </a:r>
          </a:p>
          <a:p>
            <a:r>
              <a:rPr lang="en-US" sz="3200" dirty="0" smtClean="0"/>
              <a:t>Viscera.</a:t>
            </a:r>
          </a:p>
          <a:p>
            <a:pPr>
              <a:buNone/>
            </a:pPr>
            <a:r>
              <a:rPr lang="en-US" sz="3200" b="1" dirty="0" smtClean="0">
                <a:solidFill>
                  <a:srgbClr val="FF0000"/>
                </a:solidFill>
              </a:rPr>
              <a:t>          Heart and brain are spared.</a:t>
            </a:r>
          </a:p>
          <a:p>
            <a:endParaRPr lang="en-US" dirty="0" smtClean="0"/>
          </a:p>
          <a:p>
            <a:pPr>
              <a:buNone/>
            </a:pPr>
            <a:r>
              <a:rPr lang="en-US" dirty="0" smtClean="0"/>
              <a:t>   </a:t>
            </a:r>
          </a:p>
          <a:p>
            <a:endParaRPr lang="en-US" dirty="0"/>
          </a:p>
        </p:txBody>
      </p:sp>
      <p:sp>
        <p:nvSpPr>
          <p:cNvPr id="2" name="Title 1"/>
          <p:cNvSpPr>
            <a:spLocks noGrp="1"/>
          </p:cNvSpPr>
          <p:nvPr>
            <p:ph type="title"/>
          </p:nvPr>
        </p:nvSpPr>
        <p:spPr/>
        <p:txBody>
          <a:bodyPr>
            <a:normAutofit fontScale="90000"/>
          </a:bodyPr>
          <a:lstStyle/>
          <a:p>
            <a:r>
              <a:rPr lang="en-US" sz="2700" dirty="0" err="1" smtClean="0"/>
              <a:t>Pathophysiology</a:t>
            </a:r>
            <a:r>
              <a:rPr lang="en-US" sz="2700" dirty="0" smtClean="0"/>
              <a:t> of </a:t>
            </a:r>
            <a:r>
              <a:rPr lang="en-US" sz="2700" dirty="0" err="1" smtClean="0"/>
              <a:t>hypovolemic</a:t>
            </a:r>
            <a:r>
              <a:rPr lang="en-US" sz="2700" dirty="0" smtClean="0"/>
              <a:t> shock, </a:t>
            </a:r>
            <a:br>
              <a:rPr lang="en-US" sz="2700" dirty="0" smtClean="0"/>
            </a:br>
            <a:r>
              <a:rPr lang="en-US" sz="2700" dirty="0" smtClean="0"/>
              <a:t>Reversible stage, cont.,…</a:t>
            </a:r>
            <a:r>
              <a:rPr lang="en-US" sz="3100" dirty="0" smtClean="0"/>
              <a:t/>
            </a:r>
            <a:br>
              <a:rPr lang="en-US" sz="3100" dirty="0" smtClean="0"/>
            </a:br>
            <a:endParaRPr lang="en-US" dirty="0"/>
          </a:p>
        </p:txBody>
      </p:sp>
    </p:spTree>
  </p:cSld>
  <p:clrMapOvr>
    <a:masterClrMapping/>
  </p:clrMapOvr>
  <p:transition spd="med">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en-US" dirty="0" smtClean="0">
                <a:solidFill>
                  <a:srgbClr val="002060"/>
                </a:solidFill>
              </a:rPr>
              <a:t>ii. Tachycardia:</a:t>
            </a:r>
          </a:p>
          <a:p>
            <a:pPr>
              <a:buNone/>
            </a:pPr>
            <a:r>
              <a:rPr lang="en-US" dirty="0" smtClean="0"/>
              <a:t> Produced by:</a:t>
            </a:r>
          </a:p>
          <a:p>
            <a:pPr>
              <a:buFontTx/>
              <a:buChar char="-"/>
            </a:pPr>
            <a:r>
              <a:rPr lang="en-US" dirty="0" err="1" smtClean="0"/>
              <a:t>Baroreceptor</a:t>
            </a:r>
            <a:r>
              <a:rPr lang="en-US" dirty="0" smtClean="0"/>
              <a:t> reflex.</a:t>
            </a:r>
          </a:p>
          <a:p>
            <a:pPr>
              <a:buFontTx/>
              <a:buChar char="-"/>
            </a:pPr>
            <a:r>
              <a:rPr lang="en-US" dirty="0" smtClean="0"/>
              <a:t>Chemoreceptor reflex.</a:t>
            </a:r>
          </a:p>
          <a:p>
            <a:pPr>
              <a:buFontTx/>
              <a:buChar char="-"/>
            </a:pPr>
            <a:r>
              <a:rPr lang="en-US" dirty="0" smtClean="0"/>
              <a:t>Increased sympathetic activity.</a:t>
            </a:r>
          </a:p>
          <a:p>
            <a:pPr>
              <a:buNone/>
            </a:pPr>
            <a:r>
              <a:rPr lang="en-US" dirty="0" smtClean="0">
                <a:solidFill>
                  <a:srgbClr val="002060"/>
                </a:solidFill>
              </a:rPr>
              <a:t>iii. </a:t>
            </a:r>
            <a:r>
              <a:rPr lang="en-US" dirty="0" err="1" smtClean="0">
                <a:solidFill>
                  <a:srgbClr val="002060"/>
                </a:solidFill>
              </a:rPr>
              <a:t>Venoconstriction</a:t>
            </a:r>
            <a:r>
              <a:rPr lang="en-US" dirty="0" smtClean="0">
                <a:solidFill>
                  <a:srgbClr val="002060"/>
                </a:solidFill>
              </a:rPr>
              <a:t>:</a:t>
            </a:r>
          </a:p>
          <a:p>
            <a:pPr>
              <a:buNone/>
            </a:pPr>
            <a:r>
              <a:rPr lang="en-US" dirty="0" smtClean="0"/>
              <a:t>Caused by sympathetic activity. It is important to:</a:t>
            </a:r>
          </a:p>
          <a:p>
            <a:pPr>
              <a:buFontTx/>
              <a:buChar char="-"/>
            </a:pPr>
            <a:r>
              <a:rPr lang="en-US" dirty="0" smtClean="0"/>
              <a:t>Maintain filling pressure of the heart.</a:t>
            </a:r>
          </a:p>
          <a:p>
            <a:pPr>
              <a:buFontTx/>
              <a:buChar char="-"/>
            </a:pPr>
            <a:r>
              <a:rPr lang="en-US" dirty="0" smtClean="0"/>
              <a:t>Shift blood from reservoirs into the circulation.</a:t>
            </a:r>
          </a:p>
          <a:p>
            <a:pPr>
              <a:buNone/>
            </a:pPr>
            <a:r>
              <a:rPr lang="en-US" dirty="0" smtClean="0"/>
              <a:t> </a:t>
            </a:r>
            <a:endParaRPr lang="en-US" dirty="0"/>
          </a:p>
        </p:txBody>
      </p:sp>
      <p:sp>
        <p:nvSpPr>
          <p:cNvPr id="2" name="Title 1"/>
          <p:cNvSpPr>
            <a:spLocks noGrp="1"/>
          </p:cNvSpPr>
          <p:nvPr>
            <p:ph type="title"/>
          </p:nvPr>
        </p:nvSpPr>
        <p:spPr>
          <a:xfrm>
            <a:off x="457200" y="274638"/>
            <a:ext cx="8229600" cy="868362"/>
          </a:xfrm>
        </p:spPr>
        <p:txBody>
          <a:bodyPr>
            <a:normAutofit/>
          </a:bodyPr>
          <a:lstStyle/>
          <a:p>
            <a:r>
              <a:rPr lang="en-US" sz="2000" dirty="0" smtClean="0"/>
              <a:t>Reversible stage in response to </a:t>
            </a:r>
            <a:r>
              <a:rPr lang="en-US" sz="2000" dirty="0" err="1" smtClean="0"/>
              <a:t>heamorrage</a:t>
            </a:r>
            <a:r>
              <a:rPr lang="en-US" sz="2000" dirty="0" smtClean="0"/>
              <a:t>, cont,……</a:t>
            </a:r>
            <a:endParaRPr lang="en-US" sz="2000" dirty="0"/>
          </a:p>
        </p:txBody>
      </p:sp>
    </p:spTree>
  </p:cSld>
  <p:clrMapOvr>
    <a:masterClrMapping/>
  </p:clrMapOvr>
  <p:transition spd="med">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328160"/>
          </a:xfrm>
        </p:spPr>
        <p:txBody>
          <a:bodyPr>
            <a:noAutofit/>
          </a:bodyPr>
          <a:lstStyle/>
          <a:p>
            <a:r>
              <a:rPr lang="en-US" sz="3600" dirty="0" smtClean="0">
                <a:solidFill>
                  <a:srgbClr val="002060"/>
                </a:solidFill>
              </a:rPr>
              <a:t>iv. </a:t>
            </a:r>
            <a:r>
              <a:rPr lang="en-US" sz="3600" dirty="0" err="1" smtClean="0">
                <a:solidFill>
                  <a:srgbClr val="002060"/>
                </a:solidFill>
              </a:rPr>
              <a:t>Tachypnea</a:t>
            </a:r>
            <a:r>
              <a:rPr lang="en-US" sz="3600" dirty="0" smtClean="0">
                <a:solidFill>
                  <a:srgbClr val="002060"/>
                </a:solidFill>
              </a:rPr>
              <a:t>:</a:t>
            </a:r>
          </a:p>
          <a:p>
            <a:pPr>
              <a:buNone/>
            </a:pPr>
            <a:r>
              <a:rPr lang="en-US" sz="2800" dirty="0" smtClean="0"/>
              <a:t>  Caused by activation of chemoreceptor reflex and sympathetic over activity. </a:t>
            </a:r>
          </a:p>
          <a:p>
            <a:pPr>
              <a:buNone/>
            </a:pPr>
            <a:r>
              <a:rPr lang="en-US" sz="2800" i="1" dirty="0" err="1" smtClean="0"/>
              <a:t>Imporatance</a:t>
            </a:r>
            <a:r>
              <a:rPr lang="en-US" sz="2800" i="1" dirty="0" smtClean="0"/>
              <a:t>:</a:t>
            </a:r>
          </a:p>
          <a:p>
            <a:pPr>
              <a:buNone/>
            </a:pPr>
            <a:r>
              <a:rPr lang="en-US" sz="2800" dirty="0" smtClean="0"/>
              <a:t>Increase O2 delivery.</a:t>
            </a:r>
          </a:p>
          <a:p>
            <a:pPr>
              <a:buNone/>
            </a:pPr>
            <a:r>
              <a:rPr lang="en-US" sz="2800" dirty="0" smtClean="0"/>
              <a:t>Increase thoracic pump activity….help VR.</a:t>
            </a:r>
            <a:endParaRPr lang="en-US" sz="2800" dirty="0"/>
          </a:p>
        </p:txBody>
      </p:sp>
      <p:sp>
        <p:nvSpPr>
          <p:cNvPr id="2" name="Title 1"/>
          <p:cNvSpPr>
            <a:spLocks noGrp="1"/>
          </p:cNvSpPr>
          <p:nvPr>
            <p:ph type="title"/>
          </p:nvPr>
        </p:nvSpPr>
        <p:spPr/>
        <p:txBody>
          <a:bodyPr>
            <a:normAutofit/>
          </a:bodyPr>
          <a:lstStyle/>
          <a:p>
            <a:pPr algn="l"/>
            <a:r>
              <a:rPr lang="en-US" sz="2800" dirty="0" smtClean="0"/>
              <a:t>Reversible stage, continued…….</a:t>
            </a:r>
            <a:endParaRPr lang="en-US" sz="2800" dirty="0"/>
          </a:p>
        </p:txBody>
      </p:sp>
    </p:spTree>
  </p:cSld>
  <p:clrMapOvr>
    <a:masterClrMapping/>
  </p:clrMapOvr>
  <p:transition spd="med">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480560"/>
          </a:xfrm>
        </p:spPr>
        <p:txBody>
          <a:bodyPr>
            <a:noAutofit/>
          </a:bodyPr>
          <a:lstStyle/>
          <a:p>
            <a:pPr>
              <a:buNone/>
            </a:pPr>
            <a:r>
              <a:rPr lang="en-US" sz="2400" dirty="0" smtClean="0">
                <a:solidFill>
                  <a:srgbClr val="002060"/>
                </a:solidFill>
              </a:rPr>
              <a:t>V. Restlessness </a:t>
            </a:r>
            <a:r>
              <a:rPr lang="en-US" sz="2400" dirty="0" smtClean="0"/>
              <a:t>: </a:t>
            </a:r>
          </a:p>
          <a:p>
            <a:pPr>
              <a:buNone/>
            </a:pPr>
            <a:r>
              <a:rPr lang="en-US" sz="2400" dirty="0" smtClean="0"/>
              <a:t>This increases sk. Ms. Pump activity.</a:t>
            </a:r>
          </a:p>
          <a:p>
            <a:pPr>
              <a:buNone/>
            </a:pPr>
            <a:endParaRPr lang="en-US" sz="2400" dirty="0" smtClean="0"/>
          </a:p>
          <a:p>
            <a:pPr>
              <a:buNone/>
            </a:pPr>
            <a:r>
              <a:rPr lang="en-US" sz="2400" dirty="0" smtClean="0">
                <a:solidFill>
                  <a:srgbClr val="002060"/>
                </a:solidFill>
              </a:rPr>
              <a:t>vi. Release of vasoconstrictor factors/hormones:</a:t>
            </a:r>
          </a:p>
          <a:p>
            <a:pPr>
              <a:buFontTx/>
              <a:buChar char="-"/>
            </a:pPr>
            <a:r>
              <a:rPr lang="en-US" sz="2400" dirty="0" smtClean="0"/>
              <a:t>Catecholamines by adrenal medulla.</a:t>
            </a:r>
          </a:p>
          <a:p>
            <a:pPr>
              <a:buFontTx/>
              <a:buChar char="-"/>
            </a:pPr>
            <a:r>
              <a:rPr lang="en-US" sz="2400" dirty="0" smtClean="0"/>
              <a:t>Vasopressin by posterior pituitary : besides vasoconstriction it restores fluid volume by reducing urine output.</a:t>
            </a:r>
          </a:p>
          <a:p>
            <a:pPr>
              <a:buFontTx/>
              <a:buChar char="-"/>
            </a:pPr>
            <a:r>
              <a:rPr lang="en-US" sz="2400" dirty="0" err="1" smtClean="0"/>
              <a:t>Renin-angiotensin-aldosterone</a:t>
            </a:r>
            <a:r>
              <a:rPr lang="en-US" sz="2400" dirty="0" smtClean="0"/>
              <a:t>. (preserve salt and water).</a:t>
            </a:r>
            <a:endParaRPr lang="en-US" sz="2400" dirty="0"/>
          </a:p>
        </p:txBody>
      </p:sp>
      <p:sp>
        <p:nvSpPr>
          <p:cNvPr id="2" name="Title 1"/>
          <p:cNvSpPr>
            <a:spLocks noGrp="1"/>
          </p:cNvSpPr>
          <p:nvPr>
            <p:ph type="title"/>
          </p:nvPr>
        </p:nvSpPr>
        <p:spPr>
          <a:xfrm>
            <a:off x="304800" y="228600"/>
            <a:ext cx="8229600" cy="609600"/>
          </a:xfrm>
        </p:spPr>
        <p:txBody>
          <a:bodyPr>
            <a:normAutofit/>
          </a:bodyPr>
          <a:lstStyle/>
          <a:p>
            <a:pPr algn="l"/>
            <a:r>
              <a:rPr lang="en-US" sz="2800" dirty="0" smtClean="0"/>
              <a:t>Reversible stage, continued,……</a:t>
            </a:r>
            <a:endParaRPr lang="en-US" sz="2800" dirty="0"/>
          </a:p>
        </p:txBody>
      </p:sp>
    </p:spTree>
  </p:cSld>
  <p:clrMapOvr>
    <a:masterClrMapping/>
  </p:clrMapOvr>
  <p:transition spd="med">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632960"/>
          </a:xfrm>
        </p:spPr>
        <p:txBody>
          <a:bodyPr>
            <a:noAutofit/>
          </a:bodyPr>
          <a:lstStyle/>
          <a:p>
            <a:r>
              <a:rPr lang="en-US" sz="3200" b="1" dirty="0" smtClean="0">
                <a:solidFill>
                  <a:srgbClr val="C00000"/>
                </a:solidFill>
              </a:rPr>
              <a:t>B. Responses Activated within hours:</a:t>
            </a:r>
          </a:p>
          <a:p>
            <a:pPr>
              <a:buNone/>
            </a:pPr>
            <a:endParaRPr lang="en-US" sz="3200" b="1" dirty="0" smtClean="0">
              <a:solidFill>
                <a:srgbClr val="C00000"/>
              </a:solidFill>
            </a:endParaRPr>
          </a:p>
          <a:p>
            <a:pPr marL="633222" indent="-514350">
              <a:buAutoNum type="arabicPeriod"/>
            </a:pPr>
            <a:r>
              <a:rPr lang="en-US" sz="2400" dirty="0" smtClean="0"/>
              <a:t>Increased movement of interstitial fluid into capillaries (</a:t>
            </a:r>
            <a:r>
              <a:rPr lang="en-US" sz="2400" dirty="0" smtClean="0">
                <a:solidFill>
                  <a:srgbClr val="C00000"/>
                </a:solidFill>
              </a:rPr>
              <a:t>capillary fluid shift</a:t>
            </a:r>
            <a:r>
              <a:rPr lang="en-US" sz="2400" dirty="0" smtClean="0"/>
              <a:t>) (4 hrs needed).</a:t>
            </a:r>
          </a:p>
          <a:p>
            <a:pPr marL="633222" indent="-514350">
              <a:buAutoNum type="arabicPeriod"/>
            </a:pPr>
            <a:r>
              <a:rPr lang="en-US" sz="2400" dirty="0" smtClean="0"/>
              <a:t>Increased secretion of </a:t>
            </a:r>
            <a:r>
              <a:rPr lang="en-US" sz="2400" dirty="0" err="1" smtClean="0"/>
              <a:t>glucocorticoids</a:t>
            </a:r>
            <a:r>
              <a:rPr lang="en-US" sz="2400" dirty="0" smtClean="0"/>
              <a:t> by adrenal cortex. (help to maintain blood sugar)</a:t>
            </a:r>
          </a:p>
          <a:p>
            <a:pPr marL="633222" indent="-514350">
              <a:buAutoNum type="arabicPeriod"/>
            </a:pPr>
            <a:r>
              <a:rPr lang="en-US" sz="2400" dirty="0" smtClean="0"/>
              <a:t>Increased 2,3 DPG concentration in RBCs: important to help HB deliver more O2 to the tissues (shift O2 dissociation curve to the right)</a:t>
            </a:r>
            <a:endParaRPr lang="en-US" sz="2400" dirty="0"/>
          </a:p>
        </p:txBody>
      </p:sp>
      <p:sp>
        <p:nvSpPr>
          <p:cNvPr id="2" name="Title 1"/>
          <p:cNvSpPr>
            <a:spLocks noGrp="1"/>
          </p:cNvSpPr>
          <p:nvPr>
            <p:ph type="title"/>
          </p:nvPr>
        </p:nvSpPr>
        <p:spPr>
          <a:xfrm>
            <a:off x="457200" y="274638"/>
            <a:ext cx="8229600" cy="715962"/>
          </a:xfrm>
        </p:spPr>
        <p:txBody>
          <a:bodyPr>
            <a:normAutofit/>
          </a:bodyPr>
          <a:lstStyle/>
          <a:p>
            <a:pPr algn="l"/>
            <a:r>
              <a:rPr lang="en-US" sz="2800" dirty="0" smtClean="0"/>
              <a:t>Reversible stage, continued,……..</a:t>
            </a:r>
            <a:endParaRPr lang="en-US" sz="2800" dirty="0"/>
          </a:p>
        </p:txBody>
      </p:sp>
    </p:spTree>
  </p:cSld>
  <p:clrMapOvr>
    <a:masterClrMapping/>
  </p:clrMapOvr>
  <p:transition spd="med">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sz="3200" b="1" dirty="0" smtClean="0">
                <a:solidFill>
                  <a:srgbClr val="C00000"/>
                </a:solidFill>
              </a:rPr>
              <a:t>C. Responses activated in hours-days</a:t>
            </a:r>
            <a:r>
              <a:rPr lang="en-US" sz="3200" dirty="0" smtClean="0">
                <a:solidFill>
                  <a:srgbClr val="C00000"/>
                </a:solidFill>
              </a:rPr>
              <a:t>:</a:t>
            </a:r>
          </a:p>
          <a:p>
            <a:pPr>
              <a:buNone/>
            </a:pPr>
            <a:endParaRPr lang="en-US" sz="3200" dirty="0" smtClean="0"/>
          </a:p>
          <a:p>
            <a:r>
              <a:rPr lang="en-US" sz="3200" dirty="0" smtClean="0"/>
              <a:t>Restoration of circulatory plasma volume. Takes 12-72 hrs after moderate hemorrhage.</a:t>
            </a:r>
          </a:p>
          <a:p>
            <a:r>
              <a:rPr lang="en-US" sz="3200" dirty="0" smtClean="0"/>
              <a:t>Restoration of plasma proteins: occur in 2 stages:</a:t>
            </a:r>
          </a:p>
          <a:p>
            <a:r>
              <a:rPr lang="en-US" sz="3200" dirty="0" smtClean="0"/>
              <a:t>1. Rapid entry of preformed albumin from extracellular stores.</a:t>
            </a:r>
          </a:p>
          <a:p>
            <a:r>
              <a:rPr lang="en-US" sz="3200" dirty="0" smtClean="0"/>
              <a:t>2. Hepatic synthesis of proteins over 3-4 days.</a:t>
            </a:r>
          </a:p>
          <a:p>
            <a:r>
              <a:rPr lang="en-US" sz="3200" dirty="0" smtClean="0"/>
              <a:t>Restoration of RBCs</a:t>
            </a:r>
          </a:p>
          <a:p>
            <a:endParaRPr lang="en-US" dirty="0"/>
          </a:p>
        </p:txBody>
      </p:sp>
      <p:sp>
        <p:nvSpPr>
          <p:cNvPr id="2" name="Title 1"/>
          <p:cNvSpPr>
            <a:spLocks noGrp="1"/>
          </p:cNvSpPr>
          <p:nvPr>
            <p:ph type="title"/>
          </p:nvPr>
        </p:nvSpPr>
        <p:spPr/>
        <p:txBody>
          <a:bodyPr>
            <a:normAutofit/>
          </a:bodyPr>
          <a:lstStyle/>
          <a:p>
            <a:pPr algn="l"/>
            <a:r>
              <a:rPr lang="en-US" sz="2800" dirty="0" smtClean="0"/>
              <a:t>Reversible stage, continued,………</a:t>
            </a:r>
            <a:endParaRPr lang="en-US" sz="2800" dirty="0"/>
          </a:p>
        </p:txBody>
      </p:sp>
    </p:spTree>
  </p:cSld>
  <p:clrMapOvr>
    <a:masterClrMapping/>
  </p:clrMapOvr>
  <p:transition spd="med">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4175760"/>
          </a:xfrm>
        </p:spPr>
        <p:txBody>
          <a:bodyPr>
            <a:normAutofit/>
          </a:bodyPr>
          <a:lstStyle/>
          <a:p>
            <a:r>
              <a:rPr lang="en-US" sz="2800" dirty="0" smtClean="0"/>
              <a:t>Restoration of RBCs:</a:t>
            </a:r>
          </a:p>
          <a:p>
            <a:endParaRPr lang="en-US" sz="2800" dirty="0" smtClean="0"/>
          </a:p>
          <a:p>
            <a:r>
              <a:rPr lang="en-US" sz="2800" dirty="0" smtClean="0"/>
              <a:t>1. increase RBCs count in response to </a:t>
            </a:r>
            <a:r>
              <a:rPr lang="en-US" sz="2800" dirty="0" err="1" smtClean="0"/>
              <a:t>erythropoeitin</a:t>
            </a:r>
            <a:r>
              <a:rPr lang="en-US" sz="2800" dirty="0" smtClean="0"/>
              <a:t> within 10 days.</a:t>
            </a:r>
          </a:p>
          <a:p>
            <a:r>
              <a:rPr lang="en-US" sz="2800" dirty="0" smtClean="0"/>
              <a:t>2. </a:t>
            </a:r>
            <a:r>
              <a:rPr lang="en-US" sz="2800" dirty="0" err="1" smtClean="0"/>
              <a:t>restroration</a:t>
            </a:r>
            <a:r>
              <a:rPr lang="en-US" sz="2800" dirty="0" smtClean="0"/>
              <a:t> of red cell mass within 4-8 weeks.</a:t>
            </a:r>
            <a:endParaRPr lang="en-US" sz="2800" dirty="0"/>
          </a:p>
        </p:txBody>
      </p:sp>
      <p:sp>
        <p:nvSpPr>
          <p:cNvPr id="2" name="Title 1"/>
          <p:cNvSpPr>
            <a:spLocks noGrp="1"/>
          </p:cNvSpPr>
          <p:nvPr>
            <p:ph type="title"/>
          </p:nvPr>
        </p:nvSpPr>
        <p:spPr/>
        <p:txBody>
          <a:bodyPr>
            <a:noAutofit/>
          </a:bodyPr>
          <a:lstStyle/>
          <a:p>
            <a:pPr algn="l"/>
            <a:r>
              <a:rPr lang="en-US" sz="2800" dirty="0" smtClean="0"/>
              <a:t>Reversible stage, continued,…..</a:t>
            </a:r>
            <a:endParaRPr lang="en-US" sz="2800" dirty="0"/>
          </a:p>
        </p:txBody>
      </p:sp>
    </p:spTree>
  </p:cSld>
  <p:clrMapOvr>
    <a:masterClrMapping/>
  </p:clrMapOvr>
  <p:transition spd="med">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200" b="1" dirty="0" smtClean="0">
                <a:solidFill>
                  <a:srgbClr val="C00000"/>
                </a:solidFill>
              </a:rPr>
              <a:t>+</a:t>
            </a:r>
            <a:r>
              <a:rPr lang="en-US" sz="3200" b="1" dirty="0" err="1" smtClean="0">
                <a:solidFill>
                  <a:srgbClr val="C00000"/>
                </a:solidFill>
              </a:rPr>
              <a:t>ve</a:t>
            </a:r>
            <a:r>
              <a:rPr lang="en-US" sz="3200" b="1" dirty="0" smtClean="0">
                <a:solidFill>
                  <a:srgbClr val="C00000"/>
                </a:solidFill>
              </a:rPr>
              <a:t> feedback mechanisms lead to drop in CO:</a:t>
            </a:r>
          </a:p>
          <a:p>
            <a:pPr>
              <a:buNone/>
            </a:pPr>
            <a:endParaRPr lang="en-US" sz="3200" b="1" dirty="0" smtClean="0">
              <a:solidFill>
                <a:srgbClr val="FF0000"/>
              </a:solidFill>
            </a:endParaRPr>
          </a:p>
          <a:p>
            <a:r>
              <a:rPr lang="en-US" sz="2400" b="1" i="1" dirty="0" smtClean="0"/>
              <a:t>1. Cardiac depression.</a:t>
            </a:r>
          </a:p>
          <a:p>
            <a:pPr>
              <a:buNone/>
            </a:pPr>
            <a:r>
              <a:rPr lang="en-US" sz="2400" dirty="0" smtClean="0"/>
              <a:t>     The drop in APB leads to drop in coronary </a:t>
            </a:r>
          </a:p>
          <a:p>
            <a:pPr>
              <a:buNone/>
            </a:pPr>
            <a:r>
              <a:rPr lang="en-US" sz="2400" dirty="0" smtClean="0"/>
              <a:t>     flow               (-) heart         drop CO</a:t>
            </a:r>
          </a:p>
          <a:p>
            <a:r>
              <a:rPr lang="en-US" sz="2400" b="1" i="1" dirty="0" smtClean="0"/>
              <a:t>2. Vasomotor failure</a:t>
            </a:r>
            <a:r>
              <a:rPr lang="en-US" sz="2400" dirty="0" smtClean="0"/>
              <a:t>.</a:t>
            </a:r>
          </a:p>
          <a:p>
            <a:pPr>
              <a:buNone/>
            </a:pPr>
            <a:r>
              <a:rPr lang="en-US" sz="2400" dirty="0" smtClean="0"/>
              <a:t>    Results from depression of vasomotor center, the heart becomes depressed and CO drops.</a:t>
            </a:r>
          </a:p>
        </p:txBody>
      </p:sp>
      <p:sp>
        <p:nvSpPr>
          <p:cNvPr id="2" name="Title 1"/>
          <p:cNvSpPr>
            <a:spLocks noGrp="1"/>
          </p:cNvSpPr>
          <p:nvPr>
            <p:ph type="title"/>
          </p:nvPr>
        </p:nvSpPr>
        <p:spPr/>
        <p:txBody>
          <a:bodyPr/>
          <a:lstStyle/>
          <a:p>
            <a:r>
              <a:rPr lang="en-US" dirty="0" smtClean="0"/>
              <a:t>Irreversible stage:</a:t>
            </a:r>
            <a:endParaRPr lang="en-US" dirty="0"/>
          </a:p>
        </p:txBody>
      </p:sp>
      <p:cxnSp>
        <p:nvCxnSpPr>
          <p:cNvPr id="5" name="Straight Arrow Connector 4"/>
          <p:cNvCxnSpPr/>
          <p:nvPr/>
        </p:nvCxnSpPr>
        <p:spPr>
          <a:xfrm>
            <a:off x="1905000" y="4114800"/>
            <a:ext cx="838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572000" y="4114800"/>
            <a:ext cx="685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By the end of this lecture the students are expected to:</a:t>
            </a:r>
          </a:p>
          <a:p>
            <a:pPr lvl="0"/>
            <a:r>
              <a:rPr lang="en-US" dirty="0" smtClean="0"/>
              <a:t>Define circulatory shock.</a:t>
            </a:r>
          </a:p>
          <a:p>
            <a:pPr lvl="0"/>
            <a:r>
              <a:rPr lang="en-US" dirty="0" smtClean="0"/>
              <a:t>List types and causes of shock.</a:t>
            </a:r>
          </a:p>
          <a:p>
            <a:pPr lvl="0"/>
            <a:r>
              <a:rPr lang="en-US" dirty="0" smtClean="0"/>
              <a:t>Understand the body compensatory mechanisms during the reversible phase of  hemorrhagic shock.</a:t>
            </a:r>
          </a:p>
          <a:p>
            <a:r>
              <a:rPr lang="en-US" dirty="0" smtClean="0"/>
              <a:t>Understands the mechanisms responsible for the irreversible phase of hemorrhagic shock</a:t>
            </a:r>
            <a:endParaRPr lang="en-US" dirty="0"/>
          </a:p>
        </p:txBody>
      </p:sp>
      <p:sp>
        <p:nvSpPr>
          <p:cNvPr id="2" name="Title 1"/>
          <p:cNvSpPr>
            <a:spLocks noGrp="1"/>
          </p:cNvSpPr>
          <p:nvPr>
            <p:ph type="title"/>
          </p:nvPr>
        </p:nvSpPr>
        <p:spPr/>
        <p:txBody>
          <a:bodyPr/>
          <a:lstStyle/>
          <a:p>
            <a:r>
              <a:rPr lang="en-US" dirty="0" smtClean="0"/>
              <a:t>Objectives</a:t>
            </a:r>
            <a:endParaRPr lang="en-US" dirty="0"/>
          </a:p>
        </p:txBody>
      </p:sp>
    </p:spTree>
  </p:cSld>
  <p:clrMapOvr>
    <a:masterClrMapping/>
  </p:clrMapOvr>
  <p:transition spd="med">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3949891"/>
          </a:xfrm>
        </p:spPr>
        <p:txBody>
          <a:bodyPr>
            <a:normAutofit fontScale="85000" lnSpcReduction="10000"/>
          </a:bodyPr>
          <a:lstStyle/>
          <a:p>
            <a:r>
              <a:rPr lang="en-US" sz="3200" dirty="0" smtClean="0"/>
              <a:t>3. Release of toxins by ischemic tissues.</a:t>
            </a:r>
          </a:p>
          <a:p>
            <a:pPr>
              <a:buNone/>
            </a:pPr>
            <a:endParaRPr lang="en-US" sz="3200" dirty="0" smtClean="0"/>
          </a:p>
          <a:p>
            <a:pPr>
              <a:buNone/>
            </a:pPr>
            <a:r>
              <a:rPr lang="en-US" sz="3200" dirty="0" smtClean="0"/>
              <a:t>  e.g. histamine, tissue enzymes, potassium, ...</a:t>
            </a:r>
          </a:p>
          <a:p>
            <a:pPr>
              <a:buNone/>
            </a:pPr>
            <a:endParaRPr lang="en-US" sz="3200" dirty="0" smtClean="0"/>
          </a:p>
          <a:p>
            <a:r>
              <a:rPr lang="en-US" sz="3200" dirty="0" smtClean="0"/>
              <a:t>4. </a:t>
            </a:r>
            <a:r>
              <a:rPr lang="en-US" sz="3200" dirty="0" err="1" smtClean="0"/>
              <a:t>Endotoxin</a:t>
            </a:r>
            <a:r>
              <a:rPr lang="en-US" sz="3200" dirty="0" smtClean="0"/>
              <a:t>:</a:t>
            </a:r>
          </a:p>
          <a:p>
            <a:r>
              <a:rPr lang="en-US" sz="3200" dirty="0" smtClean="0"/>
              <a:t>Released from gram +</a:t>
            </a:r>
            <a:r>
              <a:rPr lang="en-US" sz="3200" dirty="0" err="1" smtClean="0"/>
              <a:t>ve</a:t>
            </a:r>
            <a:r>
              <a:rPr lang="en-US" sz="3200" dirty="0" smtClean="0"/>
              <a:t> bacteria when blood flow to intestine decreases       absorption of toxins          </a:t>
            </a:r>
            <a:r>
              <a:rPr lang="en-US" sz="3200" dirty="0" smtClean="0">
                <a:solidFill>
                  <a:schemeClr val="bg2">
                    <a:lumMod val="10000"/>
                  </a:schemeClr>
                </a:solidFill>
              </a:rPr>
              <a:t>Cardiac depression</a:t>
            </a:r>
            <a:r>
              <a:rPr lang="en-US" dirty="0" smtClean="0">
                <a:solidFill>
                  <a:srgbClr val="FF0000"/>
                </a:solidFill>
              </a:rPr>
              <a:t>.</a:t>
            </a:r>
          </a:p>
          <a:p>
            <a:endParaRPr lang="en-US" b="1" i="1" dirty="0" smtClean="0"/>
          </a:p>
          <a:p>
            <a:endParaRPr lang="en-US" dirty="0"/>
          </a:p>
        </p:txBody>
      </p:sp>
      <p:sp>
        <p:nvSpPr>
          <p:cNvPr id="2" name="Title 1"/>
          <p:cNvSpPr>
            <a:spLocks noGrp="1"/>
          </p:cNvSpPr>
          <p:nvPr>
            <p:ph type="title"/>
          </p:nvPr>
        </p:nvSpPr>
        <p:spPr/>
        <p:txBody>
          <a:bodyPr/>
          <a:lstStyle/>
          <a:p>
            <a:r>
              <a:rPr lang="en-US" dirty="0" smtClean="0"/>
              <a:t>Irreversible stage:</a:t>
            </a:r>
            <a:endParaRPr lang="en-US" dirty="0"/>
          </a:p>
        </p:txBody>
      </p:sp>
      <p:cxnSp>
        <p:nvCxnSpPr>
          <p:cNvPr id="5" name="Straight Arrow Connector 4"/>
          <p:cNvCxnSpPr/>
          <p:nvPr/>
        </p:nvCxnSpPr>
        <p:spPr>
          <a:xfrm>
            <a:off x="2209800" y="51054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486400" y="48006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178491"/>
          </a:xfrm>
        </p:spPr>
        <p:txBody>
          <a:bodyPr>
            <a:noAutofit/>
          </a:bodyPr>
          <a:lstStyle/>
          <a:p>
            <a:r>
              <a:rPr lang="en-US" sz="2400" dirty="0" smtClean="0"/>
              <a:t>5. Generalized cellular deterioration:</a:t>
            </a:r>
          </a:p>
          <a:p>
            <a:pPr>
              <a:buFontTx/>
              <a:buChar char="-"/>
            </a:pPr>
            <a:r>
              <a:rPr lang="en-US" sz="2400" dirty="0" smtClean="0"/>
              <a:t>(-) of mitochondrial activity inside the cells lead to decrease in ATP.</a:t>
            </a:r>
          </a:p>
          <a:p>
            <a:pPr>
              <a:buFontTx/>
              <a:buChar char="-"/>
            </a:pPr>
            <a:r>
              <a:rPr lang="en-US" sz="2400" dirty="0" smtClean="0"/>
              <a:t>(-) of cellular metabolism, especially glucose.</a:t>
            </a:r>
          </a:p>
          <a:p>
            <a:pPr>
              <a:buFontTx/>
              <a:buChar char="-"/>
            </a:pPr>
            <a:r>
              <a:rPr lang="en-US" sz="2400" dirty="0" smtClean="0"/>
              <a:t>Rupture of many </a:t>
            </a:r>
            <a:r>
              <a:rPr lang="en-US" sz="2400" dirty="0" err="1" smtClean="0"/>
              <a:t>lysosomes</a:t>
            </a:r>
            <a:r>
              <a:rPr lang="en-US" sz="2400" dirty="0" smtClean="0"/>
              <a:t>.</a:t>
            </a:r>
          </a:p>
          <a:p>
            <a:pPr>
              <a:buFontTx/>
              <a:buChar char="-"/>
            </a:pPr>
            <a:r>
              <a:rPr lang="en-US" sz="2400" dirty="0" smtClean="0"/>
              <a:t>Drop in active transport of Na+ and K+ across the cell       Na+ accumulate inside the cell.</a:t>
            </a:r>
            <a:endParaRPr lang="en-US" sz="2400" dirty="0"/>
          </a:p>
        </p:txBody>
      </p:sp>
      <p:sp>
        <p:nvSpPr>
          <p:cNvPr id="2" name="Title 1"/>
          <p:cNvSpPr>
            <a:spLocks noGrp="1"/>
          </p:cNvSpPr>
          <p:nvPr>
            <p:ph type="title"/>
          </p:nvPr>
        </p:nvSpPr>
        <p:spPr/>
        <p:txBody>
          <a:bodyPr/>
          <a:lstStyle/>
          <a:p>
            <a:r>
              <a:rPr lang="en-US" dirty="0" smtClean="0"/>
              <a:t>Irreversible stage:</a:t>
            </a:r>
            <a:endParaRPr lang="en-US" dirty="0"/>
          </a:p>
        </p:txBody>
      </p:sp>
      <p:cxnSp>
        <p:nvCxnSpPr>
          <p:cNvPr id="5" name="Straight Arrow Connector 4"/>
          <p:cNvCxnSpPr/>
          <p:nvPr/>
        </p:nvCxnSpPr>
        <p:spPr>
          <a:xfrm>
            <a:off x="1524000" y="44958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229600" cy="3492691"/>
          </a:xfrm>
        </p:spPr>
        <p:txBody>
          <a:bodyPr/>
          <a:lstStyle/>
          <a:p>
            <a:r>
              <a:rPr lang="en-US" dirty="0" smtClean="0"/>
              <a:t>Inadequate tissue perfusion with relatively or absolutely inadequate cardiac output.</a:t>
            </a:r>
          </a:p>
          <a:p>
            <a:endParaRPr lang="en-US" dirty="0"/>
          </a:p>
        </p:txBody>
      </p:sp>
      <p:sp>
        <p:nvSpPr>
          <p:cNvPr id="2" name="Title 1"/>
          <p:cNvSpPr>
            <a:spLocks noGrp="1"/>
          </p:cNvSpPr>
          <p:nvPr>
            <p:ph type="title"/>
          </p:nvPr>
        </p:nvSpPr>
        <p:spPr/>
        <p:txBody>
          <a:bodyPr/>
          <a:lstStyle/>
          <a:p>
            <a:r>
              <a:rPr lang="en-US" dirty="0" smtClean="0"/>
              <a:t>Definition</a:t>
            </a:r>
            <a:endParaRPr lang="en-US" dirty="0"/>
          </a:p>
        </p:txBody>
      </p:sp>
    </p:spTree>
  </p:cSld>
  <p:clrMapOvr>
    <a:masterClrMapping/>
  </p:clrMapOvr>
  <p:transition spd="med">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3721291"/>
          </a:xfrm>
        </p:spPr>
        <p:txBody>
          <a:bodyPr/>
          <a:lstStyle/>
          <a:p>
            <a:r>
              <a:rPr lang="en-US" dirty="0" smtClean="0"/>
              <a:t>Hypovolemic shock:</a:t>
            </a:r>
          </a:p>
          <a:p>
            <a:r>
              <a:rPr lang="en-US" dirty="0" smtClean="0"/>
              <a:t>Distributive shock.</a:t>
            </a:r>
          </a:p>
          <a:p>
            <a:r>
              <a:rPr lang="en-US" dirty="0" smtClean="0"/>
              <a:t>Cardiogenic shock.</a:t>
            </a:r>
          </a:p>
          <a:p>
            <a:r>
              <a:rPr lang="en-US" dirty="0" smtClean="0"/>
              <a:t>Obstructive shock.</a:t>
            </a:r>
          </a:p>
          <a:p>
            <a:endParaRPr lang="en-US" dirty="0"/>
          </a:p>
        </p:txBody>
      </p:sp>
      <p:sp>
        <p:nvSpPr>
          <p:cNvPr id="2" name="Title 1"/>
          <p:cNvSpPr>
            <a:spLocks noGrp="1"/>
          </p:cNvSpPr>
          <p:nvPr>
            <p:ph type="title"/>
          </p:nvPr>
        </p:nvSpPr>
        <p:spPr/>
        <p:txBody>
          <a:bodyPr/>
          <a:lstStyle/>
          <a:p>
            <a:r>
              <a:rPr lang="en-US" dirty="0" smtClean="0"/>
              <a:t>Types &amp; causes:</a:t>
            </a:r>
            <a:endParaRPr lang="en-US" dirty="0"/>
          </a:p>
        </p:txBody>
      </p:sp>
    </p:spTree>
  </p:cSld>
  <p:clrMapOvr>
    <a:masterClrMapping/>
  </p:clrMapOvr>
  <p:transition spd="med">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3949891"/>
          </a:xfrm>
        </p:spPr>
        <p:txBody>
          <a:bodyPr>
            <a:normAutofit lnSpcReduction="10000"/>
          </a:bodyPr>
          <a:lstStyle/>
          <a:p>
            <a:r>
              <a:rPr lang="en-US" dirty="0" smtClean="0">
                <a:solidFill>
                  <a:srgbClr val="C00000"/>
                </a:solidFill>
              </a:rPr>
              <a:t>Hypovolemic shock</a:t>
            </a:r>
            <a:r>
              <a:rPr lang="en-US" dirty="0" smtClean="0"/>
              <a:t>: </a:t>
            </a:r>
          </a:p>
          <a:p>
            <a:pPr>
              <a:buNone/>
            </a:pPr>
            <a:r>
              <a:rPr lang="en-US" dirty="0" smtClean="0"/>
              <a:t>-</a:t>
            </a:r>
            <a:r>
              <a:rPr lang="en-US" dirty="0" smtClean="0">
                <a:solidFill>
                  <a:srgbClr val="002060"/>
                </a:solidFill>
              </a:rPr>
              <a:t>Loss of blood volume  due to</a:t>
            </a:r>
            <a:r>
              <a:rPr lang="en-US" dirty="0" smtClean="0"/>
              <a:t>:</a:t>
            </a:r>
          </a:p>
          <a:p>
            <a:pPr marL="582930" indent="-514350">
              <a:buAutoNum type="arabicPeriod"/>
            </a:pPr>
            <a:r>
              <a:rPr lang="en-US" dirty="0" smtClean="0"/>
              <a:t>Hemorrhage.</a:t>
            </a:r>
          </a:p>
          <a:p>
            <a:pPr marL="582930" indent="-514350">
              <a:buAutoNum type="arabicPeriod"/>
            </a:pPr>
            <a:r>
              <a:rPr lang="en-US" dirty="0" smtClean="0"/>
              <a:t>Trauma.</a:t>
            </a:r>
          </a:p>
          <a:p>
            <a:pPr marL="582930" indent="-514350">
              <a:buAutoNum type="arabicPeriod"/>
            </a:pPr>
            <a:r>
              <a:rPr lang="en-US" dirty="0" smtClean="0"/>
              <a:t>Surgery.</a:t>
            </a:r>
          </a:p>
          <a:p>
            <a:pPr marL="582930" indent="-514350">
              <a:buNone/>
            </a:pPr>
            <a:r>
              <a:rPr lang="en-US" dirty="0" smtClean="0"/>
              <a:t>-</a:t>
            </a:r>
            <a:r>
              <a:rPr lang="en-US" dirty="0" smtClean="0">
                <a:solidFill>
                  <a:srgbClr val="002060"/>
                </a:solidFill>
              </a:rPr>
              <a:t>Fluid loss due to:</a:t>
            </a:r>
          </a:p>
          <a:p>
            <a:pPr marL="582930" indent="-514350">
              <a:buNone/>
            </a:pPr>
            <a:r>
              <a:rPr lang="en-US" dirty="0" smtClean="0"/>
              <a:t>Severe vomiting or diarrhea.</a:t>
            </a:r>
          </a:p>
          <a:p>
            <a:pPr marL="582930" indent="-514350">
              <a:buNone/>
            </a:pPr>
            <a:r>
              <a:rPr lang="en-US" dirty="0" smtClean="0"/>
              <a:t>-</a:t>
            </a:r>
            <a:r>
              <a:rPr lang="en-US" dirty="0" smtClean="0">
                <a:solidFill>
                  <a:srgbClr val="002060"/>
                </a:solidFill>
              </a:rPr>
              <a:t>Plasma loss;</a:t>
            </a:r>
          </a:p>
          <a:p>
            <a:pPr marL="582930" indent="-514350">
              <a:buNone/>
            </a:pPr>
            <a:r>
              <a:rPr lang="en-US" dirty="0" smtClean="0"/>
              <a:t>As in burns.</a:t>
            </a:r>
            <a:endParaRPr lang="en-US" dirty="0"/>
          </a:p>
        </p:txBody>
      </p:sp>
      <p:sp>
        <p:nvSpPr>
          <p:cNvPr id="2" name="Title 1"/>
          <p:cNvSpPr>
            <a:spLocks noGrp="1"/>
          </p:cNvSpPr>
          <p:nvPr>
            <p:ph type="title"/>
          </p:nvPr>
        </p:nvSpPr>
        <p:spPr/>
        <p:txBody>
          <a:bodyPr>
            <a:normAutofit/>
          </a:bodyPr>
          <a:lstStyle/>
          <a:p>
            <a:r>
              <a:rPr lang="en-US" sz="2800" dirty="0" smtClean="0"/>
              <a:t>Types &amp; causes, continued…</a:t>
            </a:r>
            <a:endParaRPr lang="en-US" sz="2800" dirty="0"/>
          </a:p>
        </p:txBody>
      </p:sp>
    </p:spTree>
  </p:cSld>
  <p:clrMapOvr>
    <a:masterClrMapping/>
  </p:clrMapOvr>
  <p:transition spd="med">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026091"/>
          </a:xfrm>
        </p:spPr>
        <p:txBody>
          <a:bodyPr/>
          <a:lstStyle/>
          <a:p>
            <a:r>
              <a:rPr lang="en-US" dirty="0" smtClean="0">
                <a:solidFill>
                  <a:srgbClr val="C00000"/>
                </a:solidFill>
              </a:rPr>
              <a:t>Distributive shock:</a:t>
            </a:r>
          </a:p>
          <a:p>
            <a:pPr>
              <a:buNone/>
            </a:pPr>
            <a:r>
              <a:rPr lang="en-US" dirty="0" smtClean="0"/>
              <a:t>(also called </a:t>
            </a:r>
            <a:r>
              <a:rPr lang="en-US" dirty="0" err="1" smtClean="0"/>
              <a:t>vasogenic</a:t>
            </a:r>
            <a:r>
              <a:rPr lang="en-US" dirty="0" smtClean="0"/>
              <a:t>, low resistance shock) There is marked </a:t>
            </a:r>
            <a:r>
              <a:rPr lang="en-US" dirty="0" err="1" smtClean="0"/>
              <a:t>vasodilation</a:t>
            </a:r>
            <a:r>
              <a:rPr lang="en-US" dirty="0" smtClean="0"/>
              <a:t> caused by;</a:t>
            </a:r>
          </a:p>
          <a:p>
            <a:pPr marL="514350" indent="-514350">
              <a:buAutoNum type="arabicPeriod"/>
            </a:pPr>
            <a:r>
              <a:rPr lang="en-US" dirty="0" smtClean="0"/>
              <a:t>Anaphylaxis (due to antigen-antibody reaction, </a:t>
            </a:r>
            <a:r>
              <a:rPr lang="en-US" dirty="0" err="1" smtClean="0"/>
              <a:t>e.g</a:t>
            </a:r>
            <a:r>
              <a:rPr lang="en-US" dirty="0" smtClean="0"/>
              <a:t> drug –induced..)</a:t>
            </a:r>
          </a:p>
          <a:p>
            <a:pPr marL="514350" indent="-514350">
              <a:buAutoNum type="arabicPeriod"/>
            </a:pPr>
            <a:r>
              <a:rPr lang="en-US" dirty="0" smtClean="0"/>
              <a:t>Sepsis.</a:t>
            </a:r>
          </a:p>
          <a:p>
            <a:pPr marL="514350" indent="-514350">
              <a:buAutoNum type="arabicPeriod"/>
            </a:pPr>
            <a:r>
              <a:rPr lang="en-US" dirty="0" err="1" smtClean="0"/>
              <a:t>Neurogenic</a:t>
            </a:r>
            <a:r>
              <a:rPr lang="en-US" dirty="0" smtClean="0"/>
              <a:t>: </a:t>
            </a:r>
          </a:p>
          <a:p>
            <a:pPr marL="514350" indent="-514350">
              <a:buNone/>
            </a:pPr>
            <a:r>
              <a:rPr lang="en-US" dirty="0" smtClean="0"/>
              <a:t>     </a:t>
            </a:r>
            <a:r>
              <a:rPr lang="en-US" dirty="0" err="1" smtClean="0"/>
              <a:t>vaspvagal</a:t>
            </a:r>
            <a:r>
              <a:rPr lang="en-US" dirty="0" smtClean="0"/>
              <a:t>, acute venous dilation,… </a:t>
            </a:r>
            <a:endParaRPr lang="en-US" dirty="0"/>
          </a:p>
        </p:txBody>
      </p:sp>
      <p:sp>
        <p:nvSpPr>
          <p:cNvPr id="2" name="Title 1"/>
          <p:cNvSpPr>
            <a:spLocks noGrp="1"/>
          </p:cNvSpPr>
          <p:nvPr>
            <p:ph type="title"/>
          </p:nvPr>
        </p:nvSpPr>
        <p:spPr/>
        <p:txBody>
          <a:bodyPr>
            <a:normAutofit/>
          </a:bodyPr>
          <a:lstStyle/>
          <a:p>
            <a:r>
              <a:rPr lang="en-US" sz="2800" dirty="0" smtClean="0"/>
              <a:t>Types &amp; causes, continued</a:t>
            </a:r>
            <a:endParaRPr lang="en-US" sz="2800" dirty="0"/>
          </a:p>
        </p:txBody>
      </p:sp>
    </p:spTree>
  </p:cSld>
  <p:clrMapOvr>
    <a:masterClrMapping/>
  </p:clrMapOvr>
  <p:transition spd="med">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3797491"/>
          </a:xfrm>
        </p:spPr>
        <p:txBody>
          <a:bodyPr/>
          <a:lstStyle/>
          <a:p>
            <a:r>
              <a:rPr lang="en-US" dirty="0" smtClean="0">
                <a:solidFill>
                  <a:srgbClr val="C00000"/>
                </a:solidFill>
              </a:rPr>
              <a:t>Cardiogenic shock:</a:t>
            </a:r>
          </a:p>
          <a:p>
            <a:r>
              <a:rPr lang="en-US" dirty="0" smtClean="0"/>
              <a:t>Results from inadequate output caused by diseased heart:</a:t>
            </a:r>
          </a:p>
          <a:p>
            <a:pPr marL="514350" indent="-514350">
              <a:buAutoNum type="arabicPeriod"/>
            </a:pPr>
            <a:r>
              <a:rPr lang="en-US" dirty="0" smtClean="0"/>
              <a:t>Myocardial infarction.</a:t>
            </a:r>
          </a:p>
          <a:p>
            <a:pPr marL="514350" indent="-514350">
              <a:buAutoNum type="arabicPeriod"/>
            </a:pPr>
            <a:r>
              <a:rPr lang="en-US" dirty="0" smtClean="0"/>
              <a:t>Congestive heart failure.</a:t>
            </a:r>
          </a:p>
          <a:p>
            <a:pPr marL="514350" indent="-514350">
              <a:buAutoNum type="arabicPeriod"/>
            </a:pPr>
            <a:r>
              <a:rPr lang="en-US" dirty="0" smtClean="0"/>
              <a:t>Arrhythmias. </a:t>
            </a:r>
            <a:endParaRPr lang="en-US" dirty="0"/>
          </a:p>
        </p:txBody>
      </p:sp>
      <p:sp>
        <p:nvSpPr>
          <p:cNvPr id="2" name="Title 1"/>
          <p:cNvSpPr>
            <a:spLocks noGrp="1"/>
          </p:cNvSpPr>
          <p:nvPr>
            <p:ph type="title"/>
          </p:nvPr>
        </p:nvSpPr>
        <p:spPr/>
        <p:txBody>
          <a:bodyPr>
            <a:normAutofit/>
          </a:bodyPr>
          <a:lstStyle/>
          <a:p>
            <a:r>
              <a:rPr lang="en-US" sz="2800" dirty="0" smtClean="0"/>
              <a:t>Types &amp; causes, cont.,……</a:t>
            </a:r>
            <a:endParaRPr lang="en-US" sz="2800" dirty="0"/>
          </a:p>
        </p:txBody>
      </p:sp>
    </p:spTree>
  </p:cSld>
  <p:clrMapOvr>
    <a:masterClrMapping/>
  </p:clrMapOvr>
  <p:transition spd="med">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3721291"/>
          </a:xfrm>
        </p:spPr>
        <p:txBody>
          <a:bodyPr/>
          <a:lstStyle/>
          <a:p>
            <a:r>
              <a:rPr lang="en-US" dirty="0" smtClean="0">
                <a:solidFill>
                  <a:srgbClr val="C00000"/>
                </a:solidFill>
              </a:rPr>
              <a:t>Obstructive shock:</a:t>
            </a:r>
          </a:p>
          <a:p>
            <a:pPr>
              <a:buNone/>
            </a:pPr>
            <a:r>
              <a:rPr lang="en-US" dirty="0" smtClean="0"/>
              <a:t>     Due to obstruction to the flow of the blood:</a:t>
            </a:r>
          </a:p>
          <a:p>
            <a:pPr marL="514350" indent="-514350">
              <a:buAutoNum type="arabicPeriod"/>
            </a:pPr>
            <a:r>
              <a:rPr lang="en-US" dirty="0" smtClean="0"/>
              <a:t>Tension </a:t>
            </a:r>
            <a:r>
              <a:rPr lang="en-US" dirty="0" err="1" smtClean="0"/>
              <a:t>pneumothorax</a:t>
            </a:r>
            <a:r>
              <a:rPr lang="en-US" dirty="0" smtClean="0"/>
              <a:t>.</a:t>
            </a:r>
          </a:p>
          <a:p>
            <a:pPr marL="514350" indent="-514350">
              <a:buAutoNum type="arabicPeriod"/>
            </a:pPr>
            <a:r>
              <a:rPr lang="en-US" dirty="0" smtClean="0"/>
              <a:t>Pulmonary embolism.</a:t>
            </a:r>
          </a:p>
          <a:p>
            <a:endParaRPr lang="en-US" dirty="0"/>
          </a:p>
        </p:txBody>
      </p:sp>
      <p:sp>
        <p:nvSpPr>
          <p:cNvPr id="2" name="Title 1"/>
          <p:cNvSpPr>
            <a:spLocks noGrp="1"/>
          </p:cNvSpPr>
          <p:nvPr>
            <p:ph type="title"/>
          </p:nvPr>
        </p:nvSpPr>
        <p:spPr/>
        <p:txBody>
          <a:bodyPr>
            <a:normAutofit/>
          </a:bodyPr>
          <a:lstStyle/>
          <a:p>
            <a:r>
              <a:rPr lang="en-US" sz="2800" dirty="0" smtClean="0"/>
              <a:t>Types &amp; causes, continued</a:t>
            </a:r>
            <a:endParaRPr lang="en-US" sz="2800" dirty="0"/>
          </a:p>
        </p:txBody>
      </p:sp>
    </p:spTree>
  </p:cSld>
  <p:clrMapOvr>
    <a:masterClrMapping/>
  </p:clrMapOvr>
  <p:transition spd="med">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873691"/>
          </a:xfrm>
        </p:spPr>
        <p:txBody>
          <a:bodyPr>
            <a:normAutofit fontScale="92500" lnSpcReduction="20000"/>
          </a:bodyPr>
          <a:lstStyle/>
          <a:p>
            <a:r>
              <a:rPr lang="en-US" dirty="0" smtClean="0">
                <a:solidFill>
                  <a:srgbClr val="C00000"/>
                </a:solidFill>
              </a:rPr>
              <a:t>Characterized by:</a:t>
            </a:r>
          </a:p>
          <a:p>
            <a:r>
              <a:rPr lang="en-US" dirty="0" smtClean="0"/>
              <a:t>Hypotension</a:t>
            </a:r>
          </a:p>
          <a:p>
            <a:r>
              <a:rPr lang="en-US" dirty="0" smtClean="0"/>
              <a:t>Rapid thready pulse.</a:t>
            </a:r>
          </a:p>
          <a:p>
            <a:r>
              <a:rPr lang="en-US" dirty="0" smtClean="0"/>
              <a:t>Cold, pale skin.</a:t>
            </a:r>
          </a:p>
          <a:p>
            <a:r>
              <a:rPr lang="en-US" dirty="0" smtClean="0"/>
              <a:t>Intense thirst.</a:t>
            </a:r>
          </a:p>
          <a:p>
            <a:r>
              <a:rPr lang="en-US" dirty="0" smtClean="0"/>
              <a:t>Rapid respiration.</a:t>
            </a:r>
          </a:p>
          <a:p>
            <a:r>
              <a:rPr lang="en-US" dirty="0" smtClean="0"/>
              <a:t>Restlessness.</a:t>
            </a:r>
          </a:p>
          <a:p>
            <a:r>
              <a:rPr lang="en-US" dirty="0" smtClean="0"/>
              <a:t>According to the cause hypovolemic shock is subdivided into; hemorrhagic, traumatic, surgical, burn shock.</a:t>
            </a:r>
          </a:p>
        </p:txBody>
      </p:sp>
      <p:sp>
        <p:nvSpPr>
          <p:cNvPr id="2" name="Title 1"/>
          <p:cNvSpPr>
            <a:spLocks noGrp="1"/>
          </p:cNvSpPr>
          <p:nvPr>
            <p:ph type="title"/>
          </p:nvPr>
        </p:nvSpPr>
        <p:spPr/>
        <p:txBody>
          <a:bodyPr>
            <a:normAutofit fontScale="90000"/>
          </a:bodyPr>
          <a:lstStyle/>
          <a:p>
            <a:r>
              <a:rPr lang="en-US" dirty="0" smtClean="0"/>
              <a:t>Pathophysiology of hypovolemic shock</a:t>
            </a:r>
            <a:endParaRPr lang="en-US" dirty="0"/>
          </a:p>
        </p:txBody>
      </p:sp>
    </p:spTree>
  </p:cSld>
  <p:clrMapOvr>
    <a:masterClrMapping/>
  </p:clrMapOvr>
  <p:transition spd="med">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305</TotalTime>
  <Words>942</Words>
  <Application>Microsoft Office PowerPoint</Application>
  <PresentationFormat>On-screen Show (4:3)</PresentationFormat>
  <Paragraphs>149</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Shock &amp; Heamorrhage</vt:lpstr>
      <vt:lpstr>Objectives</vt:lpstr>
      <vt:lpstr>Definition</vt:lpstr>
      <vt:lpstr>Types &amp; causes:</vt:lpstr>
      <vt:lpstr>Types &amp; causes, continued…</vt:lpstr>
      <vt:lpstr>Types &amp; causes, continued</vt:lpstr>
      <vt:lpstr>Types &amp; causes, cont.,……</vt:lpstr>
      <vt:lpstr>Types &amp; causes, continued</vt:lpstr>
      <vt:lpstr>Pathophysiology of hypovolemic shock</vt:lpstr>
      <vt:lpstr>Pathophysiology of hypovolemic shock, cont.,…….</vt:lpstr>
      <vt:lpstr>Reversible stage:</vt:lpstr>
      <vt:lpstr>Pathophysiology of hypovolemic shock,  Reversible stage, cont.,… </vt:lpstr>
      <vt:lpstr>Reversible stage in response to heamorrage, cont,……</vt:lpstr>
      <vt:lpstr>Reversible stage, continued…….</vt:lpstr>
      <vt:lpstr>Reversible stage, continued,……</vt:lpstr>
      <vt:lpstr>Reversible stage, continued,……..</vt:lpstr>
      <vt:lpstr>Reversible stage, continued,………</vt:lpstr>
      <vt:lpstr>Reversible stage, continued,…..</vt:lpstr>
      <vt:lpstr>Irreversible stage:</vt:lpstr>
      <vt:lpstr>Irreversible stage:</vt:lpstr>
      <vt:lpstr>Irreversible stage:</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Shock &amp; Heamorrhage</dc:title>
  <dc:creator>hp</dc:creator>
  <cp:lastModifiedBy>ksupy</cp:lastModifiedBy>
  <cp:revision>21</cp:revision>
  <dcterms:created xsi:type="dcterms:W3CDTF">2010-02-05T15:07:03Z</dcterms:created>
  <dcterms:modified xsi:type="dcterms:W3CDTF">2012-04-04T07:57:22Z</dcterms:modified>
</cp:coreProperties>
</file>