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304" r:id="rId2"/>
    <p:sldId id="292" r:id="rId3"/>
    <p:sldId id="291" r:id="rId4"/>
    <p:sldId id="293" r:id="rId5"/>
    <p:sldId id="269" r:id="rId6"/>
    <p:sldId id="305" r:id="rId7"/>
    <p:sldId id="256" r:id="rId8"/>
    <p:sldId id="306" r:id="rId9"/>
    <p:sldId id="257" r:id="rId10"/>
    <p:sldId id="270" r:id="rId11"/>
    <p:sldId id="295" r:id="rId12"/>
    <p:sldId id="294" r:id="rId13"/>
    <p:sldId id="259" r:id="rId14"/>
    <p:sldId id="296" r:id="rId15"/>
    <p:sldId id="297" r:id="rId16"/>
    <p:sldId id="298" r:id="rId17"/>
    <p:sldId id="300" r:id="rId18"/>
    <p:sldId id="299" r:id="rId19"/>
    <p:sldId id="302" r:id="rId20"/>
    <p:sldId id="283" r:id="rId21"/>
    <p:sldId id="301" r:id="rId22"/>
    <p:sldId id="272" r:id="rId23"/>
    <p:sldId id="28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554" autoAdjust="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64E43-3052-49F5-AE67-5F2306713310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F7274-AF21-4A44-BB4B-ADABFE1C45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7274-AF21-4A44-BB4B-ADABFE1C45C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F7274-AF21-4A44-BB4B-ADABFE1C45C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CE06-67BF-47A9-8A7E-14BB75D236B3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57B7F5-95D6-4400-8C31-DD1716ED2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CE06-67BF-47A9-8A7E-14BB75D236B3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B7F5-95D6-4400-8C31-DD1716ED2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B57B7F5-95D6-4400-8C31-DD1716ED2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CE06-67BF-47A9-8A7E-14BB75D236B3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CE06-67BF-47A9-8A7E-14BB75D236B3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B57B7F5-95D6-4400-8C31-DD1716ED2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CE06-67BF-47A9-8A7E-14BB75D236B3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57B7F5-95D6-4400-8C31-DD1716ED2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7AFCE06-67BF-47A9-8A7E-14BB75D236B3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7B7F5-95D6-4400-8C31-DD1716ED2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CE06-67BF-47A9-8A7E-14BB75D236B3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B57B7F5-95D6-4400-8C31-DD1716ED2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CE06-67BF-47A9-8A7E-14BB75D236B3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B57B7F5-95D6-4400-8C31-DD1716ED2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CE06-67BF-47A9-8A7E-14BB75D236B3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57B7F5-95D6-4400-8C31-DD1716ED2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57B7F5-95D6-4400-8C31-DD1716ED2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FCE06-67BF-47A9-8A7E-14BB75D236B3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B57B7F5-95D6-4400-8C31-DD1716ED2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7AFCE06-67BF-47A9-8A7E-14BB75D236B3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7AFCE06-67BF-47A9-8A7E-14BB75D236B3}" type="datetimeFigureOut">
              <a:rPr lang="en-US" smtClean="0"/>
              <a:pPr/>
              <a:t>3/17/2012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57B7F5-95D6-4400-8C31-DD1716ED24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Dr.Ashraf\My%20Documents\ganong%2022nd%20edition.CHM::/Physiology/S%20VI.%20Circulation/Ch.32.%20Circulation%20Through%20Special%20Regions/c32s3a.mht!http://www.accessmedicine.com/loadBinary.aspx?name=gano22&amp;filename=%09gano22_c032f013.gif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Dr.Ashraf\My%20Documents\ganong%2022nd%20edition.CHM::/Physiology/S%20VI.%20Circulation/Ch.32.%20Circulation%20Through%20Special%20Regions/c32s3a.mht!http://www.accessmedicine.com/loadBinary.aspx?name=gano22&amp;filename=%09gano22_c032f011.gif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mhtml:mk:@MSITStore:C:\Documents%20and%20Settings\Dr.Ashraf\My%20Documents\ganong%2022nd%20edition.CHM::/Physiology/S%20VI.%20Circulation/Ch.32.%20Circulation%20Through%20Special%20Regions/c32s3a.mht!http://www.accessmedicine.com/loadBinary.aspx?name=gano22&amp;filename=%09gano22_c032f012.gif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ismillah20081.jpg"/>
          <p:cNvPicPr>
            <a:picLocks noChangeAspect="1"/>
          </p:cNvPicPr>
          <p:nvPr/>
        </p:nvPicPr>
        <p:blipFill>
          <a:blip r:embed="rId2" cstate="print"/>
          <a:srcRect l="1678" t="2606" r="1878" b="7397"/>
          <a:stretch>
            <a:fillRect/>
          </a:stretch>
        </p:blipFill>
        <p:spPr bwMode="auto">
          <a:xfrm>
            <a:off x="609600" y="609600"/>
            <a:ext cx="8077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C:\Documents and Settings\Dr.Ashraf\My Documents\My Pictures\SCANNER\coronary blood f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88" y="686064"/>
            <a:ext cx="8595611" cy="5333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Increase in heart rate reduces the coronary blood flow</a:t>
            </a:r>
          </a:p>
          <a:p>
            <a:r>
              <a:rPr lang="en-US" dirty="0" smtClean="0"/>
              <a:t>During systole the blood flow is less while during diastole it is maximum.</a:t>
            </a:r>
          </a:p>
          <a:p>
            <a:r>
              <a:rPr lang="en-US" dirty="0" smtClean="0"/>
              <a:t>During diastole the compression on the coronary arteries are less. </a:t>
            </a:r>
          </a:p>
          <a:p>
            <a:r>
              <a:rPr lang="en-US" dirty="0" smtClean="0"/>
              <a:t>Reactive hyperemia is a main cause of increase coronary blood flow during diastole.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905000"/>
          <a:ext cx="8077200" cy="2453938"/>
        </p:xfrm>
        <a:graphic>
          <a:graphicData uri="http://schemas.openxmlformats.org/drawingml/2006/table">
            <a:tbl>
              <a:tblPr/>
              <a:tblGrid>
                <a:gridCol w="1346200"/>
                <a:gridCol w="1346200"/>
                <a:gridCol w="1346200"/>
                <a:gridCol w="1346200"/>
                <a:gridCol w="1346200"/>
                <a:gridCol w="1346200"/>
              </a:tblGrid>
              <a:tr h="12187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Pressure (mm Hg) in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Pressure Differential (mm Hg) Between Aorta and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44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Aorta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Left Vent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Right Vent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Left Vent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Verdana"/>
                          <a:ea typeface="Times New Roman"/>
                          <a:cs typeface="Times New Roman"/>
                        </a:rPr>
                        <a:t>Right Vent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Systole</a:t>
                      </a: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121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Arial"/>
                        </a:rPr>
                        <a:t>-1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Arial"/>
                        </a:rPr>
                        <a:t>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33333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Diastole</a:t>
                      </a:r>
                      <a:endParaRPr lang="en-US" sz="2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FACTORS CONTROLING CORONARY CIRCULATION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html:mk:@MSITStore:C:\Documents%20and%20Settings\Dr.Ashraf\My%20Documents\ganong%2022nd%20edition.CHM::/Physiology/S%20VI.%20Circulation/Ch.32.%20Circulation%20Through%20Special%20Regions/c32s3a.mht!http://www.accessmedicine.com/loadBinary.aspx?name=gano22&amp;filename=%09gano22_c032f013.gif"/>
          <p:cNvPicPr>
            <a:picLocks noGrp="1"/>
          </p:cNvPicPr>
          <p:nvPr>
            <p:ph sz="quarter" idx="1"/>
          </p:nvPr>
        </p:nvPicPr>
        <p:blipFill>
          <a:blip r:embed="rId2" r:link="rId3" cstate="print"/>
          <a:srcRect b="4565"/>
          <a:stretch>
            <a:fillRect/>
          </a:stretch>
        </p:blipFill>
        <p:spPr bwMode="auto">
          <a:xfrm>
            <a:off x="304800" y="304800"/>
            <a:ext cx="8534399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Coronary vasodilators is caused by</a:t>
            </a:r>
          </a:p>
          <a:p>
            <a:r>
              <a:rPr lang="en-US" dirty="0" smtClean="0"/>
              <a:t>Lack of O2</a:t>
            </a:r>
          </a:p>
          <a:p>
            <a:r>
              <a:rPr lang="en-US" dirty="0" smtClean="0"/>
              <a:t>Increased CO</a:t>
            </a:r>
            <a:r>
              <a:rPr lang="en-US" baseline="-25000" dirty="0" smtClean="0"/>
              <a:t>2</a:t>
            </a:r>
            <a:r>
              <a:rPr lang="en-US" dirty="0" smtClean="0"/>
              <a:t>, H</a:t>
            </a:r>
            <a:r>
              <a:rPr lang="en-US" baseline="30000" dirty="0" smtClean="0"/>
              <a:t>+</a:t>
            </a:r>
            <a:r>
              <a:rPr lang="en-US" dirty="0" smtClean="0"/>
              <a:t>, K</a:t>
            </a:r>
            <a:r>
              <a:rPr lang="en-US" baseline="30000" dirty="0" smtClean="0"/>
              <a:t>+</a:t>
            </a:r>
            <a:r>
              <a:rPr lang="en-US" dirty="0" smtClean="0"/>
              <a:t>, lactate, PGs, and adenosine.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factor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Has a marginal role in controlling the coronary blood flow.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:\Documents and Settings\Dr.Ashraf\My Documents\My Pictures\SCANNER\10 0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34382" t="65000" r="28943" b="9695"/>
          <a:stretch>
            <a:fillRect/>
          </a:stretch>
        </p:blipFill>
        <p:spPr bwMode="auto">
          <a:xfrm>
            <a:off x="1277280" y="286337"/>
            <a:ext cx="5961720" cy="5657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Dr.Ashraf\My Documents\My Pictures\SCANNER\10 04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 l="29031" t="66487" r="35698" b="16044"/>
          <a:stretch>
            <a:fillRect/>
          </a:stretch>
        </p:blipFill>
        <p:spPr bwMode="auto">
          <a:xfrm>
            <a:off x="739775" y="609600"/>
            <a:ext cx="8404225" cy="572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Ashraf\My Documents\My Pictures\SCANNER\10 04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64302" t="8264" b="50911"/>
          <a:stretch>
            <a:fillRect/>
          </a:stretch>
        </p:blipFill>
        <p:spPr bwMode="auto">
          <a:xfrm>
            <a:off x="1524000" y="228600"/>
            <a:ext cx="5969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Dr.Ashraf\My Documents\My Pictures\SCANNER\10 044.jpg"/>
          <p:cNvPicPr>
            <a:picLocks noChangeAspect="1" noChangeArrowheads="1"/>
          </p:cNvPicPr>
          <p:nvPr/>
        </p:nvPicPr>
        <p:blipFill>
          <a:blip r:embed="rId2" cstate="print"/>
          <a:srcRect l="64302" t="49089" b="33211"/>
          <a:stretch>
            <a:fillRect/>
          </a:stretch>
        </p:blipFill>
        <p:spPr bwMode="auto">
          <a:xfrm>
            <a:off x="134408" y="762000"/>
            <a:ext cx="8704792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Prof. </a:t>
            </a:r>
            <a:r>
              <a:rPr lang="en-US" dirty="0" err="1" smtClean="0"/>
              <a:t>Ashraf</a:t>
            </a:r>
            <a:r>
              <a:rPr lang="en-US" dirty="0" smtClean="0"/>
              <a:t> Husain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CORONARY CIRCULATION &amp; </a:t>
            </a:r>
            <a:br>
              <a:rPr lang="en-US" dirty="0" smtClean="0"/>
            </a:br>
            <a:r>
              <a:rPr lang="en-US" dirty="0" smtClean="0"/>
              <a:t>ISCHEMIC HEART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STRESS ECG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85206" y="1524000"/>
            <a:ext cx="5455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Dr.Ashraf\My Documents\My Pictures\SCANNER\10 04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 l="28540" t="11567" b="61026"/>
          <a:stretch>
            <a:fillRect/>
          </a:stretch>
        </p:blipFill>
        <p:spPr bwMode="auto">
          <a:xfrm>
            <a:off x="381000" y="533400"/>
            <a:ext cx="8524875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Ashraf\My Documents\My Pictures\LCACADRAOCran21_prim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371600"/>
            <a:ext cx="4953000" cy="4953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ANGIOGRAPHY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r.Ashraf\My Documents\My Pictures\SCANNER\10 040.jpg"/>
          <p:cNvPicPr>
            <a:picLocks noChangeAspect="1" noChangeArrowheads="1"/>
          </p:cNvPicPr>
          <p:nvPr/>
        </p:nvPicPr>
        <p:blipFill>
          <a:blip r:embed="rId2" cstate="print"/>
          <a:srcRect l="36119" t="6863" r="36462" b="27451"/>
          <a:stretch>
            <a:fillRect/>
          </a:stretch>
        </p:blipFill>
        <p:spPr bwMode="auto">
          <a:xfrm rot="21444913">
            <a:off x="2667000" y="121920"/>
            <a:ext cx="3810000" cy="6637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Coronary circulation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two coronary arteries supply the myocardium.</a:t>
            </a:r>
          </a:p>
          <a:p>
            <a:pPr>
              <a:buNone/>
            </a:pPr>
            <a:r>
              <a:rPr lang="en-US" dirty="0" smtClean="0"/>
              <a:t>Arise from the sinuses behind two cusps of aortic valve at the root of the aorta.</a:t>
            </a:r>
          </a:p>
          <a:p>
            <a:pPr>
              <a:buNone/>
            </a:pPr>
            <a:r>
              <a:rPr lang="en-US" dirty="0" smtClean="0"/>
              <a:t>Eddy current keep the valves away from the orifices of arteries it keeps the orifices patent throughout the cardiac cycle.</a:t>
            </a:r>
          </a:p>
          <a:p>
            <a:pPr>
              <a:buNone/>
            </a:pPr>
            <a:r>
              <a:rPr lang="en-US" dirty="0" smtClean="0"/>
              <a:t>Venous drainage is through the coronary sinus and anterior cardiac veins into right atrium.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5% of Cardiac Out Put = 250ml pass through coronary artery/min.</a:t>
            </a:r>
          </a:p>
          <a:p>
            <a:r>
              <a:rPr lang="en-US" dirty="0" smtClean="0"/>
              <a:t>RCA has a greater flow in 50% of individual.</a:t>
            </a:r>
          </a:p>
          <a:p>
            <a:r>
              <a:rPr lang="en-US" dirty="0" smtClean="0"/>
              <a:t>LCA has a greater flow in 20% of individual.</a:t>
            </a:r>
          </a:p>
          <a:p>
            <a:r>
              <a:rPr lang="en-US" dirty="0" smtClean="0"/>
              <a:t>Equal distribution of flow in 30% of individual.</a:t>
            </a:r>
          </a:p>
          <a:p>
            <a:r>
              <a:rPr lang="en-US" dirty="0" smtClean="0"/>
              <a:t>At rest the heart extract 70-80% of O</a:t>
            </a:r>
            <a:r>
              <a:rPr lang="en-US" baseline="-25000" dirty="0" smtClean="0"/>
              <a:t>2</a:t>
            </a:r>
            <a:r>
              <a:rPr lang="en-US" dirty="0" smtClean="0"/>
              <a:t> from each unit of blood delivered to it.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Dr.Ashraf\My Documents\My Pictures\SCANNER\10 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257" t="45458" r="36534" b="12452"/>
          <a:stretch>
            <a:fillRect/>
          </a:stretch>
        </p:blipFill>
        <p:spPr bwMode="auto">
          <a:xfrm>
            <a:off x="76200" y="304800"/>
            <a:ext cx="8991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erkules.oulu.fi/isbn9514264010/html/graphic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568964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1600200"/>
            <a:ext cx="8077200" cy="4953000"/>
          </a:xfrm>
        </p:spPr>
        <p:txBody>
          <a:bodyPr/>
          <a:lstStyle/>
          <a:p>
            <a:pPr algn="l"/>
            <a:r>
              <a:rPr lang="en-US" dirty="0"/>
              <a:t> </a:t>
            </a:r>
          </a:p>
        </p:txBody>
      </p:sp>
      <p:pic>
        <p:nvPicPr>
          <p:cNvPr id="4" name="Picture 3" descr="mhtml:mk:@MSITStore:C:\Documents%20and%20Settings\Dr.Ashraf\My%20Documents\ganong%2022nd%20edition.CHM::/Physiology/S%20VI.%20Circulation/Ch.32.%20Circulation%20Through%20Special%20Regions/c32s3a.mht!http://www.accessmedicine.com/loadBinary.aspx?name=gano22&amp;filename=%09gano22_c032f011.gif"/>
          <p:cNvPicPr/>
          <p:nvPr/>
        </p:nvPicPr>
        <p:blipFill>
          <a:blip r:embed="rId2" r:link="rId3" cstate="print"/>
          <a:srcRect b="6024"/>
          <a:stretch>
            <a:fillRect/>
          </a:stretch>
        </p:blipFill>
        <p:spPr bwMode="auto">
          <a:xfrm>
            <a:off x="152400" y="533400"/>
            <a:ext cx="8839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rfumsphysiology.pbworks.com/f/t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18410"/>
            <a:ext cx="7467600" cy="5634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html:mk:@MSITStore:C:\Documents%20and%20Settings\Dr.Ashraf\My%20Documents\ganong%2022nd%20edition.CHM::/Physiology/S%20VI.%20Circulation/Ch.32.%20Circulation%20Through%20Special%20Regions/c32s3a.mht!http://www.accessmedicine.com/loadBinary.aspx?name=gano22&amp;filename=%09gano22_c032f012.gif"/>
          <p:cNvPicPr>
            <a:picLocks noGrp="1"/>
          </p:cNvPicPr>
          <p:nvPr>
            <p:ph sz="quarter" idx="4294967295"/>
          </p:nvPr>
        </p:nvPicPr>
        <p:blipFill>
          <a:blip r:embed="rId2" r:link="rId3" cstate="print"/>
          <a:srcRect b="7936"/>
          <a:stretch>
            <a:fillRect/>
          </a:stretch>
        </p:blipFill>
        <p:spPr bwMode="auto">
          <a:xfrm>
            <a:off x="1066800" y="914400"/>
            <a:ext cx="7162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479</TotalTime>
  <Words>267</Words>
  <Application>Microsoft Office PowerPoint</Application>
  <PresentationFormat>On-screen Show (4:3)</PresentationFormat>
  <Paragraphs>48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Slide 1</vt:lpstr>
      <vt:lpstr>CORONARY CIRCULATION &amp;  ISCHEMIC HEART DISEASE</vt:lpstr>
      <vt:lpstr>Coronary circulation</vt:lpstr>
      <vt:lpstr>Slide 4</vt:lpstr>
      <vt:lpstr>Slide 5</vt:lpstr>
      <vt:lpstr>Slide 6</vt:lpstr>
      <vt:lpstr>Slide 7</vt:lpstr>
      <vt:lpstr>Slide 8</vt:lpstr>
      <vt:lpstr>Slide 9</vt:lpstr>
      <vt:lpstr>Slide 10</vt:lpstr>
      <vt:lpstr>HEART RATE</vt:lpstr>
      <vt:lpstr>FACTORS CONTROLING CORONARY CIRCULATION</vt:lpstr>
      <vt:lpstr>Slide 13</vt:lpstr>
      <vt:lpstr>CHEMICAL FACTORS</vt:lpstr>
      <vt:lpstr>Neural factor</vt:lpstr>
      <vt:lpstr>Slide 16</vt:lpstr>
      <vt:lpstr>Slide 17</vt:lpstr>
      <vt:lpstr>Slide 18</vt:lpstr>
      <vt:lpstr>Slide 19</vt:lpstr>
      <vt:lpstr>STRESS ECG</vt:lpstr>
      <vt:lpstr>Slide 21</vt:lpstr>
      <vt:lpstr>CORONARY ANGIOGRAPHY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Dr.Ashraf</dc:creator>
  <cp:lastModifiedBy>ksupy</cp:lastModifiedBy>
  <cp:revision>52</cp:revision>
  <dcterms:created xsi:type="dcterms:W3CDTF">2011-12-06T08:01:29Z</dcterms:created>
  <dcterms:modified xsi:type="dcterms:W3CDTF">2012-03-17T07:54:49Z</dcterms:modified>
</cp:coreProperties>
</file>