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8"/>
  </p:notesMasterIdLst>
  <p:sldIdLst>
    <p:sldId id="256" r:id="rId2"/>
    <p:sldId id="309" r:id="rId3"/>
    <p:sldId id="308" r:id="rId4"/>
    <p:sldId id="257" r:id="rId5"/>
    <p:sldId id="268" r:id="rId6"/>
    <p:sldId id="258" r:id="rId7"/>
    <p:sldId id="259" r:id="rId8"/>
    <p:sldId id="269" r:id="rId9"/>
    <p:sldId id="270" r:id="rId10"/>
    <p:sldId id="271" r:id="rId11"/>
    <p:sldId id="272" r:id="rId12"/>
    <p:sldId id="260" r:id="rId13"/>
    <p:sldId id="261" r:id="rId14"/>
    <p:sldId id="273" r:id="rId15"/>
    <p:sldId id="262" r:id="rId16"/>
    <p:sldId id="288" r:id="rId17"/>
    <p:sldId id="289" r:id="rId18"/>
    <p:sldId id="290" r:id="rId19"/>
    <p:sldId id="296" r:id="rId20"/>
    <p:sldId id="291" r:id="rId21"/>
    <p:sldId id="297" r:id="rId22"/>
    <p:sldId id="298" r:id="rId23"/>
    <p:sldId id="299" r:id="rId24"/>
    <p:sldId id="274" r:id="rId25"/>
    <p:sldId id="275" r:id="rId26"/>
    <p:sldId id="276" r:id="rId27"/>
    <p:sldId id="266" r:id="rId28"/>
    <p:sldId id="300" r:id="rId29"/>
    <p:sldId id="292" r:id="rId30"/>
    <p:sldId id="293" r:id="rId31"/>
    <p:sldId id="294" r:id="rId32"/>
    <p:sldId id="301" r:id="rId33"/>
    <p:sldId id="302" r:id="rId34"/>
    <p:sldId id="303" r:id="rId35"/>
    <p:sldId id="304" r:id="rId36"/>
    <p:sldId id="305" r:id="rId37"/>
  </p:sldIdLst>
  <p:sldSz cx="9144000" cy="6858000" type="screen4x3"/>
  <p:notesSz cx="6858000" cy="9637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2E3ED-9C42-4385-9B3C-F39B62509C31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C71C1E6-7730-4A2F-9606-EE3D410E94C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Leads</a:t>
          </a:r>
          <a:endParaRPr lang="en-US" b="1" dirty="0">
            <a:solidFill>
              <a:schemeClr val="tx1"/>
            </a:solidFill>
          </a:endParaRPr>
        </a:p>
      </dgm:t>
    </dgm:pt>
    <dgm:pt modelId="{E8379DC0-248A-42A0-BA46-4733A1598C9B}" type="parTrans" cxnId="{C76325CC-2769-4F14-AC7D-A9241CE9A910}">
      <dgm:prSet/>
      <dgm:spPr/>
      <dgm:t>
        <a:bodyPr/>
        <a:lstStyle/>
        <a:p>
          <a:endParaRPr lang="en-US"/>
        </a:p>
      </dgm:t>
    </dgm:pt>
    <dgm:pt modelId="{C061863E-DED3-4CCD-B461-A054F81CA648}" type="sibTrans" cxnId="{C76325CC-2769-4F14-AC7D-A9241CE9A910}">
      <dgm:prSet/>
      <dgm:spPr/>
      <dgm:t>
        <a:bodyPr/>
        <a:lstStyle/>
        <a:p>
          <a:endParaRPr lang="en-US"/>
        </a:p>
      </dgm:t>
    </dgm:pt>
    <dgm:pt modelId="{F001522C-284C-4551-B6AD-A1CFAB26BBE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Bipolar</a:t>
          </a:r>
          <a:endParaRPr lang="en-US" b="1" dirty="0">
            <a:solidFill>
              <a:schemeClr val="bg1"/>
            </a:solidFill>
          </a:endParaRPr>
        </a:p>
      </dgm:t>
    </dgm:pt>
    <dgm:pt modelId="{609E4AA6-D635-4DDF-A316-0078BDA9D85B}" type="parTrans" cxnId="{99329BD9-918E-4434-B3CA-8833E69227AC}">
      <dgm:prSet/>
      <dgm:spPr/>
      <dgm:t>
        <a:bodyPr/>
        <a:lstStyle/>
        <a:p>
          <a:endParaRPr lang="en-US"/>
        </a:p>
      </dgm:t>
    </dgm:pt>
    <dgm:pt modelId="{02F8FEAF-922E-444C-8449-D34E042C0A59}" type="sibTrans" cxnId="{99329BD9-918E-4434-B3CA-8833E69227AC}">
      <dgm:prSet/>
      <dgm:spPr/>
      <dgm:t>
        <a:bodyPr/>
        <a:lstStyle/>
        <a:p>
          <a:endParaRPr lang="en-US"/>
        </a:p>
      </dgm:t>
    </dgm:pt>
    <dgm:pt modelId="{2F62C3C7-46B5-4BA1-9DF5-B3127DB6A86C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Unipolar</a:t>
          </a:r>
          <a:endParaRPr lang="en-US" b="1" dirty="0">
            <a:solidFill>
              <a:schemeClr val="bg1"/>
            </a:solidFill>
          </a:endParaRPr>
        </a:p>
      </dgm:t>
    </dgm:pt>
    <dgm:pt modelId="{8EAD72CB-19FD-4198-9542-B9EAA752E1AC}" type="parTrans" cxnId="{D4DE145C-5BCB-406A-9682-1DF27CA8414D}">
      <dgm:prSet/>
      <dgm:spPr/>
      <dgm:t>
        <a:bodyPr/>
        <a:lstStyle/>
        <a:p>
          <a:endParaRPr lang="en-US"/>
        </a:p>
      </dgm:t>
    </dgm:pt>
    <dgm:pt modelId="{B34292D2-FA7B-4850-8C85-48DD4F69B71C}" type="sibTrans" cxnId="{D4DE145C-5BCB-406A-9682-1DF27CA8414D}">
      <dgm:prSet/>
      <dgm:spPr/>
      <dgm:t>
        <a:bodyPr/>
        <a:lstStyle/>
        <a:p>
          <a:endParaRPr lang="en-US"/>
        </a:p>
      </dgm:t>
    </dgm:pt>
    <dgm:pt modelId="{52DDD235-95E5-40DE-8D3C-376FC1DF2E85}" type="pres">
      <dgm:prSet presAssocID="{9972E3ED-9C42-4385-9B3C-F39B62509C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7BAD22-AFCE-44C6-8A78-D65526B031DD}" type="pres">
      <dgm:prSet presAssocID="{EC71C1E6-7730-4A2F-9606-EE3D410E94C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5E07DD-8C34-4FBD-B608-ABAF42E0F2DF}" type="pres">
      <dgm:prSet presAssocID="{EC71C1E6-7730-4A2F-9606-EE3D410E94C0}" presName="rootComposite1" presStyleCnt="0"/>
      <dgm:spPr/>
      <dgm:t>
        <a:bodyPr/>
        <a:lstStyle/>
        <a:p>
          <a:endParaRPr lang="en-US"/>
        </a:p>
      </dgm:t>
    </dgm:pt>
    <dgm:pt modelId="{B1EA21FD-D304-4AD0-8F4F-2BB0DA655D2E}" type="pres">
      <dgm:prSet presAssocID="{EC71C1E6-7730-4A2F-9606-EE3D410E94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DBABC-4120-4CE8-AB70-4FA8119D3B2B}" type="pres">
      <dgm:prSet presAssocID="{EC71C1E6-7730-4A2F-9606-EE3D410E94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56A1DF-9490-4EC3-BBFB-E8D151EDDE8A}" type="pres">
      <dgm:prSet presAssocID="{EC71C1E6-7730-4A2F-9606-EE3D410E94C0}" presName="hierChild2" presStyleCnt="0"/>
      <dgm:spPr/>
      <dgm:t>
        <a:bodyPr/>
        <a:lstStyle/>
        <a:p>
          <a:endParaRPr lang="en-US"/>
        </a:p>
      </dgm:t>
    </dgm:pt>
    <dgm:pt modelId="{AFA0D6ED-4F2F-40FE-B2FF-374D48B4C5C9}" type="pres">
      <dgm:prSet presAssocID="{609E4AA6-D635-4DDF-A316-0078BDA9D85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8B4EB33-7D4C-421B-A526-B5AD238C3790}" type="pres">
      <dgm:prSet presAssocID="{F001522C-284C-4551-B6AD-A1CFAB26BBE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BE9D1A-21F5-48B7-9FC4-79A2F5B5D288}" type="pres">
      <dgm:prSet presAssocID="{F001522C-284C-4551-B6AD-A1CFAB26BBE1}" presName="rootComposite" presStyleCnt="0"/>
      <dgm:spPr/>
      <dgm:t>
        <a:bodyPr/>
        <a:lstStyle/>
        <a:p>
          <a:endParaRPr lang="en-US"/>
        </a:p>
      </dgm:t>
    </dgm:pt>
    <dgm:pt modelId="{65EE6BEC-5A20-47EF-8C1C-15863044694F}" type="pres">
      <dgm:prSet presAssocID="{F001522C-284C-4551-B6AD-A1CFAB26BBE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AB328-C762-495F-B9A5-2697CCF8FEC0}" type="pres">
      <dgm:prSet presAssocID="{F001522C-284C-4551-B6AD-A1CFAB26BBE1}" presName="rootConnector" presStyleLbl="node2" presStyleIdx="0" presStyleCnt="2"/>
      <dgm:spPr/>
      <dgm:t>
        <a:bodyPr/>
        <a:lstStyle/>
        <a:p>
          <a:endParaRPr lang="en-US"/>
        </a:p>
      </dgm:t>
    </dgm:pt>
    <dgm:pt modelId="{88CB167B-636F-4157-9445-2875CB6E2EE9}" type="pres">
      <dgm:prSet presAssocID="{F001522C-284C-4551-B6AD-A1CFAB26BBE1}" presName="hierChild4" presStyleCnt="0"/>
      <dgm:spPr/>
      <dgm:t>
        <a:bodyPr/>
        <a:lstStyle/>
        <a:p>
          <a:endParaRPr lang="en-US"/>
        </a:p>
      </dgm:t>
    </dgm:pt>
    <dgm:pt modelId="{DF01EEBF-1471-4F0C-B977-DA844B6BE1A9}" type="pres">
      <dgm:prSet presAssocID="{F001522C-284C-4551-B6AD-A1CFAB26BBE1}" presName="hierChild5" presStyleCnt="0"/>
      <dgm:spPr/>
      <dgm:t>
        <a:bodyPr/>
        <a:lstStyle/>
        <a:p>
          <a:endParaRPr lang="en-US"/>
        </a:p>
      </dgm:t>
    </dgm:pt>
    <dgm:pt modelId="{4FA72CF3-46DE-4685-87B9-56417A676856}" type="pres">
      <dgm:prSet presAssocID="{8EAD72CB-19FD-4198-9542-B9EAA752E1A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382E667-7303-4BF1-BDC7-1D4F282766AD}" type="pres">
      <dgm:prSet presAssocID="{2F62C3C7-46B5-4BA1-9DF5-B3127DB6A8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E9B895-310F-423B-ACA5-24C09AA0E459}" type="pres">
      <dgm:prSet presAssocID="{2F62C3C7-46B5-4BA1-9DF5-B3127DB6A86C}" presName="rootComposite" presStyleCnt="0"/>
      <dgm:spPr/>
      <dgm:t>
        <a:bodyPr/>
        <a:lstStyle/>
        <a:p>
          <a:endParaRPr lang="en-US"/>
        </a:p>
      </dgm:t>
    </dgm:pt>
    <dgm:pt modelId="{F46C9AF1-0556-402D-86D0-C415FCA7652F}" type="pres">
      <dgm:prSet presAssocID="{2F62C3C7-46B5-4BA1-9DF5-B3127DB6A86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1FB4D-B130-4BF2-9735-39F67FDFA2E7}" type="pres">
      <dgm:prSet presAssocID="{2F62C3C7-46B5-4BA1-9DF5-B3127DB6A86C}" presName="rootConnector" presStyleLbl="node2" presStyleIdx="1" presStyleCnt="2"/>
      <dgm:spPr/>
      <dgm:t>
        <a:bodyPr/>
        <a:lstStyle/>
        <a:p>
          <a:endParaRPr lang="en-US"/>
        </a:p>
      </dgm:t>
    </dgm:pt>
    <dgm:pt modelId="{6A260DE3-E66A-4829-8DB0-16CB0CDAE790}" type="pres">
      <dgm:prSet presAssocID="{2F62C3C7-46B5-4BA1-9DF5-B3127DB6A86C}" presName="hierChild4" presStyleCnt="0"/>
      <dgm:spPr/>
      <dgm:t>
        <a:bodyPr/>
        <a:lstStyle/>
        <a:p>
          <a:endParaRPr lang="en-US"/>
        </a:p>
      </dgm:t>
    </dgm:pt>
    <dgm:pt modelId="{0B9EBCB2-A7D1-4FA9-9E66-E327584F9B7A}" type="pres">
      <dgm:prSet presAssocID="{2F62C3C7-46B5-4BA1-9DF5-B3127DB6A86C}" presName="hierChild5" presStyleCnt="0"/>
      <dgm:spPr/>
      <dgm:t>
        <a:bodyPr/>
        <a:lstStyle/>
        <a:p>
          <a:endParaRPr lang="en-US"/>
        </a:p>
      </dgm:t>
    </dgm:pt>
    <dgm:pt modelId="{944CFC3C-7976-4B40-858E-2CB7C29B5E4D}" type="pres">
      <dgm:prSet presAssocID="{EC71C1E6-7730-4A2F-9606-EE3D410E94C0}" presName="hierChild3" presStyleCnt="0"/>
      <dgm:spPr/>
      <dgm:t>
        <a:bodyPr/>
        <a:lstStyle/>
        <a:p>
          <a:endParaRPr lang="en-US"/>
        </a:p>
      </dgm:t>
    </dgm:pt>
  </dgm:ptLst>
  <dgm:cxnLst>
    <dgm:cxn modelId="{CBC9E852-1370-48FF-AC32-48537B9E5FBD}" type="presOf" srcId="{EC71C1E6-7730-4A2F-9606-EE3D410E94C0}" destId="{B1EA21FD-D304-4AD0-8F4F-2BB0DA655D2E}" srcOrd="0" destOrd="0" presId="urn:microsoft.com/office/officeart/2005/8/layout/orgChart1"/>
    <dgm:cxn modelId="{9B37CEFE-32E6-4696-8D6B-F4836A0AD7AD}" type="presOf" srcId="{EC71C1E6-7730-4A2F-9606-EE3D410E94C0}" destId="{B14DBABC-4120-4CE8-AB70-4FA8119D3B2B}" srcOrd="1" destOrd="0" presId="urn:microsoft.com/office/officeart/2005/8/layout/orgChart1"/>
    <dgm:cxn modelId="{C76325CC-2769-4F14-AC7D-A9241CE9A910}" srcId="{9972E3ED-9C42-4385-9B3C-F39B62509C31}" destId="{EC71C1E6-7730-4A2F-9606-EE3D410E94C0}" srcOrd="0" destOrd="0" parTransId="{E8379DC0-248A-42A0-BA46-4733A1598C9B}" sibTransId="{C061863E-DED3-4CCD-B461-A054F81CA648}"/>
    <dgm:cxn modelId="{2E8A30C8-EE6A-4492-A461-E99DDD7F61A3}" type="presOf" srcId="{F001522C-284C-4551-B6AD-A1CFAB26BBE1}" destId="{65EE6BEC-5A20-47EF-8C1C-15863044694F}" srcOrd="0" destOrd="0" presId="urn:microsoft.com/office/officeart/2005/8/layout/orgChart1"/>
    <dgm:cxn modelId="{FB88A4B7-7F0E-41BF-A24C-A04483B23E32}" type="presOf" srcId="{9972E3ED-9C42-4385-9B3C-F39B62509C31}" destId="{52DDD235-95E5-40DE-8D3C-376FC1DF2E85}" srcOrd="0" destOrd="0" presId="urn:microsoft.com/office/officeart/2005/8/layout/orgChart1"/>
    <dgm:cxn modelId="{D4DE145C-5BCB-406A-9682-1DF27CA8414D}" srcId="{EC71C1E6-7730-4A2F-9606-EE3D410E94C0}" destId="{2F62C3C7-46B5-4BA1-9DF5-B3127DB6A86C}" srcOrd="1" destOrd="0" parTransId="{8EAD72CB-19FD-4198-9542-B9EAA752E1AC}" sibTransId="{B34292D2-FA7B-4850-8C85-48DD4F69B71C}"/>
    <dgm:cxn modelId="{81713F59-AAFF-4EE2-BABA-BE04453E0028}" type="presOf" srcId="{F001522C-284C-4551-B6AD-A1CFAB26BBE1}" destId="{D60AB328-C762-495F-B9A5-2697CCF8FEC0}" srcOrd="1" destOrd="0" presId="urn:microsoft.com/office/officeart/2005/8/layout/orgChart1"/>
    <dgm:cxn modelId="{64A28178-40E8-4BF8-9292-51A996F2735B}" type="presOf" srcId="{2F62C3C7-46B5-4BA1-9DF5-B3127DB6A86C}" destId="{F46C9AF1-0556-402D-86D0-C415FCA7652F}" srcOrd="0" destOrd="0" presId="urn:microsoft.com/office/officeart/2005/8/layout/orgChart1"/>
    <dgm:cxn modelId="{F2D75D58-D5EB-4BFF-9CEB-29B5BD7937F5}" type="presOf" srcId="{8EAD72CB-19FD-4198-9542-B9EAA752E1AC}" destId="{4FA72CF3-46DE-4685-87B9-56417A676856}" srcOrd="0" destOrd="0" presId="urn:microsoft.com/office/officeart/2005/8/layout/orgChart1"/>
    <dgm:cxn modelId="{BE4235BF-E770-4560-B4D0-C3236E23874A}" type="presOf" srcId="{609E4AA6-D635-4DDF-A316-0078BDA9D85B}" destId="{AFA0D6ED-4F2F-40FE-B2FF-374D48B4C5C9}" srcOrd="0" destOrd="0" presId="urn:microsoft.com/office/officeart/2005/8/layout/orgChart1"/>
    <dgm:cxn modelId="{99329BD9-918E-4434-B3CA-8833E69227AC}" srcId="{EC71C1E6-7730-4A2F-9606-EE3D410E94C0}" destId="{F001522C-284C-4551-B6AD-A1CFAB26BBE1}" srcOrd="0" destOrd="0" parTransId="{609E4AA6-D635-4DDF-A316-0078BDA9D85B}" sibTransId="{02F8FEAF-922E-444C-8449-D34E042C0A59}"/>
    <dgm:cxn modelId="{B583B7CF-0903-4BC5-9BCF-A8D0DB22A551}" type="presOf" srcId="{2F62C3C7-46B5-4BA1-9DF5-B3127DB6A86C}" destId="{BD81FB4D-B130-4BF2-9735-39F67FDFA2E7}" srcOrd="1" destOrd="0" presId="urn:microsoft.com/office/officeart/2005/8/layout/orgChart1"/>
    <dgm:cxn modelId="{315C29CD-318C-480C-83BE-4DECB5EE1B46}" type="presParOf" srcId="{52DDD235-95E5-40DE-8D3C-376FC1DF2E85}" destId="{E87BAD22-AFCE-44C6-8A78-D65526B031DD}" srcOrd="0" destOrd="0" presId="urn:microsoft.com/office/officeart/2005/8/layout/orgChart1"/>
    <dgm:cxn modelId="{E5BEF402-83B3-48BC-A4FC-46BD9C36996F}" type="presParOf" srcId="{E87BAD22-AFCE-44C6-8A78-D65526B031DD}" destId="{835E07DD-8C34-4FBD-B608-ABAF42E0F2DF}" srcOrd="0" destOrd="0" presId="urn:microsoft.com/office/officeart/2005/8/layout/orgChart1"/>
    <dgm:cxn modelId="{9AB2227A-5640-438E-9888-C6557BA42B79}" type="presParOf" srcId="{835E07DD-8C34-4FBD-B608-ABAF42E0F2DF}" destId="{B1EA21FD-D304-4AD0-8F4F-2BB0DA655D2E}" srcOrd="0" destOrd="0" presId="urn:microsoft.com/office/officeart/2005/8/layout/orgChart1"/>
    <dgm:cxn modelId="{C64A7678-FBC1-422B-A05B-356BAA5F62DD}" type="presParOf" srcId="{835E07DD-8C34-4FBD-B608-ABAF42E0F2DF}" destId="{B14DBABC-4120-4CE8-AB70-4FA8119D3B2B}" srcOrd="1" destOrd="0" presId="urn:microsoft.com/office/officeart/2005/8/layout/orgChart1"/>
    <dgm:cxn modelId="{2F7F0C65-230C-4A1E-AC49-27D96B39BECE}" type="presParOf" srcId="{E87BAD22-AFCE-44C6-8A78-D65526B031DD}" destId="{FC56A1DF-9490-4EC3-BBFB-E8D151EDDE8A}" srcOrd="1" destOrd="0" presId="urn:microsoft.com/office/officeart/2005/8/layout/orgChart1"/>
    <dgm:cxn modelId="{E73F053B-3137-4D76-B33E-26A451A994DB}" type="presParOf" srcId="{FC56A1DF-9490-4EC3-BBFB-E8D151EDDE8A}" destId="{AFA0D6ED-4F2F-40FE-B2FF-374D48B4C5C9}" srcOrd="0" destOrd="0" presId="urn:microsoft.com/office/officeart/2005/8/layout/orgChart1"/>
    <dgm:cxn modelId="{68AE4EEE-0677-42A5-8EA0-48AA5248591E}" type="presParOf" srcId="{FC56A1DF-9490-4EC3-BBFB-E8D151EDDE8A}" destId="{38B4EB33-7D4C-421B-A526-B5AD238C3790}" srcOrd="1" destOrd="0" presId="urn:microsoft.com/office/officeart/2005/8/layout/orgChart1"/>
    <dgm:cxn modelId="{3D71589B-5ECE-4EE5-A081-76D6E16DCE48}" type="presParOf" srcId="{38B4EB33-7D4C-421B-A526-B5AD238C3790}" destId="{B7BE9D1A-21F5-48B7-9FC4-79A2F5B5D288}" srcOrd="0" destOrd="0" presId="urn:microsoft.com/office/officeart/2005/8/layout/orgChart1"/>
    <dgm:cxn modelId="{9F801AD8-E4B3-414D-8C15-FAAB6F7B3637}" type="presParOf" srcId="{B7BE9D1A-21F5-48B7-9FC4-79A2F5B5D288}" destId="{65EE6BEC-5A20-47EF-8C1C-15863044694F}" srcOrd="0" destOrd="0" presId="urn:microsoft.com/office/officeart/2005/8/layout/orgChart1"/>
    <dgm:cxn modelId="{282AF0AF-F2B0-406B-8EF6-25073379E267}" type="presParOf" srcId="{B7BE9D1A-21F5-48B7-9FC4-79A2F5B5D288}" destId="{D60AB328-C762-495F-B9A5-2697CCF8FEC0}" srcOrd="1" destOrd="0" presId="urn:microsoft.com/office/officeart/2005/8/layout/orgChart1"/>
    <dgm:cxn modelId="{484FC3EA-28C8-4E4E-AC0D-B1593EF17F66}" type="presParOf" srcId="{38B4EB33-7D4C-421B-A526-B5AD238C3790}" destId="{88CB167B-636F-4157-9445-2875CB6E2EE9}" srcOrd="1" destOrd="0" presId="urn:microsoft.com/office/officeart/2005/8/layout/orgChart1"/>
    <dgm:cxn modelId="{D37014C7-ADA8-4E79-BC10-FA2061B88135}" type="presParOf" srcId="{38B4EB33-7D4C-421B-A526-B5AD238C3790}" destId="{DF01EEBF-1471-4F0C-B977-DA844B6BE1A9}" srcOrd="2" destOrd="0" presId="urn:microsoft.com/office/officeart/2005/8/layout/orgChart1"/>
    <dgm:cxn modelId="{2F8A9784-0B54-4C9D-BCEC-1D0E7241E2D7}" type="presParOf" srcId="{FC56A1DF-9490-4EC3-BBFB-E8D151EDDE8A}" destId="{4FA72CF3-46DE-4685-87B9-56417A676856}" srcOrd="2" destOrd="0" presId="urn:microsoft.com/office/officeart/2005/8/layout/orgChart1"/>
    <dgm:cxn modelId="{5B21769E-0094-4566-8C15-F1B7CEF11652}" type="presParOf" srcId="{FC56A1DF-9490-4EC3-BBFB-E8D151EDDE8A}" destId="{D382E667-7303-4BF1-BDC7-1D4F282766AD}" srcOrd="3" destOrd="0" presId="urn:microsoft.com/office/officeart/2005/8/layout/orgChart1"/>
    <dgm:cxn modelId="{D8F98E86-A81F-404E-8C0F-4F15217BBF47}" type="presParOf" srcId="{D382E667-7303-4BF1-BDC7-1D4F282766AD}" destId="{1CE9B895-310F-423B-ACA5-24C09AA0E459}" srcOrd="0" destOrd="0" presId="urn:microsoft.com/office/officeart/2005/8/layout/orgChart1"/>
    <dgm:cxn modelId="{B7DB8E78-0B72-4E56-8B20-643D45DCAA21}" type="presParOf" srcId="{1CE9B895-310F-423B-ACA5-24C09AA0E459}" destId="{F46C9AF1-0556-402D-86D0-C415FCA7652F}" srcOrd="0" destOrd="0" presId="urn:microsoft.com/office/officeart/2005/8/layout/orgChart1"/>
    <dgm:cxn modelId="{A019DECE-9530-47FF-9945-9C07A1BBB938}" type="presParOf" srcId="{1CE9B895-310F-423B-ACA5-24C09AA0E459}" destId="{BD81FB4D-B130-4BF2-9735-39F67FDFA2E7}" srcOrd="1" destOrd="0" presId="urn:microsoft.com/office/officeart/2005/8/layout/orgChart1"/>
    <dgm:cxn modelId="{7EED4024-668F-4333-9ECA-5301C03F13D5}" type="presParOf" srcId="{D382E667-7303-4BF1-BDC7-1D4F282766AD}" destId="{6A260DE3-E66A-4829-8DB0-16CB0CDAE790}" srcOrd="1" destOrd="0" presId="urn:microsoft.com/office/officeart/2005/8/layout/orgChart1"/>
    <dgm:cxn modelId="{6DB561A2-DFE6-490A-8050-D300B2A7E146}" type="presParOf" srcId="{D382E667-7303-4BF1-BDC7-1D4F282766AD}" destId="{0B9EBCB2-A7D1-4FA9-9E66-E327584F9B7A}" srcOrd="2" destOrd="0" presId="urn:microsoft.com/office/officeart/2005/8/layout/orgChart1"/>
    <dgm:cxn modelId="{7F8BB00D-EA89-48E9-B47C-98E2DD67DFE6}" type="presParOf" srcId="{E87BAD22-AFCE-44C6-8A78-D65526B031DD}" destId="{944CFC3C-7976-4B40-858E-2CB7C29B5E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A72CF3-46DE-4685-87B9-56417A676856}">
      <dsp:nvSpPr>
        <dsp:cNvPr id="0" name=""/>
        <dsp:cNvSpPr/>
      </dsp:nvSpPr>
      <dsp:spPr>
        <a:xfrm>
          <a:off x="3886200" y="1120617"/>
          <a:ext cx="1354667" cy="47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07"/>
              </a:lnTo>
              <a:lnTo>
                <a:pt x="1354667" y="235107"/>
              </a:lnTo>
              <a:lnTo>
                <a:pt x="1354667" y="470215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0D6ED-4F2F-40FE-B2FF-374D48B4C5C9}">
      <dsp:nvSpPr>
        <dsp:cNvPr id="0" name=""/>
        <dsp:cNvSpPr/>
      </dsp:nvSpPr>
      <dsp:spPr>
        <a:xfrm>
          <a:off x="2531532" y="1120617"/>
          <a:ext cx="1354667" cy="470215"/>
        </a:xfrm>
        <a:custGeom>
          <a:avLst/>
          <a:gdLst/>
          <a:ahLst/>
          <a:cxnLst/>
          <a:rect l="0" t="0" r="0" b="0"/>
          <a:pathLst>
            <a:path>
              <a:moveTo>
                <a:pt x="1354667" y="0"/>
              </a:moveTo>
              <a:lnTo>
                <a:pt x="1354667" y="235107"/>
              </a:lnTo>
              <a:lnTo>
                <a:pt x="0" y="235107"/>
              </a:lnTo>
              <a:lnTo>
                <a:pt x="0" y="470215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A21FD-D304-4AD0-8F4F-2BB0DA655D2E}">
      <dsp:nvSpPr>
        <dsp:cNvPr id="0" name=""/>
        <dsp:cNvSpPr/>
      </dsp:nvSpPr>
      <dsp:spPr>
        <a:xfrm>
          <a:off x="2766640" y="1057"/>
          <a:ext cx="2239119" cy="1119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tx1"/>
              </a:solidFill>
            </a:rPr>
            <a:t>Leads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2766640" y="1057"/>
        <a:ext cx="2239119" cy="1119559"/>
      </dsp:txXfrm>
    </dsp:sp>
    <dsp:sp modelId="{65EE6BEC-5A20-47EF-8C1C-15863044694F}">
      <dsp:nvSpPr>
        <dsp:cNvPr id="0" name=""/>
        <dsp:cNvSpPr/>
      </dsp:nvSpPr>
      <dsp:spPr>
        <a:xfrm>
          <a:off x="1411973" y="1590832"/>
          <a:ext cx="2239119" cy="1119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bg1"/>
              </a:solidFill>
            </a:rPr>
            <a:t>Bipolar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1411973" y="1590832"/>
        <a:ext cx="2239119" cy="1119559"/>
      </dsp:txXfrm>
    </dsp:sp>
    <dsp:sp modelId="{F46C9AF1-0556-402D-86D0-C415FCA7652F}">
      <dsp:nvSpPr>
        <dsp:cNvPr id="0" name=""/>
        <dsp:cNvSpPr/>
      </dsp:nvSpPr>
      <dsp:spPr>
        <a:xfrm>
          <a:off x="4121307" y="1590832"/>
          <a:ext cx="2239119" cy="1119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solidFill>
                <a:schemeClr val="bg1"/>
              </a:solidFill>
            </a:rPr>
            <a:t>Unipolar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4121307" y="1590832"/>
        <a:ext cx="2239119" cy="111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109C3-0FF1-49DF-91DD-B3C50AE34ACC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22313"/>
            <a:ext cx="4819650" cy="361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77914"/>
            <a:ext cx="5486400" cy="433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6513B-0D36-4A40-81E3-C5BF3C9F7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5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6513B-0D36-4A40-81E3-C5BF3C9F73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15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6513B-0D36-4A40-81E3-C5BF3C9F730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53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8C04-86E1-4746-A50B-1C4AA96A33B9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CC9-F681-4820-8E57-0C858CDE9FC8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AAD0-672B-43F5-85EA-2C4E9D976EBE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0770-1EA0-4E26-8D29-5043FD5E0DE2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DAA7-7F0D-4CDB-92F4-0A44DA452348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725551-5E2D-4CE9-85D5-C50D37D115BB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10-085D-4060-BFD2-8E7B1279C1FF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48D2-1B4D-41DF-B81C-E533A58E66E5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70-038E-4213-AD6E-EA5FFE24D52E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295-81D4-49F9-BB34-D22BEA2CF9EA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6BEDF0-7E5D-4E5A-A3B9-56F3460D8B7F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18BCD5-BEB1-4908-BF0A-3A7413186BF5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Elecrocardiogram</a:t>
            </a:r>
            <a:r>
              <a:rPr lang="en-US" b="1" dirty="0" smtClean="0"/>
              <a:t> (ECG)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67411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05600" y="5224723"/>
            <a:ext cx="2057400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Alenazy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on Augmented limb leads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leadav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67856" y="2398712"/>
            <a:ext cx="2771775" cy="282892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Cont. Placement of electrodes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770501"/>
            <a:ext cx="4350544" cy="4525963"/>
          </a:xfrm>
        </p:spPr>
        <p:txBody>
          <a:bodyPr/>
          <a:lstStyle/>
          <a:p>
            <a:r>
              <a:rPr lang="en-US" dirty="0" err="1" smtClean="0"/>
              <a:t>Unipolar</a:t>
            </a:r>
            <a:r>
              <a:rPr lang="en-US" dirty="0" smtClean="0"/>
              <a:t> leads:</a:t>
            </a:r>
          </a:p>
          <a:p>
            <a:pPr marL="58293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Chest leads:</a:t>
            </a:r>
          </a:p>
          <a:p>
            <a:pPr lvl="1"/>
            <a:r>
              <a:rPr lang="en-US" dirty="0" smtClean="0"/>
              <a:t>V1: 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err="1" smtClean="0"/>
              <a:t>sternal</a:t>
            </a:r>
            <a:r>
              <a:rPr lang="en-US" dirty="0" smtClean="0"/>
              <a:t> edge, 4</a:t>
            </a:r>
            <a:r>
              <a:rPr lang="en-US" baseline="30000" dirty="0" smtClean="0"/>
              <a:t>th</a:t>
            </a:r>
            <a:r>
              <a:rPr lang="en-US" dirty="0" smtClean="0"/>
              <a:t> ICS.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V2: Lt </a:t>
            </a:r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sternal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edge, 4</a:t>
            </a:r>
            <a:r>
              <a:rPr lang="en-US" baseline="30000" dirty="0" smtClean="0">
                <a:solidFill>
                  <a:schemeClr val="tx2">
                    <a:lumMod val="9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ICS.</a:t>
            </a:r>
          </a:p>
          <a:p>
            <a:pPr lvl="1"/>
            <a:r>
              <a:rPr lang="en-US" dirty="0" smtClean="0"/>
              <a:t>V3: ½ between V2 &amp; V4.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V4: apex.</a:t>
            </a:r>
          </a:p>
          <a:p>
            <a:pPr lvl="1"/>
            <a:r>
              <a:rPr lang="en-US" dirty="0" smtClean="0"/>
              <a:t>V5: anterior </a:t>
            </a:r>
            <a:r>
              <a:rPr lang="en-US" dirty="0" err="1" smtClean="0"/>
              <a:t>axillary</a:t>
            </a:r>
            <a:r>
              <a:rPr lang="en-US" dirty="0" smtClean="0"/>
              <a:t> line.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V6: mid-</a:t>
            </a:r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axillary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line.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2493982"/>
            <a:ext cx="4038600" cy="24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Cont. lead placement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7338" y="2004723"/>
            <a:ext cx="2487173" cy="34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ECG Lead placemen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5520" y="1371600"/>
            <a:ext cx="3188760" cy="4681538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standard 12-lead ECG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many electrodes?</a:t>
            </a:r>
          </a:p>
          <a:p>
            <a:pPr lvl="1"/>
            <a:r>
              <a:rPr lang="en-US" dirty="0" smtClean="0"/>
              <a:t>10 electrodes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How many leads?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12 leads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" name="Content Placeholder 5" descr="Chest lead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8762" y="2045494"/>
            <a:ext cx="296227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12 leads?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770501"/>
            <a:ext cx="4350544" cy="4525963"/>
          </a:xfrm>
        </p:spPr>
        <p:txBody>
          <a:bodyPr/>
          <a:lstStyle/>
          <a:p>
            <a:r>
              <a:rPr lang="en-US" dirty="0" smtClean="0"/>
              <a:t>Lead = view</a:t>
            </a:r>
          </a:p>
          <a:p>
            <a:endParaRPr lang="en-US" dirty="0" smtClean="0"/>
          </a:p>
          <a:p>
            <a:r>
              <a:rPr lang="en-US" dirty="0" smtClean="0"/>
              <a:t>12 views of the heart: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From the frontal plane:</a:t>
            </a:r>
          </a:p>
          <a:p>
            <a:pPr lvl="2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Limb leads.</a:t>
            </a:r>
          </a:p>
          <a:p>
            <a:pPr lvl="2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Augmented limb leads.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From the horizontal plane: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Chest leads.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6" descr="Vertical-Horizonta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1902619"/>
            <a:ext cx="3657600" cy="361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12-lead ECG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Content Placeholder 3" descr="12-lead EC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36821" y="2437179"/>
            <a:ext cx="7033846" cy="2751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362200" cy="990600"/>
          </a:xfrm>
        </p:spPr>
        <p:txBody>
          <a:bodyPr/>
          <a:lstStyle/>
          <a:p>
            <a:r>
              <a:rPr lang="en-US" dirty="0" smtClean="0"/>
              <a:t>Components of the normal ECG recording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828800"/>
            <a:ext cx="2362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u="sng" dirty="0" smtClean="0"/>
              <a:t>P wave</a:t>
            </a:r>
            <a:r>
              <a:rPr lang="en-US" sz="1700" b="1" dirty="0" smtClean="0"/>
              <a:t>: Atrial depolarization (at beginning of </a:t>
            </a:r>
            <a:r>
              <a:rPr lang="en-US" sz="1700" b="1" dirty="0" err="1" smtClean="0"/>
              <a:t>aterial</a:t>
            </a:r>
            <a:r>
              <a:rPr lang="en-US" sz="1700" b="1" dirty="0" smtClean="0"/>
              <a:t> contraction)</a:t>
            </a:r>
            <a:endParaRPr lang="en-US" sz="1700" dirty="0"/>
          </a:p>
          <a:p>
            <a:r>
              <a:rPr lang="en-US" sz="1700" b="1" u="sng" dirty="0" smtClean="0"/>
              <a:t>QRS complex:  </a:t>
            </a:r>
            <a:r>
              <a:rPr lang="en-US" sz="1700" b="1" dirty="0" smtClean="0"/>
              <a:t>Ventricular depolarization (at beginning of ventricular contraction)</a:t>
            </a:r>
            <a:endParaRPr lang="en-US" sz="1700" dirty="0"/>
          </a:p>
          <a:p>
            <a:r>
              <a:rPr lang="en-US" sz="1700" b="1" u="sng" dirty="0" smtClean="0"/>
              <a:t>T wave:  </a:t>
            </a:r>
            <a:r>
              <a:rPr lang="en-US" sz="1700" b="1" dirty="0" smtClean="0"/>
              <a:t>Ventricular repolarization (before relaxation of </a:t>
            </a:r>
            <a:r>
              <a:rPr lang="en-US" sz="1700" b="1" dirty="0" err="1" smtClean="0"/>
              <a:t>ventricules</a:t>
            </a:r>
            <a:r>
              <a:rPr lang="en-US" sz="1700" b="1" dirty="0" smtClean="0"/>
              <a:t>)</a:t>
            </a:r>
            <a:endParaRPr lang="en-US" sz="1700" b="1" dirty="0"/>
          </a:p>
          <a:p>
            <a:r>
              <a:rPr lang="en-US" sz="1700" b="1" u="sng" dirty="0" smtClean="0"/>
              <a:t>U wave: </a:t>
            </a:r>
            <a:r>
              <a:rPr lang="en-US" sz="1700" b="1" dirty="0" smtClean="0"/>
              <a:t>Repolarization of the </a:t>
            </a:r>
            <a:r>
              <a:rPr lang="en-US" sz="1700" b="1" dirty="0" err="1" smtClean="0"/>
              <a:t>Purkinjie</a:t>
            </a:r>
            <a:r>
              <a:rPr lang="en-US" sz="1700" b="1" dirty="0" smtClean="0"/>
              <a:t> fibers</a:t>
            </a:r>
            <a:r>
              <a:rPr lang="en-US" b="1" dirty="0" smtClean="0"/>
              <a:t>. Seen in slower HR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447800"/>
            <a:ext cx="5181600" cy="3657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2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paper Calibrations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676400"/>
            <a:ext cx="5257799" cy="3341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04800" y="1676400"/>
            <a:ext cx="2514600" cy="46482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One small square= 0.04 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5 small </a:t>
            </a:r>
            <a:r>
              <a:rPr lang="en-US" b="1" dirty="0" err="1" smtClean="0"/>
              <a:t>seq</a:t>
            </a:r>
            <a:r>
              <a:rPr lang="en-US" b="1" dirty="0" smtClean="0"/>
              <a:t>= 1 big </a:t>
            </a:r>
            <a:r>
              <a:rPr lang="en-US" b="1" dirty="0" err="1" smtClean="0"/>
              <a:t>seq</a:t>
            </a:r>
            <a:r>
              <a:rPr lang="en-US" b="1" dirty="0" smtClean="0"/>
              <a:t> = 0.2 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5 large </a:t>
            </a:r>
            <a:r>
              <a:rPr lang="en-US" b="1" dirty="0" err="1" smtClean="0"/>
              <a:t>seq</a:t>
            </a:r>
            <a:r>
              <a:rPr lang="en-US" b="1" dirty="0" smtClean="0"/>
              <a:t> = 1 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0.04 sec = 1mm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 sec = 25mm</a:t>
            </a:r>
          </a:p>
          <a:p>
            <a:pPr algn="ctr"/>
            <a:r>
              <a:rPr lang="en-US" b="1" dirty="0" smtClean="0"/>
              <a:t>Paper speed : 25mm/sec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1mV=10mm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471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Durations of ECG Parts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828800"/>
            <a:ext cx="2514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u="sng" dirty="0" smtClean="0"/>
              <a:t>P wave :  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: (0.08-0.11 sec). </a:t>
            </a:r>
          </a:p>
          <a:p>
            <a:r>
              <a:rPr lang="en-US" dirty="0" smtClean="0"/>
              <a:t>Height: no more than 2.5mm</a:t>
            </a:r>
            <a:endParaRPr lang="en-US" dirty="0"/>
          </a:p>
          <a:p>
            <a:r>
              <a:rPr lang="en-US" b="1" u="sng" dirty="0" smtClean="0"/>
              <a:t>PR interval: </a:t>
            </a:r>
          </a:p>
          <a:p>
            <a:r>
              <a:rPr lang="en-US" dirty="0" smtClean="0"/>
              <a:t>Measured from the beginning of the P wave to the beginning of the QRS complex.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: 0.12-0.20 sec (count little </a:t>
            </a:r>
            <a:r>
              <a:rPr lang="en-US" dirty="0" err="1" smtClean="0"/>
              <a:t>sequares</a:t>
            </a:r>
            <a:r>
              <a:rPr lang="en-US" dirty="0"/>
              <a:t> from beginning of the P wave to the beginning of the QRS </a:t>
            </a:r>
            <a:r>
              <a:rPr lang="en-US" dirty="0" smtClean="0"/>
              <a:t>complex</a:t>
            </a:r>
            <a:r>
              <a:rPr lang="en-US" dirty="0"/>
              <a:t> </a:t>
            </a:r>
            <a:r>
              <a:rPr lang="en-US" dirty="0" smtClean="0"/>
              <a:t>and multiply by 0.04)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Physio</a:t>
            </a:r>
            <a:r>
              <a:rPr lang="en-US" dirty="0" smtClean="0"/>
              <a:t>: decrease: kids (</a:t>
            </a:r>
            <a:r>
              <a:rPr lang="en-US" dirty="0" err="1" smtClean="0"/>
              <a:t>bcus</a:t>
            </a:r>
            <a:r>
              <a:rPr lang="en-US" dirty="0" smtClean="0"/>
              <a:t> faster heart rate)</a:t>
            </a:r>
          </a:p>
          <a:p>
            <a:r>
              <a:rPr lang="en-US" dirty="0" smtClean="0"/>
              <a:t>increase with elderly (</a:t>
            </a:r>
            <a:r>
              <a:rPr lang="en-US" dirty="0" err="1" smtClean="0"/>
              <a:t>bcus</a:t>
            </a:r>
            <a:r>
              <a:rPr lang="en-US" dirty="0" smtClean="0"/>
              <a:t> slower heart rate)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4225" y="1724025"/>
            <a:ext cx="5238750" cy="3333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4953000"/>
            <a:ext cx="518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 Segment: </a:t>
            </a:r>
            <a:r>
              <a:rPr lang="en-US" dirty="0" smtClean="0"/>
              <a:t>From End of P wave to Beginning to QRS. Isoelectric (parallel t ST segment). His-</a:t>
            </a:r>
            <a:r>
              <a:rPr lang="en-US" dirty="0" err="1" smtClean="0"/>
              <a:t>purkinjie</a:t>
            </a:r>
            <a:r>
              <a:rPr lang="en-US" dirty="0" smtClean="0"/>
              <a:t> activated.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8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WAVE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 Interval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041648" cy="41580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taller/pointed or wider than normal, this may indicate:</a:t>
            </a:r>
          </a:p>
          <a:p>
            <a:pPr algn="ctr"/>
            <a:r>
              <a:rPr lang="en-US" dirty="0" smtClean="0"/>
              <a:t> COPD</a:t>
            </a:r>
          </a:p>
          <a:p>
            <a:pPr algn="ctr"/>
            <a:r>
              <a:rPr lang="en-US" dirty="0" smtClean="0"/>
              <a:t>CHF </a:t>
            </a:r>
          </a:p>
          <a:p>
            <a:pPr algn="ctr"/>
            <a:r>
              <a:rPr lang="en-US" dirty="0" err="1" smtClean="0"/>
              <a:t>valvular</a:t>
            </a:r>
            <a:r>
              <a:rPr lang="en-US" dirty="0" smtClean="0"/>
              <a:t> disease</a:t>
            </a:r>
          </a:p>
          <a:p>
            <a:pPr algn="ctr"/>
            <a:r>
              <a:rPr lang="en-US" dirty="0" err="1" smtClean="0"/>
              <a:t>Aterial</a:t>
            </a:r>
            <a:r>
              <a:rPr lang="en-US" dirty="0" smtClean="0"/>
              <a:t> enlargement</a:t>
            </a:r>
          </a:p>
          <a:p>
            <a:r>
              <a:rPr lang="en-US" dirty="0" smtClean="0"/>
              <a:t>Inverted P wave: ectopic P wave in AV junction.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286000"/>
            <a:ext cx="4038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 PR interval (+0.20sec): </a:t>
            </a:r>
            <a:r>
              <a:rPr lang="en-US" dirty="0" err="1" smtClean="0"/>
              <a:t>impluse</a:t>
            </a:r>
            <a:r>
              <a:rPr lang="en-US" dirty="0" smtClean="0"/>
              <a:t> is delayed through </a:t>
            </a:r>
            <a:r>
              <a:rPr lang="en-US" dirty="0" err="1" smtClean="0"/>
              <a:t>ateria</a:t>
            </a:r>
            <a:r>
              <a:rPr lang="en-US" dirty="0" smtClean="0"/>
              <a:t> or AV node as in: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 HB</a:t>
            </a:r>
          </a:p>
          <a:p>
            <a:pPr algn="ctr"/>
            <a:r>
              <a:rPr lang="en-US" dirty="0" smtClean="0"/>
              <a:t>Hypothyroidism</a:t>
            </a:r>
          </a:p>
          <a:p>
            <a:pPr algn="ctr"/>
            <a:r>
              <a:rPr lang="en-US" dirty="0" smtClean="0"/>
              <a:t>Digitalis toxicity</a:t>
            </a:r>
          </a:p>
          <a:p>
            <a:r>
              <a:rPr lang="en-US" dirty="0" smtClean="0"/>
              <a:t>Short PR interval (- 0.12): ectopic pacemaker.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5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Discussion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ECG?</a:t>
            </a:r>
          </a:p>
          <a:p>
            <a:endParaRPr lang="en-US" dirty="0" smtClean="0"/>
          </a:p>
          <a:p>
            <a:r>
              <a:rPr lang="en-US" dirty="0" smtClean="0"/>
              <a:t>How to preform ECG?</a:t>
            </a:r>
          </a:p>
          <a:p>
            <a:endParaRPr lang="en-US" dirty="0" smtClean="0"/>
          </a:p>
          <a:p>
            <a:r>
              <a:rPr lang="en-US" dirty="0" smtClean="0"/>
              <a:t>Interpretation of ECG results:</a:t>
            </a:r>
          </a:p>
          <a:p>
            <a:pPr algn="ctr"/>
            <a:r>
              <a:rPr lang="en-US" dirty="0" smtClean="0"/>
              <a:t>waves and segments</a:t>
            </a:r>
          </a:p>
          <a:p>
            <a:pPr algn="ctr"/>
            <a:r>
              <a:rPr lang="en-US" dirty="0" smtClean="0"/>
              <a:t>Their clinical applications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Some ECG abnormalities</a:t>
            </a:r>
          </a:p>
          <a:p>
            <a:endParaRPr lang="en-US" dirty="0" smtClean="0"/>
          </a:p>
          <a:p>
            <a:r>
              <a:rPr lang="en-US" dirty="0" smtClean="0"/>
              <a:t>HR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calculate Cardiac axis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68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685800"/>
            <a:ext cx="3124200" cy="59436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QRS complex: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Measured from beginning of deflection from baseline until return to baseline.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Duration: 0.06-0.10 sec (men more…may get 0.11 sec).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ST segment: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End of QRS until beginning of T wave.  Isoelectric.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Important clinically. 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T Wave:   </a:t>
            </a:r>
            <a:r>
              <a:rPr lang="en-US" b="1" dirty="0" smtClean="0">
                <a:solidFill>
                  <a:schemeClr val="tx1"/>
                </a:solidFill>
              </a:rPr>
              <a:t>(0.5mm-5mm) in height in limb leads. 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QT Interval:  (age, gender, HR)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Less than half of RR interval is normal, same as half of RR interval is borderline, while more is prolonged.  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143000"/>
            <a:ext cx="4419600" cy="41147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7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Abnormalities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QRS:  </a:t>
            </a:r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Ectopic pace maker can cause longer QRS (more than 0.12…around 0.16 or more).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Enlargement of right Ventricle causes abnormal large R wave while enlargement of the left ventricle causes abnormally prominent S wave.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02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Abnormalities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ST segment:</a:t>
            </a:r>
          </a:p>
          <a:p>
            <a:pPr algn="ctr"/>
            <a:r>
              <a:rPr lang="en-US" dirty="0" smtClean="0"/>
              <a:t>Depression: Myocardial ischemia or Hypokalemia, digitalis.  </a:t>
            </a:r>
          </a:p>
          <a:p>
            <a:pPr algn="ctr"/>
            <a:r>
              <a:rPr lang="en-US" dirty="0" smtClean="0"/>
              <a:t>Elevation: Myocardial injury, pericarditis, ventricular aneurysm</a:t>
            </a:r>
          </a:p>
          <a:p>
            <a:r>
              <a:rPr lang="en-US" b="1" u="sng" dirty="0" smtClean="0"/>
              <a:t>T wave: </a:t>
            </a:r>
          </a:p>
          <a:p>
            <a:pPr algn="ctr"/>
            <a:r>
              <a:rPr lang="en-US" dirty="0" smtClean="0"/>
              <a:t>If opposite to QRS and –</a:t>
            </a:r>
            <a:r>
              <a:rPr lang="en-US" dirty="0" err="1" smtClean="0"/>
              <a:t>ve</a:t>
            </a:r>
            <a:r>
              <a:rPr lang="en-US" dirty="0" smtClean="0"/>
              <a:t>: MI</a:t>
            </a:r>
          </a:p>
          <a:p>
            <a:pPr algn="ctr"/>
            <a:r>
              <a:rPr lang="en-US" dirty="0" smtClean="0"/>
              <a:t>Tall and peaked: hyperkalemia</a:t>
            </a:r>
          </a:p>
          <a:p>
            <a:pPr algn="ctr"/>
            <a:r>
              <a:rPr lang="en-US" dirty="0" smtClean="0"/>
              <a:t>Inverted: </a:t>
            </a:r>
            <a:r>
              <a:rPr lang="en-US" dirty="0" err="1" smtClean="0"/>
              <a:t>Cereberal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0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Wave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Average height is 0.33mm. If taller than 1.5mm: electrolyte imbalance (hypokalemia, </a:t>
            </a:r>
            <a:r>
              <a:rPr lang="en-US" dirty="0" err="1" smtClean="0"/>
              <a:t>hypomagnesemia</a:t>
            </a:r>
            <a:r>
              <a:rPr lang="en-US" dirty="0" smtClean="0"/>
              <a:t>, </a:t>
            </a:r>
            <a:r>
              <a:rPr lang="en-US" dirty="0" err="1" smtClean="0"/>
              <a:t>hypercalcemia</a:t>
            </a:r>
            <a:r>
              <a:rPr lang="en-US" dirty="0" smtClean="0"/>
              <a:t>), medications (</a:t>
            </a:r>
            <a:r>
              <a:rPr lang="en-US" dirty="0" err="1" smtClean="0"/>
              <a:t>digitlalis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), </a:t>
            </a:r>
            <a:r>
              <a:rPr lang="en-US" dirty="0" err="1" smtClean="0"/>
              <a:t>hyperthyrodisim</a:t>
            </a:r>
            <a:r>
              <a:rPr lang="en-US" dirty="0" smtClean="0"/>
              <a:t>, NS disease.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ve</a:t>
            </a:r>
            <a:r>
              <a:rPr lang="en-US" dirty="0" smtClean="0"/>
              <a:t> U wave: heart disease such as ischemic heart disease.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Rhythm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3886200"/>
            <a:ext cx="8222456" cy="2133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Rhythm:</a:t>
            </a:r>
          </a:p>
          <a:p>
            <a:pPr lvl="1"/>
            <a:r>
              <a:rPr lang="en-US" dirty="0" smtClean="0"/>
              <a:t>Regular = equal R-R intervals.</a:t>
            </a:r>
          </a:p>
          <a:p>
            <a:pPr lvl="1"/>
            <a:r>
              <a:rPr lang="en-US" dirty="0" smtClean="0"/>
              <a:t>Irregular = </a:t>
            </a:r>
            <a:r>
              <a:rPr lang="en-US" b="1" i="1" u="sng" dirty="0" smtClean="0">
                <a:solidFill>
                  <a:schemeClr val="accent1"/>
                </a:solidFill>
              </a:rPr>
              <a:t>Unequal</a:t>
            </a:r>
            <a:r>
              <a:rPr lang="en-US" dirty="0" smtClean="0"/>
              <a:t> R-R intervals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 descr="sinus_rhyth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323138" cy="1600200"/>
          </a:xfrm>
        </p:spPr>
      </p:pic>
      <p:sp>
        <p:nvSpPr>
          <p:cNvPr id="7" name="TextBox 6"/>
          <p:cNvSpPr txBox="1"/>
          <p:nvPr/>
        </p:nvSpPr>
        <p:spPr>
          <a:xfrm>
            <a:off x="1524000" y="18288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8370" y="182433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2284412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284412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2600" y="2284412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38600" y="2286000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Rate Calculation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3200400"/>
            <a:ext cx="8222456" cy="30960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Heart Rate:</a:t>
            </a:r>
          </a:p>
          <a:p>
            <a:pPr lvl="1"/>
            <a:r>
              <a:rPr lang="en-US" dirty="0" smtClean="0"/>
              <a:t>Regular rhythm:   </a:t>
            </a:r>
            <a:r>
              <a:rPr lang="en-US" sz="2800" b="1" dirty="0" smtClean="0"/>
              <a:t>HR=</a:t>
            </a:r>
          </a:p>
          <a:p>
            <a:pPr lvl="1"/>
            <a:endParaRPr lang="en-US" sz="2800" b="1" dirty="0" smtClean="0"/>
          </a:p>
          <a:p>
            <a:pPr lvl="1"/>
            <a:endParaRPr lang="en-US" sz="2800" b="1" dirty="0" smtClean="0"/>
          </a:p>
          <a:p>
            <a:pPr lvl="7">
              <a:buNone/>
            </a:pPr>
            <a:r>
              <a:rPr lang="en-US" sz="2800" b="1" dirty="0" smtClean="0"/>
              <a:t>OR       HR = </a:t>
            </a:r>
            <a:endParaRPr lang="en-US" sz="2800" b="1" dirty="0"/>
          </a:p>
        </p:txBody>
      </p:sp>
      <p:pic>
        <p:nvPicPr>
          <p:cNvPr id="6" name="Content Placeholder 5" descr="sinus_rhyth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323138" cy="1600200"/>
          </a:xfrm>
        </p:spPr>
      </p:pic>
      <p:sp>
        <p:nvSpPr>
          <p:cNvPr id="7" name="TextBox 6"/>
          <p:cNvSpPr txBox="1"/>
          <p:nvPr/>
        </p:nvSpPr>
        <p:spPr>
          <a:xfrm>
            <a:off x="1524000" y="15240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8370" y="15240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1981200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4037012"/>
            <a:ext cx="3657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6999" y="335280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1500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114800"/>
            <a:ext cx="496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R-R interval (#small sq.)</a:t>
            </a:r>
            <a:endParaRPr lang="en-US" sz="2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5561012"/>
            <a:ext cx="36576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6400" y="497782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300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25254" y="5562600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R-R interval (big sq.)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HR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3560"/>
            <a:ext cx="8001000" cy="225504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Irregular rhythm:</a:t>
            </a:r>
          </a:p>
          <a:p>
            <a:pPr lvl="1"/>
            <a:r>
              <a:rPr lang="en-US" dirty="0" smtClean="0"/>
              <a:t>Count number of QRS complexes in 30 big sq. = no. of QRS in 6 seconds.</a:t>
            </a:r>
          </a:p>
          <a:p>
            <a:pPr lvl="1"/>
            <a:r>
              <a:rPr lang="en-US" dirty="0" smtClean="0"/>
              <a:t>Multiply by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 = 60-100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bpm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(beats per minute).</a:t>
            </a:r>
          </a:p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&lt; 60 </a:t>
            </a:r>
            <a:r>
              <a:rPr lang="en-US" dirty="0" err="1" smtClean="0">
                <a:latin typeface="Arial"/>
                <a:cs typeface="Arial"/>
              </a:rPr>
              <a:t>bpm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bradycardia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&gt; 100 </a:t>
            </a:r>
            <a:r>
              <a:rPr lang="en-US" dirty="0" err="1" smtClean="0">
                <a:latin typeface="Arial"/>
                <a:cs typeface="Arial"/>
              </a:rPr>
              <a:t>bpm</a:t>
            </a:r>
            <a:r>
              <a:rPr lang="en-US" dirty="0" smtClean="0">
                <a:latin typeface="Arial"/>
                <a:cs typeface="Arial"/>
              </a:rPr>
              <a:t> = tachycardia.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Sinus Arrhythmia: </a:t>
            </a:r>
            <a:r>
              <a:rPr lang="en-US" dirty="0" smtClean="0">
                <a:latin typeface="Arial"/>
                <a:cs typeface="Arial"/>
              </a:rPr>
              <a:t>occurs when SA node discharges irregularly. If associated with respiration changes, it is called respiratory sinus arrhythmia. Inspiration causes HR is up, R-R shortens. Opposite in expiration.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Block (AV Block)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occur at the AV node, Bundle of His, r </a:t>
            </a:r>
            <a:r>
              <a:rPr lang="en-US" dirty="0" err="1" smtClean="0"/>
              <a:t>Purkinjie</a:t>
            </a:r>
            <a:r>
              <a:rPr lang="en-US" dirty="0" smtClean="0"/>
              <a:t> fibers. </a:t>
            </a:r>
          </a:p>
          <a:p>
            <a:r>
              <a:rPr lang="en-US" dirty="0" smtClean="0"/>
              <a:t>PR interval duration is used to determine the type of HB</a:t>
            </a:r>
          </a:p>
          <a:p>
            <a:r>
              <a:rPr lang="en-US" dirty="0" smtClean="0"/>
              <a:t>QRS width is used to assess the level of location of the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4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1</a:t>
            </a:r>
            <a:r>
              <a:rPr lang="en-US" sz="3600" b="1" baseline="30000" dirty="0">
                <a:solidFill>
                  <a:schemeClr val="accent2"/>
                </a:solidFill>
              </a:rPr>
              <a:t>st</a:t>
            </a:r>
            <a:r>
              <a:rPr lang="en-US" sz="3600" b="1" dirty="0">
                <a:solidFill>
                  <a:schemeClr val="accent2"/>
                </a:solidFill>
              </a:rPr>
              <a:t> degree heart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524000"/>
            <a:ext cx="4762500" cy="2971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400425" cy="18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0" y="1496860"/>
            <a:ext cx="3276600" cy="4876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Impulses from SA node to the ventricles are delayed. At AV node.</a:t>
            </a:r>
          </a:p>
          <a:p>
            <a:pPr algn="ctr"/>
            <a:r>
              <a:rPr lang="en-US" dirty="0"/>
              <a:t>:</a:t>
            </a:r>
          </a:p>
          <a:p>
            <a:pPr algn="ctr"/>
            <a:r>
              <a:rPr lang="en-US" b="1" u="sng" dirty="0"/>
              <a:t>Prolonged</a:t>
            </a:r>
            <a:r>
              <a:rPr lang="en-US" b="1" dirty="0"/>
              <a:t> PR interval </a:t>
            </a:r>
            <a:r>
              <a:rPr lang="en-US" dirty="0"/>
              <a:t>(more than 0.20sec) proceeding every QRS by same distance indicates   </a:t>
            </a:r>
            <a:r>
              <a:rPr lang="en-US" b="1" u="sng" dirty="0"/>
              <a:t>1</a:t>
            </a:r>
            <a:r>
              <a:rPr lang="en-US" b="1" u="sng" baseline="30000" dirty="0"/>
              <a:t>st</a:t>
            </a:r>
            <a:r>
              <a:rPr lang="en-US" b="1" u="sng" dirty="0"/>
              <a:t> degree AV block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Maybe normal in athletes. Hyperkalemia, inferior wall MI, rheumatic heart disease, digitalis etc.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1905000"/>
            <a:ext cx="4041648" cy="495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Learn basics of ECG to interpret results for clinical significance.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590800"/>
            <a:ext cx="3810000" cy="289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9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219200"/>
            <a:ext cx="2362200" cy="4952999"/>
          </a:xfrm>
          <a:solidFill>
            <a:schemeClr val="bg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degree heart blocks: </a:t>
            </a:r>
          </a:p>
          <a:p>
            <a:r>
              <a:rPr lang="en-US" sz="2400" dirty="0" smtClean="0"/>
              <a:t>Atrial impulses are blocked </a:t>
            </a:r>
            <a:r>
              <a:rPr lang="en-US" sz="2400" dirty="0" err="1" smtClean="0"/>
              <a:t>frm</a:t>
            </a:r>
            <a:r>
              <a:rPr lang="en-US" sz="2400" dirty="0" smtClean="0"/>
              <a:t> ventricles. </a:t>
            </a:r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are characterized by dropped beats (missing QRS).</a:t>
            </a:r>
          </a:p>
          <a:p>
            <a:r>
              <a:rPr lang="en-US" sz="2400" dirty="0" smtClean="0"/>
              <a:t>Depending on location: type I and Type II 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905000"/>
            <a:ext cx="4800600" cy="2590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352800" y="4572000"/>
            <a:ext cx="563880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Type I. </a:t>
            </a:r>
            <a:r>
              <a:rPr lang="en-US" dirty="0" smtClean="0"/>
              <a:t>At AV node: longer and longer resulting in strengthening PR interval across ECG. QRS is 0.10 sec r less: right coronary artery occlusion. </a:t>
            </a:r>
          </a:p>
          <a:p>
            <a:pPr algn="ctr"/>
            <a:r>
              <a:rPr lang="en-US" b="1" dirty="0" smtClean="0"/>
              <a:t>Type II</a:t>
            </a:r>
            <a:r>
              <a:rPr lang="en-US" dirty="0" smtClean="0"/>
              <a:t>: at bundle of His or bundle branches. PR interval appears within normal or slightly prolonged. QRS narrow or more than 0.10 in duration: acute myocarditis.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143001"/>
            <a:ext cx="2362200" cy="5181599"/>
          </a:xfrm>
          <a:solidFill>
            <a:schemeClr val="accent4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degree heart block, </a:t>
            </a:r>
            <a:r>
              <a:rPr lang="en-US" sz="2400" dirty="0" smtClean="0"/>
              <a:t>there is variable PR intervals with no apparent relationship between P wave and QRS complexes. </a:t>
            </a:r>
          </a:p>
          <a:p>
            <a:endParaRPr lang="en-US" sz="2400" dirty="0"/>
          </a:p>
          <a:p>
            <a:r>
              <a:rPr lang="en-US" sz="2400" dirty="0" smtClean="0"/>
              <a:t>No True PR interval </a:t>
            </a:r>
          </a:p>
          <a:p>
            <a:endParaRPr lang="en-US" sz="2400" dirty="0"/>
          </a:p>
          <a:p>
            <a:r>
              <a:rPr lang="en-US" sz="2400" dirty="0" smtClean="0"/>
              <a:t>QRS duration is variable. </a:t>
            </a:r>
          </a:p>
          <a:p>
            <a:r>
              <a:rPr lang="en-US" sz="2400" dirty="0" smtClean="0"/>
              <a:t>e.g. MI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332684"/>
            <a:ext cx="5638800" cy="21164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6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Axis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is cardiac axis?</a:t>
            </a:r>
          </a:p>
          <a:p>
            <a:pPr lvl="1">
              <a:buNone/>
            </a:pPr>
            <a:r>
              <a:rPr lang="en-US" sz="2800" dirty="0"/>
              <a:t>The sum (average) of all the individual vectors occurring sequentially during depolarization of the ventricles. </a:t>
            </a:r>
          </a:p>
          <a:p>
            <a:r>
              <a:rPr lang="en-US" sz="2800" dirty="0"/>
              <a:t>It </a:t>
            </a:r>
            <a:r>
              <a:rPr lang="en-US" sz="2800" dirty="0" smtClean="0"/>
              <a:t>represents the </a:t>
            </a:r>
            <a:r>
              <a:rPr lang="en-US" sz="2800" dirty="0"/>
              <a:t>net depolarization through the myocardium and is worked out using </a:t>
            </a:r>
            <a:r>
              <a:rPr lang="en-US" sz="2800" dirty="0" smtClean="0"/>
              <a:t>the limb </a:t>
            </a:r>
            <a:r>
              <a:rPr lang="en-US" sz="2800" dirty="0"/>
              <a:t>leads, in particular leads I and </a:t>
            </a:r>
            <a:r>
              <a:rPr lang="en-US" sz="2800" dirty="0" smtClean="0"/>
              <a:t>III. </a:t>
            </a:r>
            <a:r>
              <a:rPr lang="en-US" sz="2800" dirty="0"/>
              <a:t>The directions of each of these </a:t>
            </a:r>
            <a:r>
              <a:rPr lang="en-US" sz="2800" dirty="0" smtClean="0"/>
              <a:t>leads is called the </a:t>
            </a:r>
            <a:r>
              <a:rPr lang="en-US" sz="2800" dirty="0"/>
              <a:t>cardiac </a:t>
            </a:r>
            <a:r>
              <a:rPr lang="en-US" sz="2800" dirty="0" smtClean="0"/>
              <a:t>vector</a:t>
            </a:r>
            <a:endParaRPr lang="en-US" sz="2800" dirty="0"/>
          </a:p>
          <a:p>
            <a:r>
              <a:rPr lang="en-US" sz="2800" dirty="0" smtClean="0"/>
              <a:t>By </a:t>
            </a:r>
            <a:r>
              <a:rPr lang="en-US" sz="2800" dirty="0"/>
              <a:t>convention, the direction of </a:t>
            </a:r>
            <a:r>
              <a:rPr lang="en-US" sz="2800" dirty="0" smtClean="0"/>
              <a:t>lead I </a:t>
            </a:r>
            <a:r>
              <a:rPr lang="en-US" sz="2800" dirty="0"/>
              <a:t>is 0; and </a:t>
            </a:r>
            <a:r>
              <a:rPr lang="en-US" sz="2800" dirty="0" smtClean="0"/>
              <a:t>III </a:t>
            </a:r>
            <a:r>
              <a:rPr lang="en-US" sz="2800" dirty="0"/>
              <a:t>points </a:t>
            </a:r>
            <a:r>
              <a:rPr lang="en-US" sz="2800" dirty="0" smtClean="0"/>
              <a:t>down.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222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1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6576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762000"/>
            <a:ext cx="28194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Calculate the net deflection of each lead – e.g. in lead I, if there is a </a:t>
            </a:r>
            <a:r>
              <a:rPr lang="en-US" b="1" dirty="0" smtClean="0"/>
              <a:t>S </a:t>
            </a:r>
            <a:r>
              <a:rPr lang="en-US" b="1" dirty="0"/>
              <a:t>wave</a:t>
            </a:r>
          </a:p>
          <a:p>
            <a:r>
              <a:rPr lang="en-US" b="1" dirty="0"/>
              <a:t>measuring three small squares and an R wave height of six small squares, </a:t>
            </a:r>
            <a:r>
              <a:rPr lang="en-US" b="1" dirty="0" smtClean="0"/>
              <a:t>the net </a:t>
            </a:r>
            <a:r>
              <a:rPr lang="en-US" b="1" dirty="0"/>
              <a:t>deflection is </a:t>
            </a:r>
            <a:r>
              <a:rPr lang="en-US" b="1" dirty="0" smtClean="0"/>
              <a:t>+3</a:t>
            </a:r>
            <a:r>
              <a:rPr lang="en-US" b="1" dirty="0"/>
              <a:t>. Do this for leads I and </a:t>
            </a:r>
            <a:r>
              <a:rPr lang="en-US" b="1" dirty="0" smtClean="0"/>
              <a:t>III</a:t>
            </a:r>
          </a:p>
          <a:p>
            <a:r>
              <a:rPr lang="en-US" b="1" dirty="0"/>
              <a:t>A net positive deflection goes in the direction of the vector; negative deflections</a:t>
            </a:r>
          </a:p>
          <a:p>
            <a:r>
              <a:rPr lang="en-US" b="1" dirty="0"/>
              <a:t>go in the opposite direction of the vector – e.g. net deflection of </a:t>
            </a:r>
            <a:r>
              <a:rPr lang="en-US" b="1" dirty="0" smtClean="0"/>
              <a:t>+3 </a:t>
            </a:r>
            <a:r>
              <a:rPr lang="en-US" b="1" dirty="0"/>
              <a:t>in I goes </a:t>
            </a:r>
            <a:r>
              <a:rPr lang="en-US" b="1" dirty="0" smtClean="0"/>
              <a:t>3points </a:t>
            </a:r>
            <a:r>
              <a:rPr lang="en-US" b="1" dirty="0"/>
              <a:t>in the direction of I; a net deflection </a:t>
            </a:r>
            <a:r>
              <a:rPr lang="en-US" b="1" dirty="0" smtClean="0"/>
              <a:t>of </a:t>
            </a:r>
            <a:r>
              <a:rPr lang="en-US" b="1" dirty="0" err="1" smtClean="0"/>
              <a:t>e.g</a:t>
            </a:r>
            <a:r>
              <a:rPr lang="en-US" b="1" dirty="0" smtClean="0"/>
              <a:t> -5 </a:t>
            </a:r>
            <a:r>
              <a:rPr lang="en-US" b="1" dirty="0"/>
              <a:t>in </a:t>
            </a:r>
            <a:r>
              <a:rPr lang="en-US" b="1" dirty="0" smtClean="0"/>
              <a:t>III </a:t>
            </a:r>
            <a:r>
              <a:rPr lang="en-US" b="1" dirty="0"/>
              <a:t>goes in the opposite</a:t>
            </a:r>
          </a:p>
          <a:p>
            <a:r>
              <a:rPr lang="en-US" b="1" dirty="0"/>
              <a:t>deflection of the vector (i.e. upwards) by 5 points.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295400"/>
            <a:ext cx="4724400" cy="3810000"/>
          </a:xfrm>
        </p:spPr>
      </p:pic>
    </p:spTree>
    <p:extLst>
      <p:ext uri="{BB962C8B-B14F-4D97-AF65-F5344CB8AC3E}">
        <p14:creationId xmlns:p14="http://schemas.microsoft.com/office/powerpoint/2010/main" xmlns="" val="13314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cardiac vector is therefore the sum of the individual vectors from I and </a:t>
            </a:r>
            <a:r>
              <a:rPr lang="en-US" dirty="0" smtClean="0"/>
              <a:t>III –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590800"/>
            <a:ext cx="3429000" cy="3124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Abnormal Axis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Left Axis deviation: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Normal variation (physiologic, often with age) </a:t>
            </a:r>
          </a:p>
          <a:p>
            <a:r>
              <a:rPr lang="en-US" dirty="0"/>
              <a:t>Mechanical shifts, </a:t>
            </a:r>
            <a:r>
              <a:rPr lang="en-US" dirty="0" smtClean="0"/>
              <a:t>(</a:t>
            </a:r>
            <a:r>
              <a:rPr lang="en-US" dirty="0"/>
              <a:t>pregnancy, ascites, abdominal tumor) </a:t>
            </a:r>
          </a:p>
          <a:p>
            <a:r>
              <a:rPr lang="en-US" dirty="0"/>
              <a:t>Left ventricular hypertrophy </a:t>
            </a:r>
          </a:p>
          <a:p>
            <a:r>
              <a:rPr lang="en-US" dirty="0"/>
              <a:t>Left bundle branch block </a:t>
            </a:r>
          </a:p>
          <a:p>
            <a:r>
              <a:rPr lang="en-US" dirty="0" smtClean="0"/>
              <a:t>Congenital </a:t>
            </a:r>
            <a:r>
              <a:rPr lang="en-US" dirty="0"/>
              <a:t>heart disease (e.g. atrial </a:t>
            </a:r>
            <a:r>
              <a:rPr lang="en-US" dirty="0" err="1"/>
              <a:t>septal</a:t>
            </a:r>
            <a:r>
              <a:rPr lang="en-US" dirty="0"/>
              <a:t> defect) </a:t>
            </a:r>
          </a:p>
          <a:p>
            <a:r>
              <a:rPr lang="en-US" dirty="0"/>
              <a:t>Emphysema </a:t>
            </a:r>
          </a:p>
          <a:p>
            <a:r>
              <a:rPr lang="en-US" dirty="0"/>
              <a:t>Hyperkalemia </a:t>
            </a:r>
          </a:p>
          <a:p>
            <a:r>
              <a:rPr lang="en-US" dirty="0"/>
              <a:t>Ventricular ectopic rhythms </a:t>
            </a:r>
          </a:p>
          <a:p>
            <a:r>
              <a:rPr lang="en-US" dirty="0" smtClean="0"/>
              <a:t>Inferior </a:t>
            </a:r>
            <a:r>
              <a:rPr lang="en-US" dirty="0"/>
              <a:t>myocardial infarction 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Right Axis Deviation: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Right </a:t>
            </a:r>
            <a:r>
              <a:rPr lang="en-US" dirty="0"/>
              <a:t>ventricular hypertrophy </a:t>
            </a:r>
          </a:p>
          <a:p>
            <a:r>
              <a:rPr lang="en-US" dirty="0"/>
              <a:t>Right bundle branch block </a:t>
            </a:r>
          </a:p>
          <a:p>
            <a:r>
              <a:rPr lang="en-US" dirty="0" err="1" smtClean="0"/>
              <a:t>Dextrocardia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Ventricular ectopic rhythms </a:t>
            </a:r>
          </a:p>
          <a:p>
            <a:r>
              <a:rPr lang="en-US" dirty="0" smtClean="0"/>
              <a:t>Lateral </a:t>
            </a:r>
            <a:r>
              <a:rPr lang="en-US" dirty="0"/>
              <a:t>wall myocardial infarction </a:t>
            </a:r>
          </a:p>
          <a:p>
            <a:r>
              <a:rPr lang="en-US" dirty="0"/>
              <a:t>Right ventricular load, for example Pulmonary Embolism or </a:t>
            </a:r>
            <a:r>
              <a:rPr lang="en-US" dirty="0" smtClean="0"/>
              <a:t>COPD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56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 is ECG?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ECG = electro + cardio + </a:t>
            </a:r>
            <a:r>
              <a:rPr lang="en-US" dirty="0" err="1" smtClean="0"/>
              <a:t>graphy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recording of the electrical activity of the heart. </a:t>
            </a:r>
          </a:p>
          <a:p>
            <a:endParaRPr lang="en-US" dirty="0"/>
          </a:p>
          <a:p>
            <a:r>
              <a:rPr lang="en-US" dirty="0" smtClean="0"/>
              <a:t>Cardiac impulse passes through the heart forming an electrical current spreading in the surrounding tissue which in turn generate electrical potentials. </a:t>
            </a:r>
          </a:p>
          <a:p>
            <a:r>
              <a:rPr lang="en-US" dirty="0" smtClean="0"/>
              <a:t>ECG measures the differences in these electrical potentials.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Is The ECG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a widely used &amp; useful investigation in medicine.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Used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Identification of cardiac rhythm disturbances.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Diagnosis of cardiac disorders e.g. MI.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Generalized disorders that affect the body e.g. electrolyte disturbances.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is the ECG recorded?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recorded by electrodes placed on the surface of the body. </a:t>
            </a:r>
          </a:p>
          <a:p>
            <a:endParaRPr lang="en-US" dirty="0" smtClean="0"/>
          </a:p>
          <a:p>
            <a:r>
              <a:rPr lang="en-US" dirty="0" smtClean="0"/>
              <a:t>The electrocardiograph (the ECG machine) measures the potential differences between the electrodes and records them.</a:t>
            </a:r>
          </a:p>
          <a:p>
            <a:endParaRPr lang="en-US" dirty="0" smtClean="0"/>
          </a:p>
          <a:p>
            <a:r>
              <a:rPr lang="en-US" dirty="0" smtClean="0"/>
              <a:t>The arrangement of a pair of electrodes constitute a </a:t>
            </a:r>
            <a:r>
              <a:rPr lang="en-US" b="1" i="1" u="sng" dirty="0" smtClean="0"/>
              <a:t>lead.</a:t>
            </a:r>
            <a:endParaRPr lang="en-US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ECG Leads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447800"/>
          <a:ext cx="7772400" cy="271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4297740"/>
            <a:ext cx="170912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Limb leads: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I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II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III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343400"/>
            <a:ext cx="331026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Augmented limb leads: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aVR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aVL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aVF</a:t>
            </a:r>
            <a:r>
              <a:rPr lang="en-US" sz="2400" b="1" dirty="0" smtClean="0"/>
              <a:t>).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Chest leads:</a:t>
            </a:r>
          </a:p>
          <a:p>
            <a:r>
              <a:rPr lang="en-US" sz="2400" b="1" dirty="0" smtClean="0"/>
              <a:t>(V1-V6).</a:t>
            </a: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Where are The Electrodes Placed?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5001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Bipolar limb leads:</a:t>
            </a:r>
          </a:p>
          <a:p>
            <a:pPr lvl="1"/>
            <a:r>
              <a:rPr lang="en-US" dirty="0" smtClean="0"/>
              <a:t>Lead I</a:t>
            </a:r>
          </a:p>
          <a:p>
            <a:pPr lvl="1"/>
            <a:r>
              <a:rPr lang="en-US" dirty="0" smtClean="0"/>
              <a:t>Lead II</a:t>
            </a:r>
          </a:p>
          <a:p>
            <a:pPr lvl="1"/>
            <a:r>
              <a:rPr lang="en-US" dirty="0" smtClean="0"/>
              <a:t>Lead III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Electrodes placed on:</a:t>
            </a:r>
          </a:p>
          <a:p>
            <a:pPr lvl="1"/>
            <a:r>
              <a:rPr lang="en-US" dirty="0" smtClean="0"/>
              <a:t>Left arm (LA).</a:t>
            </a:r>
          </a:p>
          <a:p>
            <a:pPr lvl="1"/>
            <a:r>
              <a:rPr lang="en-US" dirty="0" smtClean="0"/>
              <a:t>Right arm (RA).</a:t>
            </a:r>
          </a:p>
          <a:p>
            <a:pPr lvl="1"/>
            <a:r>
              <a:rPr lang="en-US" dirty="0" smtClean="0"/>
              <a:t>Left leg/foot (LL).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/>
              <a:t>Einthoven's triangle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47129" y="2356768"/>
            <a:ext cx="3145542" cy="2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91000" y="2133600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2646" y="213360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09153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44858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-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3912" y="23622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+</a:t>
            </a: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9200" y="2741612"/>
            <a:ext cx="2743200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228600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Lead I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59080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4580" y="6106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4000500" y="3848100"/>
            <a:ext cx="31242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7200" y="4419600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Lead 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6106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0112" y="260098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6629400" y="2862590"/>
            <a:ext cx="1220712" cy="323341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3273" y="441960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Lead III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Cont. Placement of electrodes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770501"/>
            <a:ext cx="4198144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Unipolar</a:t>
            </a:r>
            <a:r>
              <a:rPr lang="en-US" dirty="0" smtClean="0"/>
              <a:t> leads: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Augmented limb leads:</a:t>
            </a:r>
          </a:p>
          <a:p>
            <a:pPr marL="912114" lvl="1" indent="-514350"/>
            <a:r>
              <a:rPr lang="en-US" dirty="0" err="1" smtClean="0"/>
              <a:t>aVR</a:t>
            </a:r>
            <a:endParaRPr lang="en-US" dirty="0" smtClean="0"/>
          </a:p>
          <a:p>
            <a:pPr marL="912114" lvl="1" indent="-514350"/>
            <a:r>
              <a:rPr lang="en-US" dirty="0" err="1" smtClean="0"/>
              <a:t>aVL</a:t>
            </a:r>
            <a:endParaRPr lang="en-US" dirty="0" smtClean="0"/>
          </a:p>
          <a:p>
            <a:pPr marL="912114" lvl="1" indent="-514350"/>
            <a:r>
              <a:rPr lang="en-US" dirty="0" err="1" smtClean="0"/>
              <a:t>aVF</a:t>
            </a:r>
            <a:endParaRPr lang="en-US" dirty="0" smtClean="0"/>
          </a:p>
          <a:p>
            <a:pPr marL="912114" lvl="1" indent="-514350"/>
            <a:endParaRPr lang="en-US" dirty="0" smtClean="0"/>
          </a:p>
          <a:p>
            <a:pPr marL="582930" indent="-514350"/>
            <a:r>
              <a:rPr lang="en-US" dirty="0" smtClean="0"/>
              <a:t>Electrodes placed:</a:t>
            </a:r>
          </a:p>
          <a:p>
            <a:pPr marL="912114" lvl="1" indent="-514350"/>
            <a:r>
              <a:rPr lang="en-US" dirty="0" smtClean="0"/>
              <a:t>Position is the same as bipolar limb leads.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47129" y="2356768"/>
            <a:ext cx="3145542" cy="2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4400" y="1748135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175260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792" y="601533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380" y="24485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24485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+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5727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+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20980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aVR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4935" y="220980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aVL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25780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aVF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996</TotalTime>
  <Words>1617</Words>
  <Application>Microsoft Office PowerPoint</Application>
  <PresentationFormat>On-screen Show (4:3)</PresentationFormat>
  <Paragraphs>317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Civic</vt:lpstr>
      <vt:lpstr>The Elecrocardiogram (ECG)</vt:lpstr>
      <vt:lpstr>Points of Discussion </vt:lpstr>
      <vt:lpstr>Slide 3</vt:lpstr>
      <vt:lpstr>What is ECG?</vt:lpstr>
      <vt:lpstr>Why Is The ECG Important?</vt:lpstr>
      <vt:lpstr>How is the ECG recorded?</vt:lpstr>
      <vt:lpstr>ECG Leads</vt:lpstr>
      <vt:lpstr>Where are The Electrodes Placed?</vt:lpstr>
      <vt:lpstr>Cont. Placement of electrodes</vt:lpstr>
      <vt:lpstr>Example on Augmented limb leads</vt:lpstr>
      <vt:lpstr>Cont. Placement of electrodes</vt:lpstr>
      <vt:lpstr>Cont. lead placement</vt:lpstr>
      <vt:lpstr>The standard 12-lead ECG</vt:lpstr>
      <vt:lpstr>Why 12 leads?</vt:lpstr>
      <vt:lpstr>The 12-lead ECG</vt:lpstr>
      <vt:lpstr>Components of the normal ECG recording</vt:lpstr>
      <vt:lpstr>ECG paper Calibrations</vt:lpstr>
      <vt:lpstr>Durations of ECG Parts </vt:lpstr>
      <vt:lpstr>Abnormalities </vt:lpstr>
      <vt:lpstr>Slide 20</vt:lpstr>
      <vt:lpstr>Abnormalities </vt:lpstr>
      <vt:lpstr>Cont. Abnormalities </vt:lpstr>
      <vt:lpstr>U Wave </vt:lpstr>
      <vt:lpstr>Heart Rhythm</vt:lpstr>
      <vt:lpstr>Heart Rate Calculation</vt:lpstr>
      <vt:lpstr>Cont. HR calculation</vt:lpstr>
      <vt:lpstr>Heart Rate</vt:lpstr>
      <vt:lpstr>Heart Block (AV Block)</vt:lpstr>
      <vt:lpstr>1st degree heart Block</vt:lpstr>
      <vt:lpstr>Slide 30</vt:lpstr>
      <vt:lpstr>Slide 31</vt:lpstr>
      <vt:lpstr>Cardiac Axis </vt:lpstr>
      <vt:lpstr>Cont. </vt:lpstr>
      <vt:lpstr>Slide 34</vt:lpstr>
      <vt:lpstr>Cont. </vt:lpstr>
      <vt:lpstr>Causes Of Abnormal Axis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elecrocardiogram (ECG)</dc:title>
  <dc:creator>sony</dc:creator>
  <cp:lastModifiedBy>sony</cp:lastModifiedBy>
  <cp:revision>127</cp:revision>
  <dcterms:created xsi:type="dcterms:W3CDTF">2009-12-08T02:31:06Z</dcterms:created>
  <dcterms:modified xsi:type="dcterms:W3CDTF">2012-03-05T07:19:34Z</dcterms:modified>
</cp:coreProperties>
</file>