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8" r:id="rId12"/>
    <p:sldId id="265" r:id="rId13"/>
    <p:sldId id="270" r:id="rId14"/>
    <p:sldId id="271" r:id="rId15"/>
    <p:sldId id="272" r:id="rId16"/>
    <p:sldId id="281" r:id="rId17"/>
    <p:sldId id="266" r:id="rId18"/>
    <p:sldId id="273" r:id="rId19"/>
    <p:sldId id="267" r:id="rId20"/>
    <p:sldId id="268" r:id="rId21"/>
    <p:sldId id="274" r:id="rId22"/>
    <p:sldId id="275" r:id="rId23"/>
    <p:sldId id="276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DF115EA-0189-4109-AD89-B91B4B5F9CAB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507EB73-6028-467F-A482-954935E0F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15EA-0189-4109-AD89-B91B4B5F9CAB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EB73-6028-467F-A482-954935E0F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15EA-0189-4109-AD89-B91B4B5F9CAB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EB73-6028-467F-A482-954935E0F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15EA-0189-4109-AD89-B91B4B5F9CAB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EB73-6028-467F-A482-954935E0F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15EA-0189-4109-AD89-B91B4B5F9CAB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EB73-6028-467F-A482-954935E0F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15EA-0189-4109-AD89-B91B4B5F9CAB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EB73-6028-467F-A482-954935E0F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F115EA-0189-4109-AD89-B91B4B5F9CAB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07EB73-6028-467F-A482-954935E0F7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DF115EA-0189-4109-AD89-B91B4B5F9CAB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507EB73-6028-467F-A482-954935E0F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15EA-0189-4109-AD89-B91B4B5F9CAB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EB73-6028-467F-A482-954935E0F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15EA-0189-4109-AD89-B91B4B5F9CAB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EB73-6028-467F-A482-954935E0F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15EA-0189-4109-AD89-B91B4B5F9CAB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EB73-6028-467F-A482-954935E0F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DF115EA-0189-4109-AD89-B91B4B5F9CAB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507EB73-6028-467F-A482-954935E0F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Heart Sounds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Alenazy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731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6781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08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D002%20cardiac%20cycle%202007r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762000"/>
            <a:ext cx="5867400" cy="5602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Physiological splitting of S2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 smtClean="0"/>
              <a:t>1</a:t>
            </a:r>
            <a:r>
              <a:rPr lang="en-US" sz="3100" dirty="0"/>
              <a:t>. Chest wall expands during inspiration</a:t>
            </a:r>
          </a:p>
          <a:p>
            <a:r>
              <a:rPr lang="en-US" sz="3100" dirty="0"/>
              <a:t>2. </a:t>
            </a:r>
            <a:r>
              <a:rPr lang="en-US" sz="3100" dirty="0" err="1"/>
              <a:t>Intrathoracic</a:t>
            </a:r>
            <a:r>
              <a:rPr lang="en-US" sz="3100" dirty="0"/>
              <a:t> pressure becomes more negative to form a vacuum</a:t>
            </a:r>
          </a:p>
          <a:p>
            <a:r>
              <a:rPr lang="en-US" sz="3100" dirty="0"/>
              <a:t>3. Venous return from the body to the right heart increases + Venous return from the lungs to the left heart decreases</a:t>
            </a:r>
          </a:p>
          <a:p>
            <a:r>
              <a:rPr lang="en-US" sz="3100" dirty="0"/>
              <a:t>4. Right ventricular volume and emptying time increases + Left ventricular volume and emptying time decreases</a:t>
            </a:r>
          </a:p>
          <a:p>
            <a:r>
              <a:rPr lang="en-US" sz="3100" dirty="0"/>
              <a:t>5. Pulmonic valve closure is delayed + Aortic valve closure is </a:t>
            </a:r>
            <a:r>
              <a:rPr lang="en-US" sz="3100" dirty="0" smtClean="0"/>
              <a:t>advanced</a:t>
            </a:r>
            <a:endParaRPr lang="en-US" sz="3100" dirty="0"/>
          </a:p>
          <a:p>
            <a:r>
              <a:rPr lang="en-US" sz="3100" dirty="0"/>
              <a:t>6. S</a:t>
            </a:r>
            <a:r>
              <a:rPr lang="en-US" sz="3100" baseline="-25000" dirty="0"/>
              <a:t>2</a:t>
            </a:r>
            <a:r>
              <a:rPr lang="en-US" sz="3100" dirty="0"/>
              <a:t> splits into A</a:t>
            </a:r>
            <a:r>
              <a:rPr lang="en-US" sz="3100" baseline="-25000" dirty="0"/>
              <a:t>2</a:t>
            </a:r>
            <a:r>
              <a:rPr lang="en-US" sz="3100" dirty="0"/>
              <a:t> and P</a:t>
            </a:r>
            <a:r>
              <a:rPr lang="en-US" sz="3100" baseline="-25000" dirty="0"/>
              <a:t>2</a:t>
            </a:r>
            <a:r>
              <a:rPr lang="en-US" sz="3100" dirty="0"/>
              <a:t> </a:t>
            </a:r>
            <a:r>
              <a:rPr lang="en-US" sz="3100" dirty="0" smtClean="0"/>
              <a:t>respectively</a:t>
            </a:r>
          </a:p>
          <a:p>
            <a:pPr marL="109728" indent="0">
              <a:buNone/>
            </a:pPr>
            <a:endParaRPr lang="en-US" sz="3100" dirty="0"/>
          </a:p>
          <a:p>
            <a:r>
              <a:rPr lang="en-US" sz="3100" dirty="0"/>
              <a:t>7. Expiration equalizes filling and emptying times on both sides of the heart eliminating the splitting of S</a:t>
            </a:r>
            <a:r>
              <a:rPr lang="en-US" sz="3100" baseline="-25000" dirty="0"/>
              <a:t>2</a:t>
            </a:r>
            <a:endParaRPr lang="en-US" sz="3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1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of S1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Very narrow not usually heard. Mitral and tricuspid valves have 20-30msec difference. </a:t>
            </a:r>
          </a:p>
          <a:p>
            <a:endParaRPr lang="en-US" sz="3600" dirty="0"/>
          </a:p>
          <a:p>
            <a:r>
              <a:rPr lang="en-US" sz="3600" dirty="0" smtClean="0"/>
              <a:t> Best </a:t>
            </a:r>
            <a:r>
              <a:rPr lang="en-US" sz="3600" dirty="0"/>
              <a:t>heard at the lower left sternal border with the stethoscope </a:t>
            </a:r>
            <a:r>
              <a:rPr lang="en-US" sz="3600" dirty="0" smtClean="0"/>
              <a:t>diaphragm (T1 but M1 at apex) EXPERTS.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838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splitting S1: heard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split may be increased to 60 </a:t>
            </a:r>
            <a:r>
              <a:rPr lang="en-US" dirty="0" err="1"/>
              <a:t>msec</a:t>
            </a:r>
            <a:r>
              <a:rPr lang="en-US" dirty="0"/>
              <a:t> </a:t>
            </a:r>
            <a:r>
              <a:rPr lang="en-US" dirty="0" smtClean="0"/>
              <a:t>in:</a:t>
            </a:r>
          </a:p>
          <a:p>
            <a:r>
              <a:rPr lang="en-US" b="1" dirty="0" smtClean="0"/>
              <a:t>A. Electrical problems:</a:t>
            </a:r>
          </a:p>
          <a:p>
            <a:r>
              <a:rPr lang="en-US" dirty="0" smtClean="0"/>
              <a:t> </a:t>
            </a:r>
            <a:r>
              <a:rPr lang="en-US" dirty="0"/>
              <a:t>patients with right bundle branch block, </a:t>
            </a:r>
            <a:r>
              <a:rPr lang="en-US" dirty="0" err="1"/>
              <a:t>Ebstein's</a:t>
            </a:r>
            <a:r>
              <a:rPr lang="en-US" dirty="0"/>
              <a:t> anomaly, or other conditions in which there is electrical delay in </a:t>
            </a:r>
            <a:r>
              <a:rPr lang="en-US" dirty="0" smtClean="0"/>
              <a:t>activation </a:t>
            </a:r>
            <a:r>
              <a:rPr lang="en-US" dirty="0"/>
              <a:t>of one of the two ventricles (e.g., ventricular ectopic beats, ventricular tachycardia, AV block with </a:t>
            </a:r>
            <a:r>
              <a:rPr lang="en-US" dirty="0" err="1"/>
              <a:t>idioventricular</a:t>
            </a:r>
            <a:r>
              <a:rPr lang="en-US" dirty="0"/>
              <a:t> rhythm, and left ventricular pacing). </a:t>
            </a:r>
          </a:p>
        </p:txBody>
      </p:sp>
    </p:spTree>
    <p:extLst>
      <p:ext uri="{BB962C8B-B14F-4D97-AF65-F5344CB8AC3E}">
        <p14:creationId xmlns:p14="http://schemas.microsoft.com/office/powerpoint/2010/main" xmlns="" val="10334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B. </a:t>
            </a:r>
            <a:r>
              <a:rPr lang="en-US" b="1" dirty="0"/>
              <a:t>Mechanical </a:t>
            </a:r>
            <a:r>
              <a:rPr lang="en-US" b="1" dirty="0" smtClean="0"/>
              <a:t>delays: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As in </a:t>
            </a:r>
            <a:r>
              <a:rPr lang="en-US" dirty="0"/>
              <a:t>in closure of the mitral valve (e.g., mitral stenosis and left atrial </a:t>
            </a:r>
            <a:r>
              <a:rPr lang="en-US" dirty="0" err="1"/>
              <a:t>myxoma</a:t>
            </a:r>
            <a:r>
              <a:rPr lang="en-US" dirty="0"/>
              <a:t>) or the tricuspid valve (e.g., right atrial </a:t>
            </a:r>
            <a:r>
              <a:rPr lang="en-US" dirty="0" err="1"/>
              <a:t>myxoma</a:t>
            </a:r>
            <a:r>
              <a:rPr lang="en-US" dirty="0"/>
              <a:t>) may cause abnormal splitting of the first heart sound</a:t>
            </a:r>
          </a:p>
        </p:txBody>
      </p:sp>
    </p:spTree>
    <p:extLst>
      <p:ext uri="{BB962C8B-B14F-4D97-AF65-F5344CB8AC3E}">
        <p14:creationId xmlns:p14="http://schemas.microsoft.com/office/powerpoint/2010/main" xmlns="" val="6361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101970"/>
            <a:ext cx="4012376" cy="87782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Where to listen for the Split?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724400" y="2010727"/>
            <a:ext cx="4012376" cy="4617720"/>
          </a:xfrm>
          <a:ln w="762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endParaRPr lang="ar-SA" dirty="0" smtClean="0"/>
          </a:p>
          <a:p>
            <a:r>
              <a:rPr lang="en-US" dirty="0" smtClean="0"/>
              <a:t> </a:t>
            </a:r>
            <a:r>
              <a:rPr lang="en-US" sz="2400" b="1" dirty="0" smtClean="0"/>
              <a:t>A split S1 heart sound is best heard at the tricuspid listening post since T1 is much softer than M1</a:t>
            </a:r>
            <a:r>
              <a:rPr lang="en-US" sz="2400" b="1" dirty="0" smtClean="0"/>
              <a:t>. (</a:t>
            </a:r>
            <a:r>
              <a:rPr lang="en-US" sz="2400" dirty="0" err="1" smtClean="0"/>
              <a:t>Rt</a:t>
            </a:r>
            <a:r>
              <a:rPr lang="en-US" sz="2400" dirty="0" smtClean="0"/>
              <a:t> </a:t>
            </a:r>
            <a:r>
              <a:rPr lang="en-US" sz="2400" dirty="0" smtClean="0"/>
              <a:t>half the lower end of the sternum </a:t>
            </a:r>
            <a:r>
              <a:rPr lang="en-US" sz="2400" dirty="0" smtClean="0"/>
              <a:t>body)</a:t>
            </a:r>
            <a:endParaRPr lang="en-US" sz="2400" b="1" dirty="0" smtClean="0"/>
          </a:p>
          <a:p>
            <a:endParaRPr lang="en-US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A split S2 is best heard at the </a:t>
            </a:r>
            <a:r>
              <a:rPr lang="en-US" sz="2400" b="1" dirty="0" err="1" smtClean="0"/>
              <a:t>pulmonic</a:t>
            </a:r>
            <a:r>
              <a:rPr lang="en-US" sz="2400" b="1" dirty="0" smtClean="0"/>
              <a:t> valve listening post sine P2 is much softer than A2</a:t>
            </a:r>
            <a:r>
              <a:rPr lang="en-US" sz="2400" b="1" dirty="0" smtClean="0"/>
              <a:t>. (</a:t>
            </a:r>
            <a:r>
              <a:rPr lang="en-US" sz="2400" dirty="0" smtClean="0"/>
              <a:t>the Lt medial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</a:t>
            </a:r>
            <a:r>
              <a:rPr lang="en-US" sz="2400" dirty="0" smtClean="0"/>
              <a:t>IS</a:t>
            </a:r>
            <a:r>
              <a:rPr lang="en-US" sz="2400" b="1" dirty="0" smtClean="0"/>
              <a:t>)</a:t>
            </a:r>
            <a:endParaRPr lang="ar-SA" sz="2400" dirty="0"/>
          </a:p>
        </p:txBody>
      </p:sp>
      <p:pic>
        <p:nvPicPr>
          <p:cNvPr id="5" name="Content Placeholder 4" descr="imagesCA9PTL8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1" y="1676401"/>
            <a:ext cx="3632200" cy="3810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Murmurs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79136"/>
          </a:xfrm>
        </p:spPr>
        <p:txBody>
          <a:bodyPr>
            <a:normAutofit/>
          </a:bodyPr>
          <a:lstStyle/>
          <a:p>
            <a:r>
              <a:rPr lang="en-US" sz="3600" dirty="0"/>
              <a:t>generated by turbulent flow of blood, which may occur inside or outside the heart. Murmurs may be </a:t>
            </a:r>
            <a:r>
              <a:rPr lang="en-US" sz="3600" i="1" dirty="0"/>
              <a:t>physiological</a:t>
            </a:r>
            <a:r>
              <a:rPr lang="en-US" sz="3600" dirty="0"/>
              <a:t> (benign) or </a:t>
            </a:r>
            <a:r>
              <a:rPr lang="en-US" sz="3600" i="1" dirty="0"/>
              <a:t>pathological</a:t>
            </a:r>
            <a:r>
              <a:rPr lang="en-US" sz="3600" dirty="0"/>
              <a:t> (abnormal</a:t>
            </a:r>
            <a:r>
              <a:rPr lang="en-US" sz="3600" dirty="0" smtClean="0"/>
              <a:t>).</a:t>
            </a:r>
          </a:p>
          <a:p>
            <a:pPr marL="109728" indent="0">
              <a:buNone/>
            </a:pPr>
            <a:r>
              <a:rPr lang="en-US" sz="3600" dirty="0" smtClean="0"/>
              <a:t> </a:t>
            </a:r>
          </a:p>
          <a:p>
            <a:r>
              <a:rPr lang="en-US" sz="3600" dirty="0" smtClean="0"/>
              <a:t>Different </a:t>
            </a:r>
            <a:r>
              <a:rPr lang="en-US" sz="3600" dirty="0"/>
              <a:t>murmurs are audible in different parts of the cardiac cycle, depending on the cause of the murmur.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857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vibration felt by the examiner on palpitation. </a:t>
            </a:r>
          </a:p>
          <a:p>
            <a:endParaRPr lang="en-US" dirty="0" smtClean="0"/>
          </a:p>
          <a:p>
            <a:r>
              <a:rPr lang="en-US" dirty="0" smtClean="0"/>
              <a:t>Happens in severe heart problems.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53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Murmur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3400" y="2286000"/>
            <a:ext cx="3733800" cy="2057400"/>
          </a:xfrm>
          <a:prstGeom prst="ellipse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Systolic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53000" y="2286000"/>
            <a:ext cx="3810000" cy="2057400"/>
          </a:xfrm>
          <a:prstGeom prst="ellips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Diastolic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667000" y="4876800"/>
            <a:ext cx="4191000" cy="1676400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Continous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414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685800"/>
            <a:ext cx="3383280" cy="457200"/>
          </a:xfrm>
        </p:spPr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1219200"/>
            <a:ext cx="3383280" cy="5409247"/>
          </a:xfrm>
          <a:solidFill>
            <a:schemeClr val="accent4">
              <a:lumMod val="20000"/>
              <a:lumOff val="80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Understand  types of heart sounds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How to examine  heart  for sounds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Understand murmurs 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Use </a:t>
            </a:r>
            <a:r>
              <a:rPr lang="en-US" sz="2000" b="1" dirty="0" err="1" smtClean="0">
                <a:solidFill>
                  <a:srgbClr val="FF0000"/>
                </a:solidFill>
              </a:rPr>
              <a:t>phonocarciography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262" y="1525588"/>
            <a:ext cx="4762500" cy="43529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04589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6172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68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Phonocardiography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diagnostic technique that creates a graphic record, or phonocardiogram, of the sounds and murmurs produced by the contracting heart, including its valves and associated great vessels. </a:t>
            </a:r>
          </a:p>
        </p:txBody>
      </p:sp>
    </p:spTree>
    <p:extLst>
      <p:ext uri="{BB962C8B-B14F-4D97-AF65-F5344CB8AC3E}">
        <p14:creationId xmlns:p14="http://schemas.microsoft.com/office/powerpoint/2010/main" xmlns="" val="31484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r>
              <a:rPr lang="en-US" sz="3600" dirty="0"/>
              <a:t>The phonocardiogram is obtained either with a chest microphone or with a miniature sensor in the tip of a small tubular instrument that is introduced via the blood vessels into one of the heart chambers. </a:t>
            </a:r>
          </a:p>
        </p:txBody>
      </p:sp>
    </p:spTree>
    <p:extLst>
      <p:ext uri="{BB962C8B-B14F-4D97-AF65-F5344CB8AC3E}">
        <p14:creationId xmlns:p14="http://schemas.microsoft.com/office/powerpoint/2010/main" xmlns="" val="12880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60136"/>
          </a:xfrm>
        </p:spPr>
        <p:txBody>
          <a:bodyPr/>
          <a:lstStyle/>
          <a:p>
            <a:r>
              <a:rPr lang="en-US" sz="3600" dirty="0"/>
              <a:t>The phonocardiogram usually supplements the information obtained by listening to body sounds with a stethoscope (auscultation) and is of special diagnostic value when performed simultaneously with measurement of the electrical properties of the heart (electrocardiography) and pulse rate.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201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CAUZUFH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838200"/>
            <a:ext cx="3362325" cy="1362075"/>
          </a:xfrm>
        </p:spPr>
      </p:pic>
      <p:sp>
        <p:nvSpPr>
          <p:cNvPr id="5" name="Rectangle 4"/>
          <p:cNvSpPr/>
          <p:nvPr/>
        </p:nvSpPr>
        <p:spPr>
          <a:xfrm>
            <a:off x="152400" y="2895600"/>
            <a:ext cx="8686800" cy="914400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http://library.med.utah.edu/kw/pharm/hyper_heart1.html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152400" y="4343400"/>
            <a:ext cx="8686800" cy="914400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http://www.cvphysiology.com/Heart%20Disease/HD002.htm</a:t>
            </a:r>
            <a:endParaRPr lang="ar-SA" dirty="0"/>
          </a:p>
        </p:txBody>
      </p:sp>
      <p:sp>
        <p:nvSpPr>
          <p:cNvPr id="1026" name="AutoShape 2" descr="data:image/jpeg;base64,/9j/4AAQSkZJRgABAQAAAQABAAD/2wCEAAkGBhMSEBAQDxASFBIVFBAUFBUQGBQSFRUUFBQVFBQUFRIXHCYeFxojGRQUHy8gIycpLCwsFR4xNTAqNSYrLCkBCQoKDgwOGg8PGiokHCQsLCwsKS0pLCksLCwpLCwsLC4pLywsLC4sKSksLCwsLCwsLCwpLCwsLywsLCwsLCwpLP/AABEIAOEA4QMBIgACEQEDEQH/xAAcAAEAAgMBAQEAAAAAAAAAAAAAAQUDBAYCBwj/xAA9EAACAQMBBgMGBAMGBwAAAAAAAQIDBBEhBQYSMUFRE2FxByIygZGhFEJSsTPB0RU0YuHw8RYjJFNygqL/xAAaAQEAAwEBAQAAAAAAAAAAAAAAAQIEAwUG/8QAKxEAAgIBAwQABQQDAAAAAAAAAAECAxEEEiETMUFRIkJhgaEFcZHwFDPB/9oADAMBAAIRAxEAPwD4cAAAAAAAAAAAAAAAAAAAAAAAAAAAAAAAAAAAAAAASC03f2JK4qqKXuprif8AIhvCySk28I1fHXYk+n/8CQ/QgcOsjT/js+SAA0GUAAAAAAAAAAAAAAAAAAAAAAAAAAAAAAAAAAHulTcmoxWW3hAGaxsZVZqEFlv7LufZ90N2o29JNrXqVW4u6KpQVSoveerO0qzwtDHbZu4R6NFW1Zfcy8foDQ/Eg4YNOT89AA9M8UAAAAAAAAAAAAAAAAAAAAAAAAAAAAAAAEpABI+hbg7nttVqsfNJ9DW3J3JlUlGrVWnNJ/uz6lTpxpxUY6Ga2zwjbRT80jI5KMVFdDQuK5NeuaNWoZjXk9eIDX4wSD4iAD0TxwAAAAAAAAASDJbW8pzjCCzKTSS82M4JSzwjETg6q19nVzJ+/iHrqy0pezmMf4lST9NDHPW0R+b+DbD9Pvl8uP3OBwTwPGcad+n1PqeydzrOU1RqQ0m0uLXK17n1GlufYxoq3VGk4JY1Sb9TrRfG5NxOWo00qGkz8tYB9y3g9iFvUzO0q+FL9L96P+R8r3h3LuLObhUipL9VN8S/yOzaXczpN9kUAPTRBJBAJABAJJhBtpJZb5JAEJHc7k7lupJVa0dOaT/c2NztwnJqrXXmk+h9GjCNOPDBYwZ7LPCNlNHzSPdOMaUeGODUr3JjrVjSrVfMzG1syTrGlcXeDBXvCsuLotgobv47zJKfxfME7QfPQCUbjyQQSACCQAAAAAZrOu4VITXOMov6MxRg3yWfTUttjbq3NzUjTpUZ6/mkmkvmyk5RS+J8F4KTa2rk/Ruw9k/ibalWccScY5T74KrfGxjawpyS4pyb58kl5FxuzYXNrbwhOXFwwS97TLSOS3223Ks48axw50X3Pl3sXGOT6Onq2WP4lt8lfQvoXLajDgqx1XD1wVM9sVKVRvxJcSeqbZ63evZQqTlCOnJt9O5oU9nVLq4lCmsyk5SbekYx6yk+kV3NVbcXwXsguc9jq6O8lWrDDqcK7R0+56Wwqk1xOEsd5ZSfzZbbrU7W24Y0YqtUXx1ZrPypx6I7zaNKFWhKUl+VtHCbdrfxZaOUruhtWzCZ8S2tudQn8fhxfeD977FBeezJy/uNzTrS/wC1P/lVH3UeLSR0u2rnE2o92V9pGTkms5zpjnnpg0abUWV+cr6k6jSwtXp+0fPNp7HrW83C4ozpy7TTX0fJmmfrDZlhG6s6cb2nCo2mn4iUs45PXqcbvH7DbOpmdtOdB9l78Po9V9T3oy3RUl5PnJR2ycWfCbKxnVkoU4tt9unqfUN0dwI0kqlZZl5/yL3Yu51KzfBmMprVta/UtLvaEaa8+xwsm3wbaaopbnyTNqCwtEV9e58zWutot6vRFNd7U6JnFI0tm9dbQS5MrK1+V1W4y85ME6uS2Dnk2qtyarlkhLJmp0yScHjhINrwwQTg+c4ABtPIAABIAR9A9nfsrq3841a6lTtlq3ylPyj5eZSc4wWZEpN9jmd2t0Lm/qKna0nL9UnpCPnKXQ+zbD9h1nbU/Ev5uvUxlx1hTT7YWsvmfStk7Go2lGNK3pxhCK5R/dvqzkt7NsSbcU9EeVqdXLGFwbNNR1ZY8HObSnb0nwW1ClTiuXDFJ/XBs7p7RSrxlUehSq2dSeOrZ2NrubSoUvGuqjWmeGOnyyeXhvnye/KVdcNj88YXc7CreRa6OElrjscBP8N49amp8eWlCMveWur+hju9vOqnRovw6XJJNuUvV8zntp3tKnB0qVPNVvMqs+mFyiuhVt2MjTaXoReW+fH/AFkuy45V427gqamoyzKMdcc1n9kZbjYF1RpOla2tWdOeHUqwjl1WumE21BduvMqNz9lxncVJ1Jyj4eKlLGqdVPK4ovSSPom9ez7utToy/hTSefBk4wbf+JfC+WjNWEuO5eyzp2Jcff8AvJyuxlK1Up3UXGrLSFJ6Sx3l+k93u8VxV0nVaj0hB8MUvRc/mV13sK5hmU1Jt6tv3s/M1KVKo3jhk/RMySi8to3w6cviay/72MteEZyWefLP9Tdp0oUHF1GlJ4wu3dmH+xaij4tVeFTWvFU93PlGL1k/Qpr26lOTnJvXv2O9EW+PBk1cod4s7S79pahFRpQbSWF00Rr0vaFXqwlGMMZTWW8480clbbPcnmX0LmhQUVhI+ir345PlbnDPwmxRupwU5NtylrJs06m0l8UtTaKK8jwyce3+kRZHydaJZWDxe7RlN9kajngmoYGzmd3kNiESIo2aVIqSkeqdM2YQPKaSyyuuNozqS8K2g5y8uS9WWUSJTUS1yu5JW/8AC1//AIQW2r2ct8vTOFABpPPBltbSdSShThKcnyjFZb+RiwdDuRta4oXUfwnD4k/dzKPFhdXgpNuMW0XistI7/wBnfshbnGtfx1WHGk+nnL+h9ytLaNOKjFJJdtEUu71Sao8/Fq4XFlpa+fY0tq7Hva+VO4hTh+innl5vqeMurd8eG/Xo2uuKexyUUv5LLbe9FvRi4urFy/TH3n9j51tPeKnNtqMn64RfQ9mmfirt+iMkvZ9bU051ajwubk8FZaS6b3SwvubabtNSsRbb/Y4qlt3gkpQhHK5cTb+xtXW1bq6w6km49F8Mfp1LetQt03G2pLC5znr9DUtJ+Lc0qUfhUk5eajq/2ME8Z2wefr4PWg1jfKOH+TpN2N1o04udTWbX09Dlt5N2JKq5QTabPpVnJYaNHaDjluWMIskorg86Oom7G2fN5W0qVKbxhqL8j6TuDvOru2Sn/FppQqeemkl6o4neLNVKlSWZVJxil9zt91tiRs6UYL4ucn3fU3aGuUm5LsU/ULIutRl37r6F3X2dSl8VNfLT9jW/sShFN6xXVqTX3Nq4v6cYOdRqKSbeeyPkO9vtBlXlKja5jTzjifN+ha2GyWHFMwUKc1xJpG5vztPZ8OKFKm61f9cpzko/NtnEbOpOTbkvTyNix2O5PM86888zo6NlGEcJLkUhNVS3G2x7obMv7sr6VPBkRDWNCT3U01lHiPgZKvbVL4Z/J/yLMw3lDjpyj5aeq5FZLKL1S2yTOZmzxwmWlbynokWFLZKj8cteyMx6SXo0aNIyyr4fDFcUuyLKNCkumfUyUZwg8wiv5klX6NS23YnV1rz4I/pjzL+yt6NvHhpQSfc1ne5Wc8zXq3RDbYWFyi3/ALUfcFB+M8wV2k7mfLCQDceSDptgbSjZUZXCSdepmNNP8sesmcyS5N4y+Rzsgpra+x0hPY8rufVvZFvrPxqtvXqNyqt1ISk/zfmR9pttrLRVNfPqfkaxvZUqkKsHiUGpLHkfpDdvbEbm2p1YvVpZ9canRcFDsbyq1BuklOWNFnH1OTr7BubiXHdS4Y9Ir+S6epV717Tq29SjXpzaWHB45aarKLfYG/VO4Xh13wVHopdGzwtdKUrHCXbx6PX0sZV19StJ57+0VO2VGnHw4LTy/wBczU2Ts6pQ/wCoqxcFJNQUtJPOMvHRYO+sd3IwfizXFUeqb1UV5efmcxvjdZq8KekFj59TjZpejTun3fZGynVdWzpw7eWai3jnFvDMNXacp6yZV8GWZ84TfRJv6Ixcm5QinnB0u6NipSlcTWsfcp56PnOXryRcbV25ToQc5ywvu/JI5O33phRtKSWs3FvC7yefkcteXlS4m51XntHol5H1Onr6dcYny2ps6lrkbu3t5Kt3LhTcaXSK0z5y/oaOztlwy+/M9QgjJSlwtPt+xGor3weO5FNmyX0LSFJJHmchOr2NadQ8E9RGOutcmImpM8pntaSe6G1+DztTDbPPsnIZGTHUq4RrMxXX154bfTOqKae1m3zG8l8mtOaOd8VnHakzarG4pHSwv/MzK8Odt6xZ0ZZRDITLKN2zFUumzzDkeZlGXTHiPuDGCCcnFgA2HmgAAA+k+yfeTw3K3k9OcfR8z5sbeyb90a0KsfyvX06gH6F3pt1WtKmNXFKcf/Xn9snza2unCUZLo0/pr/I77Ym0VVprXKlHTzTWqOD2raOlWqU30bx6PkzzdbDlTPW0FnDh9z7TZ70pUfElrHhUl81la+rPnu1do5bnJ/E28vq+vqWO59aNW1jCevhyaa79Y58i027suncUHSxql7uNMPyJuplqkpZwsfkpTfHSNxxl5/BzatangxuOCSpPk2vvjsadxduVOcU+aS+vP7GTbG3qmLeylJx8OEYSxpxtdX8sGlCjhvszgtAozTXK8neX6i5Qa7MxULXCX8zbjHAUST1jxhgnIIJBlpz0wRUkYpPqY6tU8XUV7LH6PWonugiJ1D3CeUaU6ot7nVovpZbbMeyNRDdXn0bk54KXa20lFPU97S2oop6nE7U2q5tpHqnmJGO+vHOR6ijWoP7mwpFWaII2bct7dFXbItLRnM6YNxLQ8yJua8YR4pPCRzd7t6UtILC79SdrZVzUS+4kDkfxs/1sFumynWRhAB2MoAAAPVOm5NRim2+SXM8ne+y3ZlOUqtaosuGFHPTzKyeFk6Vw3ySOh3O2ZXo20XV0aeYrql2Zu747PlOlC6UfKXp/uae3N7FCTUeUeh2WzbuFezhycZw1XqZ/9sXFmyyv/Hkpx7HB7p7U8Ktwyfu1Fwv1/Kzvad284S+Z8z2zs50K0odE8xfl0Ov3d2q6kI8TTktH306lNLPGa2NXDOLF5Oe3v/v0WubSefPBms7njj5rmRv1NRuadRdMf/PP7GlCXBVwvhliS9Gal5RhfZFugeITyeiSCQAwCJFfcTw8G/kqtrT4cMyauG6OfRs0k8T2+zXr3WClu9s8MspmttPaeNEUFWq5PLOVFGeWab71FbTa2htOVRvXQ0kRg27e06y+h6DaR5sU5M8UabevQ2qdLsbVK1yWNvYrqcnLJqUVEw2lm8allRpJBYSIjUSy2+RUvkqt6a+kIL1f7I542dpXfiVJS6cl6I1jRFYRhm8vIABJQAAAAAAI732XutOdSlBpUuc2117I4I73dzf6jRowpSpOLSw3Hr5nOzO3hHehpTTbwdJtqjbwckoRlLq2V+xNqVoT4bam5RzrHovn0Oerbbjc3CjTm1xywuLpk76ynG1tpU6eZTWeOWNf9jIsx+h6zlC1YXJ43ipKrSUmsVY68L546o5fZtzw1YSy0uJZx2ehrbV2rKbbUmVVG6lF5lqVlGUnvXcolGKcPB3m8GzJ3MPdSc4N+Tfy78ijtoylRxL+JReH34f8jpt2tqxqKLb14YxfrFaP5r9iNv7P8OauacdH7tWK6p82bE0/iR5UouL2srLOtlJm22VlNcE3FawklKL7pljAucz0Q2JMx1JgETng5bebbEUuBPMu39SN4d6VHNOi8y6y6L+rONqVHJtyeW+bYxnuWi9ryialRyeWeUQjNbwyyeyJScmbFrbcm+ZaULblk8WFtl5LSUVFeZnbybUlFYQpUkj3Kp2MMW5PyMk8JNt4S5sEM8PJTbW2lnNOD0/M+/kjHtHa7lmMNI9+rKw6xh5ZmnZnhAkZB0OAAAAAAAAAJAAJBKljVMsYbx3KjwqtPD6N5K4ghpPuSm12M872b5yZ4dxJ85Mxl5unsSNzWanPEYJTcY6ynh8or9yHiKySt0ngv90N2LtJXMqvg0nqlNZc1/49PU7O23jpSl4FdpZ0Uvyy9exu3NLxXSUpcNPC93DzhdO3Qrdt7VpUE4U4wj8lkx9R5yj1VRBxx5NHa2zXTlwr4cuVNrpnnHPZ/ueraWUjnqu9U8uLXHB/l6rs4voy4VWoqXiRpS15KfuP6M7RmsGOemknhGxcVlFNyaSWrb00OH2/vY55p0G1Dk5cnL07IjalxVrPFWTUc/DHRfPuaCsEumfUvvRz6MirSPcaRaxtPI9fgSHMuqfZW+GkbFjR4mZKljLkkWuydnKmnOpr2X9SrlwdEsG3QteGCeMLp3Z5jSz8QvtrxWspL0X9ConvAukZfYhRbDml3LvToc9tnaPE/Di/dXPzZ5uNuSkmorhz16lYdIxx3M9lmeEACMnQ4EggkAjIJAJAABAAwCSQSACAQACQTCbTym0+60IABY2O8FelLihVl6Sbkn8mbV5vNKs81k2+6KQFHXFvODpG2cezPp3s+2ZFKV5XhokvB4sPPPM8Ll2G3tu+JJpHzq22hUp58OpKKfNRbS+h6qbUqy5zf2OMqm2a4atKPK5OhqUs6vBilKEecl9TnXcz/XL6sxNl1WcnqPodN+OprqvqeXtWn3RzYJ6aKddl3W27FfCs/ZGhX2rUl+bC7I0wWUUjk7JMNgAsUAAABBIAAAAAAAAJIJJJIAABIBBBAJIJJABIBABIBAAIIAAAAAAAAAAAAAAAAAABGQSCSMgnIBBIAJYIAAJJAAIAAIAAAJIRIABAABAAAAAAAAAAAAAJAAIAABAQABIAAP/Z"/>
          <p:cNvSpPr>
            <a:spLocks noChangeAspect="1" noChangeArrowheads="1"/>
          </p:cNvSpPr>
          <p:nvPr/>
        </p:nvSpPr>
        <p:spPr bwMode="auto">
          <a:xfrm>
            <a:off x="90170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28" name="AutoShape 4" descr="data:image/jpeg;base64,/9j/4AAQSkZJRgABAQAAAQABAAD/2wCEAAkGBhMSEBAQDxASFBIVFBAUFBUQGBQSFRUUFBQVFBQUFRIXHCYeFxojGRQUHy8gIycpLCwsFR4xNTAqNSYrLCkBCQoKDgwOGg8PGiokHCQsLCwsKS0pLCksLCwpLCwsLC4pLywsLC4sKSksLCwsLCwsLCwpLCwsLywsLCwsLCwpLP/AABEIAOEA4QMBIgACEQEDEQH/xAAcAAEAAgMBAQEAAAAAAAAAAAAAAQUDBAYCBwj/xAA9EAACAQMBBgMGBAMGBwAAAAAAAQIDBBEhBQYSMUFRE2FxByIygZGhFEJSsTPB0RU0YuHw8RYjJFNygqL/xAAaAQEAAwEBAQAAAAAAAAAAAAAAAQIEAwUG/8QAKxEAAgIBAwQABQQDAAAAAAAAAAECAxEEEiETMUFRIkJhgaEFcZHwFDPB/9oADAMBAAIRAxEAPwD4cAAAAAAAAAAAAAAAAAAAAAAAAAAAAAAAAAAAAAAASC03f2JK4qqKXuprif8AIhvCySk28I1fHXYk+n/8CQ/QgcOsjT/js+SAA0GUAAAAAAAAAAAAAAAAAAAAAAAAAAAAAAAAAAHulTcmoxWW3hAGaxsZVZqEFlv7LufZ90N2o29JNrXqVW4u6KpQVSoveerO0qzwtDHbZu4R6NFW1Zfcy8foDQ/Eg4YNOT89AA9M8UAAAAAAAAAAAAAAAAAAAAAAAAAAAAAAAEpABI+hbg7nttVqsfNJ9DW3J3JlUlGrVWnNJ/uz6lTpxpxUY6Ga2zwjbRT80jI5KMVFdDQuK5NeuaNWoZjXk9eIDX4wSD4iAD0TxwAAAAAAAAASDJbW8pzjCCzKTSS82M4JSzwjETg6q19nVzJ+/iHrqy0pezmMf4lST9NDHPW0R+b+DbD9Pvl8uP3OBwTwPGcad+n1PqeydzrOU1RqQ0m0uLXK17n1GlufYxoq3VGk4JY1Sb9TrRfG5NxOWo00qGkz8tYB9y3g9iFvUzO0q+FL9L96P+R8r3h3LuLObhUipL9VN8S/yOzaXczpN9kUAPTRBJBAJABAJJhBtpJZb5JAEJHc7k7lupJVa0dOaT/c2NztwnJqrXXmk+h9GjCNOPDBYwZ7LPCNlNHzSPdOMaUeGODUr3JjrVjSrVfMzG1syTrGlcXeDBXvCsuLotgobv47zJKfxfME7QfPQCUbjyQQSACCQAAAAAZrOu4VITXOMov6MxRg3yWfTUttjbq3NzUjTpUZ6/mkmkvmyk5RS+J8F4KTa2rk/Ruw9k/ibalWccScY5T74KrfGxjawpyS4pyb58kl5FxuzYXNrbwhOXFwwS97TLSOS3223Ks48axw50X3Pl3sXGOT6Onq2WP4lt8lfQvoXLajDgqx1XD1wVM9sVKVRvxJcSeqbZ63evZQqTlCOnJt9O5oU9nVLq4lCmsyk5SbekYx6yk+kV3NVbcXwXsguc9jq6O8lWrDDqcK7R0+56Wwqk1xOEsd5ZSfzZbbrU7W24Y0YqtUXx1ZrPypx6I7zaNKFWhKUl+VtHCbdrfxZaOUruhtWzCZ8S2tudQn8fhxfeD977FBeezJy/uNzTrS/wC1P/lVH3UeLSR0u2rnE2o92V9pGTkms5zpjnnpg0abUWV+cr6k6jSwtXp+0fPNp7HrW83C4ozpy7TTX0fJmmfrDZlhG6s6cb2nCo2mn4iUs45PXqcbvH7DbOpmdtOdB9l78Po9V9T3oy3RUl5PnJR2ycWfCbKxnVkoU4tt9unqfUN0dwI0kqlZZl5/yL3Yu51KzfBmMprVta/UtLvaEaa8+xwsm3wbaaopbnyTNqCwtEV9e58zWutot6vRFNd7U6JnFI0tm9dbQS5MrK1+V1W4y85ME6uS2Dnk2qtyarlkhLJmp0yScHjhINrwwQTg+c4ABtPIAABIAR9A9nfsrq3841a6lTtlq3ylPyj5eZSc4wWZEpN9jmd2t0Lm/qKna0nL9UnpCPnKXQ+zbD9h1nbU/Ev5uvUxlx1hTT7YWsvmfStk7Go2lGNK3pxhCK5R/dvqzkt7NsSbcU9EeVqdXLGFwbNNR1ZY8HObSnb0nwW1ClTiuXDFJ/XBs7p7RSrxlUehSq2dSeOrZ2NrubSoUvGuqjWmeGOnyyeXhvnye/KVdcNj88YXc7CreRa6OElrjscBP8N49amp8eWlCMveWur+hju9vOqnRovw6XJJNuUvV8zntp3tKnB0qVPNVvMqs+mFyiuhVt2MjTaXoReW+fH/AFkuy45V427gqamoyzKMdcc1n9kZbjYF1RpOla2tWdOeHUqwjl1WumE21BduvMqNz9lxncVJ1Jyj4eKlLGqdVPK4ovSSPom9ez7utToy/hTSefBk4wbf+JfC+WjNWEuO5eyzp2Jcff8AvJyuxlK1Up3UXGrLSFJ6Sx3l+k93u8VxV0nVaj0hB8MUvRc/mV13sK5hmU1Jt6tv3s/M1KVKo3jhk/RMySi8to3w6cviay/72MteEZyWefLP9Tdp0oUHF1GlJ4wu3dmH+xaij4tVeFTWvFU93PlGL1k/Qpr26lOTnJvXv2O9EW+PBk1cod4s7S79pahFRpQbSWF00Rr0vaFXqwlGMMZTWW8480clbbPcnmX0LmhQUVhI+ir345PlbnDPwmxRupwU5NtylrJs06m0l8UtTaKK8jwyce3+kRZHydaJZWDxe7RlN9kajngmoYGzmd3kNiESIo2aVIqSkeqdM2YQPKaSyyuuNozqS8K2g5y8uS9WWUSJTUS1yu5JW/8AC1//AIQW2r2ct8vTOFABpPPBltbSdSShThKcnyjFZb+RiwdDuRta4oXUfwnD4k/dzKPFhdXgpNuMW0XistI7/wBnfshbnGtfx1WHGk+nnL+h9ytLaNOKjFJJdtEUu71Sao8/Fq4XFlpa+fY0tq7Hva+VO4hTh+innl5vqeMurd8eG/Xo2uuKexyUUv5LLbe9FvRi4urFy/TH3n9j51tPeKnNtqMn64RfQ9mmfirt+iMkvZ9bU051ajwubk8FZaS6b3SwvubabtNSsRbb/Y4qlt3gkpQhHK5cTb+xtXW1bq6w6km49F8Mfp1LetQt03G2pLC5znr9DUtJ+Lc0qUfhUk5eajq/2ME8Z2wefr4PWg1jfKOH+TpN2N1o04udTWbX09Dlt5N2JKq5QTabPpVnJYaNHaDjluWMIskorg86Oom7G2fN5W0qVKbxhqL8j6TuDvOru2Sn/FppQqeemkl6o4neLNVKlSWZVJxil9zt91tiRs6UYL4ucn3fU3aGuUm5LsU/ULIutRl37r6F3X2dSl8VNfLT9jW/sShFN6xXVqTX3Nq4v6cYOdRqKSbeeyPkO9vtBlXlKja5jTzjifN+ha2GyWHFMwUKc1xJpG5vztPZ8OKFKm61f9cpzko/NtnEbOpOTbkvTyNix2O5PM86888zo6NlGEcJLkUhNVS3G2x7obMv7sr6VPBkRDWNCT3U01lHiPgZKvbVL4Z/J/yLMw3lDjpyj5aeq5FZLKL1S2yTOZmzxwmWlbynokWFLZKj8cteyMx6SXo0aNIyyr4fDFcUuyLKNCkumfUyUZwg8wiv5klX6NS23YnV1rz4I/pjzL+yt6NvHhpQSfc1ne5Wc8zXq3RDbYWFyi3/ALUfcFB+M8wV2k7mfLCQDceSDptgbSjZUZXCSdepmNNP8sesmcyS5N4y+Rzsgpra+x0hPY8rufVvZFvrPxqtvXqNyqt1ISk/zfmR9pttrLRVNfPqfkaxvZUqkKsHiUGpLHkfpDdvbEbm2p1YvVpZ9canRcFDsbyq1BuklOWNFnH1OTr7BubiXHdS4Y9Ir+S6epV717Tq29SjXpzaWHB45aarKLfYG/VO4Xh13wVHopdGzwtdKUrHCXbx6PX0sZV19StJ57+0VO2VGnHw4LTy/wBczU2Ts6pQ/wCoqxcFJNQUtJPOMvHRYO+sd3IwfizXFUeqb1UV5efmcxvjdZq8KekFj59TjZpejTun3fZGynVdWzpw7eWai3jnFvDMNXacp6yZV8GWZ84TfRJv6Ixcm5QinnB0u6NipSlcTWsfcp56PnOXryRcbV25ToQc5ywvu/JI5O33phRtKSWs3FvC7yefkcteXlS4m51XntHol5H1Onr6dcYny2ps6lrkbu3t5Kt3LhTcaXSK0z5y/oaOztlwy+/M9QgjJSlwtPt+xGor3weO5FNmyX0LSFJJHmchOr2NadQ8E9RGOutcmImpM8pntaSe6G1+DztTDbPPsnIZGTHUq4RrMxXX154bfTOqKae1m3zG8l8mtOaOd8VnHakzarG4pHSwv/MzK8Odt6xZ0ZZRDITLKN2zFUumzzDkeZlGXTHiPuDGCCcnFgA2HmgAAA+k+yfeTw3K3k9OcfR8z5sbeyb90a0KsfyvX06gH6F3pt1WtKmNXFKcf/Xn9snza2unCUZLo0/pr/I77Ym0VVprXKlHTzTWqOD2raOlWqU30bx6PkzzdbDlTPW0FnDh9z7TZ70pUfElrHhUl81la+rPnu1do5bnJ/E28vq+vqWO59aNW1jCevhyaa79Y58i027suncUHSxql7uNMPyJuplqkpZwsfkpTfHSNxxl5/BzatangxuOCSpPk2vvjsadxduVOcU+aS+vP7GTbG3qmLeylJx8OEYSxpxtdX8sGlCjhvszgtAozTXK8neX6i5Qa7MxULXCX8zbjHAUST1jxhgnIIJBlpz0wRUkYpPqY6tU8XUV7LH6PWonugiJ1D3CeUaU6ot7nVovpZbbMeyNRDdXn0bk54KXa20lFPU97S2oop6nE7U2q5tpHqnmJGO+vHOR6ijWoP7mwpFWaII2bct7dFXbItLRnM6YNxLQ8yJua8YR4pPCRzd7t6UtILC79SdrZVzUS+4kDkfxs/1sFumynWRhAB2MoAAAPVOm5NRim2+SXM8ne+y3ZlOUqtaosuGFHPTzKyeFk6Vw3ySOh3O2ZXo20XV0aeYrql2Zu747PlOlC6UfKXp/uae3N7FCTUeUeh2WzbuFezhycZw1XqZ/9sXFmyyv/Hkpx7HB7p7U8Ktwyfu1Fwv1/Kzvad284S+Z8z2zs50K0odE8xfl0Ov3d2q6kI8TTktH306lNLPGa2NXDOLF5Oe3v/v0WubSefPBms7njj5rmRv1NRuadRdMf/PP7GlCXBVwvhliS9Gal5RhfZFugeITyeiSCQAwCJFfcTw8G/kqtrT4cMyauG6OfRs0k8T2+zXr3WClu9s8MspmttPaeNEUFWq5PLOVFGeWab71FbTa2htOVRvXQ0kRg27e06y+h6DaR5sU5M8UabevQ2qdLsbVK1yWNvYrqcnLJqUVEw2lm8allRpJBYSIjUSy2+RUvkqt6a+kIL1f7I542dpXfiVJS6cl6I1jRFYRhm8vIABJQAAAAAAI732XutOdSlBpUuc2117I4I73dzf6jRowpSpOLSw3Hr5nOzO3hHehpTTbwdJtqjbwckoRlLq2V+xNqVoT4bam5RzrHovn0Oerbbjc3CjTm1xywuLpk76ynG1tpU6eZTWeOWNf9jIsx+h6zlC1YXJ43ipKrSUmsVY68L546o5fZtzw1YSy0uJZx2ehrbV2rKbbUmVVG6lF5lqVlGUnvXcolGKcPB3m8GzJ3MPdSc4N+Tfy78ijtoylRxL+JReH34f8jpt2tqxqKLb14YxfrFaP5r9iNv7P8OauacdH7tWK6p82bE0/iR5UouL2srLOtlJm22VlNcE3FawklKL7pljAucz0Q2JMx1JgETng5bebbEUuBPMu39SN4d6VHNOi8y6y6L+rONqVHJtyeW+bYxnuWi9ryialRyeWeUQjNbwyyeyJScmbFrbcm+ZaULblk8WFtl5LSUVFeZnbybUlFYQpUkj3Kp2MMW5PyMk8JNt4S5sEM8PJTbW2lnNOD0/M+/kjHtHa7lmMNI9+rKw6xh5ZmnZnhAkZB0OAAAAAAAAAJAAJBKljVMsYbx3KjwqtPD6N5K4ghpPuSm12M872b5yZ4dxJ85Mxl5unsSNzWanPEYJTcY6ynh8or9yHiKySt0ngv90N2LtJXMqvg0nqlNZc1/49PU7O23jpSl4FdpZ0Uvyy9exu3NLxXSUpcNPC93DzhdO3Qrdt7VpUE4U4wj8lkx9R5yj1VRBxx5NHa2zXTlwr4cuVNrpnnHPZ/ueraWUjnqu9U8uLXHB/l6rs4voy4VWoqXiRpS15KfuP6M7RmsGOemknhGxcVlFNyaSWrb00OH2/vY55p0G1Dk5cnL07IjalxVrPFWTUc/DHRfPuaCsEumfUvvRz6MirSPcaRaxtPI9fgSHMuqfZW+GkbFjR4mZKljLkkWuydnKmnOpr2X9SrlwdEsG3QteGCeMLp3Z5jSz8QvtrxWspL0X9ConvAukZfYhRbDml3LvToc9tnaPE/Di/dXPzZ5uNuSkmorhz16lYdIxx3M9lmeEACMnQ4EggkAjIJAJAABAAwCSQSACAQACQTCbTym0+60IABY2O8FelLihVl6Sbkn8mbV5vNKs81k2+6KQFHXFvODpG2cezPp3s+2ZFKV5XhokvB4sPPPM8Ll2G3tu+JJpHzq22hUp58OpKKfNRbS+h6qbUqy5zf2OMqm2a4atKPK5OhqUs6vBilKEecl9TnXcz/XL6sxNl1WcnqPodN+OprqvqeXtWn3RzYJ6aKddl3W27FfCs/ZGhX2rUl+bC7I0wWUUjk7JMNgAsUAAABBIAAAAAAAAJIJJJIAABIBBBAJIJJABIBABIBAAIIAAAAAAAAAAAAAAAAAABGQSCSMgnIBBIAJYIAAJJAAIAAIAAAJIRIABAABAAAAAAAAAAAAAJAAIAABAQABIAAP/Z"/>
          <p:cNvSpPr>
            <a:spLocks noChangeAspect="1" noChangeArrowheads="1"/>
          </p:cNvSpPr>
          <p:nvPr/>
        </p:nvSpPr>
        <p:spPr bwMode="auto">
          <a:xfrm>
            <a:off x="90170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30" name="AutoShape 6" descr="data:image/jpeg;base64,/9j/4AAQSkZJRgABAQAAAQABAAD/2wCEAAkGBhMSEBAQDxASFBIVFBAUFBUQGBQSFRUUFBQVFBQUFRIXHCYeFxojGRQUHy8gIycpLCwsFR4xNTAqNSYrLCkBCQoKDgwOGg8PGiokHCQsLCwsKS0pLCksLCwpLCwsLC4pLywsLC4sKSksLCwsLCwsLCwpLCwsLywsLCwsLCwpLP/AABEIAOEA4QMBIgACEQEDEQH/xAAcAAEAAgMBAQEAAAAAAAAAAAAAAQUDBAYCBwj/xAA9EAACAQMBBgMGBAMGBwAAAAAAAQIDBBEhBQYSMUFRE2FxByIygZGhFEJSsTPB0RU0YuHw8RYjJFNygqL/xAAaAQEAAwEBAQAAAAAAAAAAAAAAAQIEAwUG/8QAKxEAAgIBAwQABQQDAAAAAAAAAAECAxEEEiETMUFRIkJhgaEFcZHwFDPB/9oADAMBAAIRAxEAPwD4cAAAAAAAAAAAAAAAAAAAAAAAAAAAAAAAAAAAAAAASC03f2JK4qqKXuprif8AIhvCySk28I1fHXYk+n/8CQ/QgcOsjT/js+SAA0GUAAAAAAAAAAAAAAAAAAAAAAAAAAAAAAAAAAHulTcmoxWW3hAGaxsZVZqEFlv7LufZ90N2o29JNrXqVW4u6KpQVSoveerO0qzwtDHbZu4R6NFW1Zfcy8foDQ/Eg4YNOT89AA9M8UAAAAAAAAAAAAAAAAAAAAAAAAAAAAAAAEpABI+hbg7nttVqsfNJ9DW3J3JlUlGrVWnNJ/uz6lTpxpxUY6Ga2zwjbRT80jI5KMVFdDQuK5NeuaNWoZjXk9eIDX4wSD4iAD0TxwAAAAAAAAASDJbW8pzjCCzKTSS82M4JSzwjETg6q19nVzJ+/iHrqy0pezmMf4lST9NDHPW0R+b+DbD9Pvl8uP3OBwTwPGcad+n1PqeydzrOU1RqQ0m0uLXK17n1GlufYxoq3VGk4JY1Sb9TrRfG5NxOWo00qGkz8tYB9y3g9iFvUzO0q+FL9L96P+R8r3h3LuLObhUipL9VN8S/yOzaXczpN9kUAPTRBJBAJABAJJhBtpJZb5JAEJHc7k7lupJVa0dOaT/c2NztwnJqrXXmk+h9GjCNOPDBYwZ7LPCNlNHzSPdOMaUeGODUr3JjrVjSrVfMzG1syTrGlcXeDBXvCsuLotgobv47zJKfxfME7QfPQCUbjyQQSACCQAAAAAZrOu4VITXOMov6MxRg3yWfTUttjbq3NzUjTpUZ6/mkmkvmyk5RS+J8F4KTa2rk/Ruw9k/ibalWccScY5T74KrfGxjawpyS4pyb58kl5FxuzYXNrbwhOXFwwS97TLSOS3223Ks48axw50X3Pl3sXGOT6Onq2WP4lt8lfQvoXLajDgqx1XD1wVM9sVKVRvxJcSeqbZ63evZQqTlCOnJt9O5oU9nVLq4lCmsyk5SbekYx6yk+kV3NVbcXwXsguc9jq6O8lWrDDqcK7R0+56Wwqk1xOEsd5ZSfzZbbrU7W24Y0YqtUXx1ZrPypx6I7zaNKFWhKUl+VtHCbdrfxZaOUruhtWzCZ8S2tudQn8fhxfeD977FBeezJy/uNzTrS/wC1P/lVH3UeLSR0u2rnE2o92V9pGTkms5zpjnnpg0abUWV+cr6k6jSwtXp+0fPNp7HrW83C4ozpy7TTX0fJmmfrDZlhG6s6cb2nCo2mn4iUs45PXqcbvH7DbOpmdtOdB9l78Po9V9T3oy3RUl5PnJR2ycWfCbKxnVkoU4tt9unqfUN0dwI0kqlZZl5/yL3Yu51KzfBmMprVta/UtLvaEaa8+xwsm3wbaaopbnyTNqCwtEV9e58zWutot6vRFNd7U6JnFI0tm9dbQS5MrK1+V1W4y85ME6uS2Dnk2qtyarlkhLJmp0yScHjhINrwwQTg+c4ABtPIAABIAR9A9nfsrq3841a6lTtlq3ylPyj5eZSc4wWZEpN9jmd2t0Lm/qKna0nL9UnpCPnKXQ+zbD9h1nbU/Ev5uvUxlx1hTT7YWsvmfStk7Go2lGNK3pxhCK5R/dvqzkt7NsSbcU9EeVqdXLGFwbNNR1ZY8HObSnb0nwW1ClTiuXDFJ/XBs7p7RSrxlUehSq2dSeOrZ2NrubSoUvGuqjWmeGOnyyeXhvnye/KVdcNj88YXc7CreRa6OElrjscBP8N49amp8eWlCMveWur+hju9vOqnRovw6XJJNuUvV8zntp3tKnB0qVPNVvMqs+mFyiuhVt2MjTaXoReW+fH/AFkuy45V427gqamoyzKMdcc1n9kZbjYF1RpOla2tWdOeHUqwjl1WumE21BduvMqNz9lxncVJ1Jyj4eKlLGqdVPK4ovSSPom9ez7utToy/hTSefBk4wbf+JfC+WjNWEuO5eyzp2Jcff8AvJyuxlK1Up3UXGrLSFJ6Sx3l+k93u8VxV0nVaj0hB8MUvRc/mV13sK5hmU1Jt6tv3s/M1KVKo3jhk/RMySi8to3w6cviay/72MteEZyWefLP9Tdp0oUHF1GlJ4wu3dmH+xaij4tVeFTWvFU93PlGL1k/Qpr26lOTnJvXv2O9EW+PBk1cod4s7S79pahFRpQbSWF00Rr0vaFXqwlGMMZTWW8480clbbPcnmX0LmhQUVhI+ir345PlbnDPwmxRupwU5NtylrJs06m0l8UtTaKK8jwyce3+kRZHydaJZWDxe7RlN9kajngmoYGzmd3kNiESIo2aVIqSkeqdM2YQPKaSyyuuNozqS8K2g5y8uS9WWUSJTUS1yu5JW/8AC1//AIQW2r2ct8vTOFABpPPBltbSdSShThKcnyjFZb+RiwdDuRta4oXUfwnD4k/dzKPFhdXgpNuMW0XistI7/wBnfshbnGtfx1WHGk+nnL+h9ytLaNOKjFJJdtEUu71Sao8/Fq4XFlpa+fY0tq7Hva+VO4hTh+innl5vqeMurd8eG/Xo2uuKexyUUv5LLbe9FvRi4urFy/TH3n9j51tPeKnNtqMn64RfQ9mmfirt+iMkvZ9bU051ajwubk8FZaS6b3SwvubabtNSsRbb/Y4qlt3gkpQhHK5cTb+xtXW1bq6w6km49F8Mfp1LetQt03G2pLC5znr9DUtJ+Lc0qUfhUk5eajq/2ME8Z2wefr4PWg1jfKOH+TpN2N1o04udTWbX09Dlt5N2JKq5QTabPpVnJYaNHaDjluWMIskorg86Oom7G2fN5W0qVKbxhqL8j6TuDvOru2Sn/FppQqeemkl6o4neLNVKlSWZVJxil9zt91tiRs6UYL4ucn3fU3aGuUm5LsU/ULIutRl37r6F3X2dSl8VNfLT9jW/sShFN6xXVqTX3Nq4v6cYOdRqKSbeeyPkO9vtBlXlKja5jTzjifN+ha2GyWHFMwUKc1xJpG5vztPZ8OKFKm61f9cpzko/NtnEbOpOTbkvTyNix2O5PM86888zo6NlGEcJLkUhNVS3G2x7obMv7sr6VPBkRDWNCT3U01lHiPgZKvbVL4Z/J/yLMw3lDjpyj5aeq5FZLKL1S2yTOZmzxwmWlbynokWFLZKj8cteyMx6SXo0aNIyyr4fDFcUuyLKNCkumfUyUZwg8wiv5klX6NS23YnV1rz4I/pjzL+yt6NvHhpQSfc1ne5Wc8zXq3RDbYWFyi3/ALUfcFB+M8wV2k7mfLCQDceSDptgbSjZUZXCSdepmNNP8sesmcyS5N4y+Rzsgpra+x0hPY8rufVvZFvrPxqtvXqNyqt1ISk/zfmR9pttrLRVNfPqfkaxvZUqkKsHiUGpLHkfpDdvbEbm2p1YvVpZ9canRcFDsbyq1BuklOWNFnH1OTr7BubiXHdS4Y9Ir+S6epV717Tq29SjXpzaWHB45aarKLfYG/VO4Xh13wVHopdGzwtdKUrHCXbx6PX0sZV19StJ57+0VO2VGnHw4LTy/wBczU2Ts6pQ/wCoqxcFJNQUtJPOMvHRYO+sd3IwfizXFUeqb1UV5efmcxvjdZq8KekFj59TjZpejTun3fZGynVdWzpw7eWai3jnFvDMNXacp6yZV8GWZ84TfRJv6Ixcm5QinnB0u6NipSlcTWsfcp56PnOXryRcbV25ToQc5ywvu/JI5O33phRtKSWs3FvC7yefkcteXlS4m51XntHol5H1Onr6dcYny2ps6lrkbu3t5Kt3LhTcaXSK0z5y/oaOztlwy+/M9QgjJSlwtPt+xGor3weO5FNmyX0LSFJJHmchOr2NadQ8E9RGOutcmImpM8pntaSe6G1+DztTDbPPsnIZGTHUq4RrMxXX154bfTOqKae1m3zG8l8mtOaOd8VnHakzarG4pHSwv/MzK8Odt6xZ0ZZRDITLKN2zFUumzzDkeZlGXTHiPuDGCCcnFgA2HmgAAA+k+yfeTw3K3k9OcfR8z5sbeyb90a0KsfyvX06gH6F3pt1WtKmNXFKcf/Xn9snza2unCUZLo0/pr/I77Ym0VVprXKlHTzTWqOD2raOlWqU30bx6PkzzdbDlTPW0FnDh9z7TZ70pUfElrHhUl81la+rPnu1do5bnJ/E28vq+vqWO59aNW1jCevhyaa79Y58i027suncUHSxql7uNMPyJuplqkpZwsfkpTfHSNxxl5/BzatangxuOCSpPk2vvjsadxduVOcU+aS+vP7GTbG3qmLeylJx8OEYSxpxtdX8sGlCjhvszgtAozTXK8neX6i5Qa7MxULXCX8zbjHAUST1jxhgnIIJBlpz0wRUkYpPqY6tU8XUV7LH6PWonugiJ1D3CeUaU6ot7nVovpZbbMeyNRDdXn0bk54KXa20lFPU97S2oop6nE7U2q5tpHqnmJGO+vHOR6ijWoP7mwpFWaII2bct7dFXbItLRnM6YNxLQ8yJua8YR4pPCRzd7t6UtILC79SdrZVzUS+4kDkfxs/1sFumynWRhAB2MoAAAPVOm5NRim2+SXM8ne+y3ZlOUqtaosuGFHPTzKyeFk6Vw3ySOh3O2ZXo20XV0aeYrql2Zu747PlOlC6UfKXp/uae3N7FCTUeUeh2WzbuFezhycZw1XqZ/9sXFmyyv/Hkpx7HB7p7U8Ktwyfu1Fwv1/Kzvad284S+Z8z2zs50K0odE8xfl0Ov3d2q6kI8TTktH306lNLPGa2NXDOLF5Oe3v/v0WubSefPBms7njj5rmRv1NRuadRdMf/PP7GlCXBVwvhliS9Gal5RhfZFugeITyeiSCQAwCJFfcTw8G/kqtrT4cMyauG6OfRs0k8T2+zXr3WClu9s8MspmttPaeNEUFWq5PLOVFGeWab71FbTa2htOVRvXQ0kRg27e06y+h6DaR5sU5M8UabevQ2qdLsbVK1yWNvYrqcnLJqUVEw2lm8allRpJBYSIjUSy2+RUvkqt6a+kIL1f7I542dpXfiVJS6cl6I1jRFYRhm8vIABJQAAAAAAI732XutOdSlBpUuc2117I4I73dzf6jRowpSpOLSw3Hr5nOzO3hHehpTTbwdJtqjbwckoRlLq2V+xNqVoT4bam5RzrHovn0Oerbbjc3CjTm1xywuLpk76ynG1tpU6eZTWeOWNf9jIsx+h6zlC1YXJ43ipKrSUmsVY68L546o5fZtzw1YSy0uJZx2ehrbV2rKbbUmVVG6lF5lqVlGUnvXcolGKcPB3m8GzJ3MPdSc4N+Tfy78ijtoylRxL+JReH34f8jpt2tqxqKLb14YxfrFaP5r9iNv7P8OauacdH7tWK6p82bE0/iR5UouL2srLOtlJm22VlNcE3FawklKL7pljAucz0Q2JMx1JgETng5bebbEUuBPMu39SN4d6VHNOi8y6y6L+rONqVHJtyeW+bYxnuWi9ryialRyeWeUQjNbwyyeyJScmbFrbcm+ZaULblk8WFtl5LSUVFeZnbybUlFYQpUkj3Kp2MMW5PyMk8JNt4S5sEM8PJTbW2lnNOD0/M+/kjHtHa7lmMNI9+rKw6xh5ZmnZnhAkZB0OAAAAAAAAAJAAJBKljVMsYbx3KjwqtPD6N5K4ghpPuSm12M872b5yZ4dxJ85Mxl5unsSNzWanPEYJTcY6ynh8or9yHiKySt0ngv90N2LtJXMqvg0nqlNZc1/49PU7O23jpSl4FdpZ0Uvyy9exu3NLxXSUpcNPC93DzhdO3Qrdt7VpUE4U4wj8lkx9R5yj1VRBxx5NHa2zXTlwr4cuVNrpnnHPZ/ueraWUjnqu9U8uLXHB/l6rs4voy4VWoqXiRpS15KfuP6M7RmsGOemknhGxcVlFNyaSWrb00OH2/vY55p0G1Dk5cnL07IjalxVrPFWTUc/DHRfPuaCsEumfUvvRz6MirSPcaRaxtPI9fgSHMuqfZW+GkbFjR4mZKljLkkWuydnKmnOpr2X9SrlwdEsG3QteGCeMLp3Z5jSz8QvtrxWspL0X9ConvAukZfYhRbDml3LvToc9tnaPE/Di/dXPzZ5uNuSkmorhz16lYdIxx3M9lmeEACMnQ4EggkAjIJAJAABAAwCSQSACAQACQTCbTym0+60IABY2O8FelLihVl6Sbkn8mbV5vNKs81k2+6KQFHXFvODpG2cezPp3s+2ZFKV5XhokvB4sPPPM8Ll2G3tu+JJpHzq22hUp58OpKKfNRbS+h6qbUqy5zf2OMqm2a4atKPK5OhqUs6vBilKEecl9TnXcz/XL6sxNl1WcnqPodN+OprqvqeXtWn3RzYJ6aKddl3W27FfCs/ZGhX2rUl+bC7I0wWUUjk7JMNgAsUAAABBIAAAAAAAAJIJJJIAABIBBBAJIJJABIBABIBAAIIAAAAAAAAAAAAAAAAAABGQSCSMgnIBBIAJYIAAJJAAIAAIAAAJIRIABAABAAAAAAAAAAAAAJAAIAABAQABIAAP/Z"/>
          <p:cNvSpPr>
            <a:spLocks noChangeAspect="1" noChangeArrowheads="1"/>
          </p:cNvSpPr>
          <p:nvPr/>
        </p:nvSpPr>
        <p:spPr bwMode="auto">
          <a:xfrm>
            <a:off x="90170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32" name="AutoShape 8" descr="data:image/jpeg;base64,/9j/4AAQSkZJRgABAQAAAQABAAD/2wCEAAkGBhMSEBAQDxASFBIVFBAUFBUQGBQSFRUUFBQVFBQUFRIXHCYeFxojGRQUHy8gIycpLCwsFR4xNTAqNSYrLCkBCQoKDgwOGg8PGiokHCQsLCwsKS0pLCksLCwpLCwsLC4pLywsLC4sKSksLCwsLCwsLCwpLCwsLywsLCwsLCwpLP/AABEIAOEA4QMBIgACEQEDEQH/xAAcAAEAAgMBAQEAAAAAAAAAAAAAAQUDBAYCBwj/xAA9EAACAQMBBgMGBAMGBwAAAAAAAQIDBBEhBQYSMUFRE2FxByIygZGhFEJSsTPB0RU0YuHw8RYjJFNygqL/xAAaAQEAAwEBAQAAAAAAAAAAAAAAAQIEAwUG/8QAKxEAAgIBAwQABQQDAAAAAAAAAAECAxEEEiETMUFRIkJhgaEFcZHwFDPB/9oADAMBAAIRAxEAPwD4cAAAAAAAAAAAAAAAAAAAAAAAAAAAAAAAAAAAAAAASC03f2JK4qqKXuprif8AIhvCySk28I1fHXYk+n/8CQ/QgcOsjT/js+SAA0GUAAAAAAAAAAAAAAAAAAAAAAAAAAAAAAAAAAHulTcmoxWW3hAGaxsZVZqEFlv7LufZ90N2o29JNrXqVW4u6KpQVSoveerO0qzwtDHbZu4R6NFW1Zfcy8foDQ/Eg4YNOT89AA9M8UAAAAAAAAAAAAAAAAAAAAAAAAAAAAAAAEpABI+hbg7nttVqsfNJ9DW3J3JlUlGrVWnNJ/uz6lTpxpxUY6Ga2zwjbRT80jI5KMVFdDQuK5NeuaNWoZjXk9eIDX4wSD4iAD0TxwAAAAAAAAASDJbW8pzjCCzKTSS82M4JSzwjETg6q19nVzJ+/iHrqy0pezmMf4lST9NDHPW0R+b+DbD9Pvl8uP3OBwTwPGcad+n1PqeydzrOU1RqQ0m0uLXK17n1GlufYxoq3VGk4JY1Sb9TrRfG5NxOWo00qGkz8tYB9y3g9iFvUzO0q+FL9L96P+R8r3h3LuLObhUipL9VN8S/yOzaXczpN9kUAPTRBJBAJABAJJhBtpJZb5JAEJHc7k7lupJVa0dOaT/c2NztwnJqrXXmk+h9GjCNOPDBYwZ7LPCNlNHzSPdOMaUeGODUr3JjrVjSrVfMzG1syTrGlcXeDBXvCsuLotgobv47zJKfxfME7QfPQCUbjyQQSACCQAAAAAZrOu4VITXOMov6MxRg3yWfTUttjbq3NzUjTpUZ6/mkmkvmyk5RS+J8F4KTa2rk/Ruw9k/ibalWccScY5T74KrfGxjawpyS4pyb58kl5FxuzYXNrbwhOXFwwS97TLSOS3223Ks48axw50X3Pl3sXGOT6Onq2WP4lt8lfQvoXLajDgqx1XD1wVM9sVKVRvxJcSeqbZ63evZQqTlCOnJt9O5oU9nVLq4lCmsyk5SbekYx6yk+kV3NVbcXwXsguc9jq6O8lWrDDqcK7R0+56Wwqk1xOEsd5ZSfzZbbrU7W24Y0YqtUXx1ZrPypx6I7zaNKFWhKUl+VtHCbdrfxZaOUruhtWzCZ8S2tudQn8fhxfeD977FBeezJy/uNzTrS/wC1P/lVH3UeLSR0u2rnE2o92V9pGTkms5zpjnnpg0abUWV+cr6k6jSwtXp+0fPNp7HrW83C4ozpy7TTX0fJmmfrDZlhG6s6cb2nCo2mn4iUs45PXqcbvH7DbOpmdtOdB9l78Po9V9T3oy3RUl5PnJR2ycWfCbKxnVkoU4tt9unqfUN0dwI0kqlZZl5/yL3Yu51KzfBmMprVta/UtLvaEaa8+xwsm3wbaaopbnyTNqCwtEV9e58zWutot6vRFNd7U6JnFI0tm9dbQS5MrK1+V1W4y85ME6uS2Dnk2qtyarlkhLJmp0yScHjhINrwwQTg+c4ABtPIAABIAR9A9nfsrq3841a6lTtlq3ylPyj5eZSc4wWZEpN9jmd2t0Lm/qKna0nL9UnpCPnKXQ+zbD9h1nbU/Ev5uvUxlx1hTT7YWsvmfStk7Go2lGNK3pxhCK5R/dvqzkt7NsSbcU9EeVqdXLGFwbNNR1ZY8HObSnb0nwW1ClTiuXDFJ/XBs7p7RSrxlUehSq2dSeOrZ2NrubSoUvGuqjWmeGOnyyeXhvnye/KVdcNj88YXc7CreRa6OElrjscBP8N49amp8eWlCMveWur+hju9vOqnRovw6XJJNuUvV8zntp3tKnB0qVPNVvMqs+mFyiuhVt2MjTaXoReW+fH/AFkuy45V427gqamoyzKMdcc1n9kZbjYF1RpOla2tWdOeHUqwjl1WumE21BduvMqNz9lxncVJ1Jyj4eKlLGqdVPK4ovSSPom9ez7utToy/hTSefBk4wbf+JfC+WjNWEuO5eyzp2Jcff8AvJyuxlK1Up3UXGrLSFJ6Sx3l+k93u8VxV0nVaj0hB8MUvRc/mV13sK5hmU1Jt6tv3s/M1KVKo3jhk/RMySi8to3w6cviay/72MteEZyWefLP9Tdp0oUHF1GlJ4wu3dmH+xaij4tVeFTWvFU93PlGL1k/Qpr26lOTnJvXv2O9EW+PBk1cod4s7S79pahFRpQbSWF00Rr0vaFXqwlGMMZTWW8480clbbPcnmX0LmhQUVhI+ir345PlbnDPwmxRupwU5NtylrJs06m0l8UtTaKK8jwyce3+kRZHydaJZWDxe7RlN9kajngmoYGzmd3kNiESIo2aVIqSkeqdM2YQPKaSyyuuNozqS8K2g5y8uS9WWUSJTUS1yu5JW/8AC1//AIQW2r2ct8vTOFABpPPBltbSdSShThKcnyjFZb+RiwdDuRta4oXUfwnD4k/dzKPFhdXgpNuMW0XistI7/wBnfshbnGtfx1WHGk+nnL+h9ytLaNOKjFJJdtEUu71Sao8/Fq4XFlpa+fY0tq7Hva+VO4hTh+innl5vqeMurd8eG/Xo2uuKexyUUv5LLbe9FvRi4urFy/TH3n9j51tPeKnNtqMn64RfQ9mmfirt+iMkvZ9bU051ajwubk8FZaS6b3SwvubabtNSsRbb/Y4qlt3gkpQhHK5cTb+xtXW1bq6w6km49F8Mfp1LetQt03G2pLC5znr9DUtJ+Lc0qUfhUk5eajq/2ME8Z2wefr4PWg1jfKOH+TpN2N1o04udTWbX09Dlt5N2JKq5QTabPpVnJYaNHaDjluWMIskorg86Oom7G2fN5W0qVKbxhqL8j6TuDvOru2Sn/FppQqeemkl6o4neLNVKlSWZVJxil9zt91tiRs6UYL4ucn3fU3aGuUm5LsU/ULIutRl37r6F3X2dSl8VNfLT9jW/sShFN6xXVqTX3Nq4v6cYOdRqKSbeeyPkO9vtBlXlKja5jTzjifN+ha2GyWHFMwUKc1xJpG5vztPZ8OKFKm61f9cpzko/NtnEbOpOTbkvTyNix2O5PM86888zo6NlGEcJLkUhNVS3G2x7obMv7sr6VPBkRDWNCT3U01lHiPgZKvbVL4Z/J/yLMw3lDjpyj5aeq5FZLKL1S2yTOZmzxwmWlbynokWFLZKj8cteyMx6SXo0aNIyyr4fDFcUuyLKNCkumfUyUZwg8wiv5klX6NS23YnV1rz4I/pjzL+yt6NvHhpQSfc1ne5Wc8zXq3RDbYWFyi3/ALUfcFB+M8wV2k7mfLCQDceSDptgbSjZUZXCSdepmNNP8sesmcyS5N4y+Rzsgpra+x0hPY8rufVvZFvrPxqtvXqNyqt1ISk/zfmR9pttrLRVNfPqfkaxvZUqkKsHiUGpLHkfpDdvbEbm2p1YvVpZ9canRcFDsbyq1BuklOWNFnH1OTr7BubiXHdS4Y9Ir+S6epV717Tq29SjXpzaWHB45aarKLfYG/VO4Xh13wVHopdGzwtdKUrHCXbx6PX0sZV19StJ57+0VO2VGnHw4LTy/wBczU2Ts6pQ/wCoqxcFJNQUtJPOMvHRYO+sd3IwfizXFUeqb1UV5efmcxvjdZq8KekFj59TjZpejTun3fZGynVdWzpw7eWai3jnFvDMNXacp6yZV8GWZ84TfRJv6Ixcm5QinnB0u6NipSlcTWsfcp56PnOXryRcbV25ToQc5ywvu/JI5O33phRtKSWs3FvC7yefkcteXlS4m51XntHol5H1Onr6dcYny2ps6lrkbu3t5Kt3LhTcaXSK0z5y/oaOztlwy+/M9QgjJSlwtPt+xGor3weO5FNmyX0LSFJJHmchOr2NadQ8E9RGOutcmImpM8pntaSe6G1+DztTDbPPsnIZGTHUq4RrMxXX154bfTOqKae1m3zG8l8mtOaOd8VnHakzarG4pHSwv/MzK8Odt6xZ0ZZRDITLKN2zFUumzzDkeZlGXTHiPuDGCCcnFgA2HmgAAA+k+yfeTw3K3k9OcfR8z5sbeyb90a0KsfyvX06gH6F3pt1WtKmNXFKcf/Xn9snza2unCUZLo0/pr/I77Ym0VVprXKlHTzTWqOD2raOlWqU30bx6PkzzdbDlTPW0FnDh9z7TZ70pUfElrHhUl81la+rPnu1do5bnJ/E28vq+vqWO59aNW1jCevhyaa79Y58i027suncUHSxql7uNMPyJuplqkpZwsfkpTfHSNxxl5/BzatangxuOCSpPk2vvjsadxduVOcU+aS+vP7GTbG3qmLeylJx8OEYSxpxtdX8sGlCjhvszgtAozTXK8neX6i5Qa7MxULXCX8zbjHAUST1jxhgnIIJBlpz0wRUkYpPqY6tU8XUV7LH6PWonugiJ1D3CeUaU6ot7nVovpZbbMeyNRDdXn0bk54KXa20lFPU97S2oop6nE7U2q5tpHqnmJGO+vHOR6ijWoP7mwpFWaII2bct7dFXbItLRnM6YNxLQ8yJua8YR4pPCRzd7t6UtILC79SdrZVzUS+4kDkfxs/1sFumynWRhAB2MoAAAPVOm5NRim2+SXM8ne+y3ZlOUqtaosuGFHPTzKyeFk6Vw3ySOh3O2ZXo20XV0aeYrql2Zu747PlOlC6UfKXp/uae3N7FCTUeUeh2WzbuFezhycZw1XqZ/9sXFmyyv/Hkpx7HB7p7U8Ktwyfu1Fwv1/Kzvad284S+Z8z2zs50K0odE8xfl0Ov3d2q6kI8TTktH306lNLPGa2NXDOLF5Oe3v/v0WubSefPBms7njj5rmRv1NRuadRdMf/PP7GlCXBVwvhliS9Gal5RhfZFugeITyeiSCQAwCJFfcTw8G/kqtrT4cMyauG6OfRs0k8T2+zXr3WClu9s8MspmttPaeNEUFWq5PLOVFGeWab71FbTa2htOVRvXQ0kRg27e06y+h6DaR5sU5M8UabevQ2qdLsbVK1yWNvYrqcnLJqUVEw2lm8allRpJBYSIjUSy2+RUvkqt6a+kIL1f7I542dpXfiVJS6cl6I1jRFYRhm8vIABJQAAAAAAI732XutOdSlBpUuc2117I4I73dzf6jRowpSpOLSw3Hr5nOzO3hHehpTTbwdJtqjbwckoRlLq2V+xNqVoT4bam5RzrHovn0Oerbbjc3CjTm1xywuLpk76ynG1tpU6eZTWeOWNf9jIsx+h6zlC1YXJ43ipKrSUmsVY68L546o5fZtzw1YSy0uJZx2ehrbV2rKbbUmVVG6lF5lqVlGUnvXcolGKcPB3m8GzJ3MPdSc4N+Tfy78ijtoylRxL+JReH34f8jpt2tqxqKLb14YxfrFaP5r9iNv7P8OauacdH7tWK6p82bE0/iR5UouL2srLOtlJm22VlNcE3FawklKL7pljAucz0Q2JMx1JgETng5bebbEUuBPMu39SN4d6VHNOi8y6y6L+rONqVHJtyeW+bYxnuWi9ryialRyeWeUQjNbwyyeyJScmbFrbcm+ZaULblk8WFtl5LSUVFeZnbybUlFYQpUkj3Kp2MMW5PyMk8JNt4S5sEM8PJTbW2lnNOD0/M+/kjHtHa7lmMNI9+rKw6xh5ZmnZnhAkZB0OAAAAAAAAAJAAJBKljVMsYbx3KjwqtPD6N5K4ghpPuSm12M872b5yZ4dxJ85Mxl5unsSNzWanPEYJTcY6ynh8or9yHiKySt0ngv90N2LtJXMqvg0nqlNZc1/49PU7O23jpSl4FdpZ0Uvyy9exu3NLxXSUpcNPC93DzhdO3Qrdt7VpUE4U4wj8lkx9R5yj1VRBxx5NHa2zXTlwr4cuVNrpnnHPZ/ueraWUjnqu9U8uLXHB/l6rs4voy4VWoqXiRpS15KfuP6M7RmsGOemknhGxcVlFNyaSWrb00OH2/vY55p0G1Dk5cnL07IjalxVrPFWTUc/DHRfPuaCsEumfUvvRz6MirSPcaRaxtPI9fgSHMuqfZW+GkbFjR4mZKljLkkWuydnKmnOpr2X9SrlwdEsG3QteGCeMLp3Z5jSz8QvtrxWspL0X9ConvAukZfYhRbDml3LvToc9tnaPE/Di/dXPzZ5uNuSkmorhz16lYdIxx3M9lmeEACMnQ4EggkAjIJAJAABAAwCSQSACAQACQTCbTym0+60IABY2O8FelLihVl6Sbkn8mbV5vNKs81k2+6KQFHXFvODpG2cezPp3s+2ZFKV5XhokvB4sPPPM8Ll2G3tu+JJpHzq22hUp58OpKKfNRbS+h6qbUqy5zf2OMqm2a4atKPK5OhqUs6vBilKEecl9TnXcz/XL6sxNl1WcnqPodN+OprqvqeXtWn3RzYJ6aKddl3W27FfCs/ZGhX2rUl+bC7I0wWUUjk7JMNgAsUAAABBIAAAAAAAAJIJJJIAABIBBBAJIJJABIBABIBAAIIAAAAAAAAAAAAAAAAAABGQSCSMgnIBBIAJYIAAJJAAIAAIAAAJIRIABAABAAAAAAAAAAAAAJAAIAABAQABIAAP/Z"/>
          <p:cNvSpPr>
            <a:spLocks noChangeAspect="1" noChangeArrowheads="1"/>
          </p:cNvSpPr>
          <p:nvPr/>
        </p:nvSpPr>
        <p:spPr bwMode="auto">
          <a:xfrm>
            <a:off x="90170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152400" y="5715000"/>
            <a:ext cx="8686800" cy="8382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http://www.learntheheart.com/PDF2-heartsounds.pdf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ank-yo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676400"/>
            <a:ext cx="65532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What are heart sounds?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/>
          <a:lstStyle/>
          <a:p>
            <a:r>
              <a:rPr lang="en-US" sz="3200" dirty="0"/>
              <a:t>The </a:t>
            </a:r>
            <a:r>
              <a:rPr lang="en-US" sz="3200" b="1" dirty="0"/>
              <a:t>heart sounds</a:t>
            </a:r>
            <a:r>
              <a:rPr lang="en-US" sz="3200" dirty="0"/>
              <a:t> are the noises (sound) generated by the beating heart and the resultant flow of blood through </a:t>
            </a:r>
            <a:r>
              <a:rPr lang="en-US" sz="3200" dirty="0" smtClean="0"/>
              <a:t>it</a:t>
            </a:r>
          </a:p>
          <a:p>
            <a:pPr marL="109728" indent="0">
              <a:buNone/>
            </a:pPr>
            <a:endParaRPr lang="en-US" sz="3200" dirty="0" smtClean="0"/>
          </a:p>
          <a:p>
            <a:r>
              <a:rPr lang="en-US" sz="3200" dirty="0"/>
              <a:t>In cardiac auscultation, an examiner uses a stethoscope to listen for these sounds, which provide important information about the condition of the heart.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30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different heart sounds?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i="1" dirty="0" err="1"/>
              <a:t>Lub</a:t>
            </a:r>
            <a:r>
              <a:rPr lang="en-US" sz="2400" dirty="0"/>
              <a:t> (first heart </a:t>
            </a:r>
            <a:r>
              <a:rPr lang="en-US" sz="2400" dirty="0" smtClean="0"/>
              <a:t>sound (S1)) </a:t>
            </a:r>
            <a:r>
              <a:rPr lang="en-US" sz="2400" dirty="0"/>
              <a:t>which is </a:t>
            </a:r>
            <a:r>
              <a:rPr lang="en-US" sz="2400" u="sng" dirty="0"/>
              <a:t>associated</a:t>
            </a:r>
            <a:r>
              <a:rPr lang="en-US" sz="2400" dirty="0"/>
              <a:t> with the closure of the AV </a:t>
            </a:r>
            <a:r>
              <a:rPr lang="en-US" sz="2400" dirty="0" smtClean="0"/>
              <a:t>valves</a:t>
            </a:r>
          </a:p>
          <a:p>
            <a:pPr marL="109728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i="1" dirty="0"/>
              <a:t>Dub</a:t>
            </a:r>
            <a:r>
              <a:rPr lang="en-US" sz="2400" dirty="0"/>
              <a:t> (second heart </a:t>
            </a:r>
            <a:r>
              <a:rPr lang="en-US" sz="2400" dirty="0" smtClean="0"/>
              <a:t>sound (S2)) </a:t>
            </a:r>
            <a:r>
              <a:rPr lang="en-US" sz="2400" dirty="0"/>
              <a:t>which is </a:t>
            </a:r>
            <a:r>
              <a:rPr lang="en-US" sz="2400" u="sng" dirty="0"/>
              <a:t>associated </a:t>
            </a:r>
            <a:r>
              <a:rPr lang="en-US" sz="2400" dirty="0"/>
              <a:t>with the closure of the semilunar valves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39624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745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6013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Slapping of the valves leaflets is </a:t>
            </a:r>
            <a:r>
              <a:rPr lang="en-US" sz="3200" i="1" dirty="0"/>
              <a:t>not </a:t>
            </a:r>
            <a:r>
              <a:rPr lang="en-US" sz="3200" dirty="0"/>
              <a:t>enough to generate a heart sound.</a:t>
            </a:r>
          </a:p>
          <a:p>
            <a:r>
              <a:rPr lang="en-US" sz="3200" dirty="0"/>
              <a:t>The causes of the 1</a:t>
            </a:r>
            <a:r>
              <a:rPr lang="en-US" sz="3200" baseline="30000" dirty="0"/>
              <a:t>st</a:t>
            </a:r>
            <a:r>
              <a:rPr lang="en-US" sz="3200" dirty="0"/>
              <a:t> heart sound:</a:t>
            </a:r>
          </a:p>
          <a:p>
            <a:pPr lvl="1"/>
            <a:r>
              <a:rPr lang="en-US" sz="3200" dirty="0"/>
              <a:t>During systole the AV valves are closed &amp; blood tries to flow back to the atrium back bulging the AV valves. But the taut chordae </a:t>
            </a:r>
            <a:r>
              <a:rPr lang="en-US" sz="3200" dirty="0" err="1"/>
              <a:t>tendinae</a:t>
            </a:r>
            <a:r>
              <a:rPr lang="en-US" sz="3200" dirty="0"/>
              <a:t> stop the back bulging and causes the blood to flow forward.</a:t>
            </a:r>
          </a:p>
          <a:p>
            <a:pPr lvl="1"/>
            <a:r>
              <a:rPr lang="en-US" sz="3200" dirty="0"/>
              <a:t>This </a:t>
            </a:r>
            <a:r>
              <a:rPr lang="en-US" sz="3200" dirty="0" smtClean="0"/>
              <a:t>in addition to the actual closure of the valves will </a:t>
            </a:r>
            <a:r>
              <a:rPr lang="en-US" sz="3200" dirty="0"/>
              <a:t>cause vibration of the valves, blood &amp; the walls of the ventricles which is presented as the 1</a:t>
            </a:r>
            <a:r>
              <a:rPr lang="en-US" sz="3200" baseline="30000" dirty="0"/>
              <a:t>st</a:t>
            </a:r>
            <a:r>
              <a:rPr lang="en-US" sz="3200" dirty="0"/>
              <a:t> heart sound</a:t>
            </a:r>
          </a:p>
        </p:txBody>
      </p:sp>
    </p:spTree>
    <p:extLst>
      <p:ext uri="{BB962C8B-B14F-4D97-AF65-F5344CB8AC3E}">
        <p14:creationId xmlns:p14="http://schemas.microsoft.com/office/powerpoint/2010/main" xmlns="" val="10057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60136"/>
          </a:xfrm>
        </p:spPr>
        <p:txBody>
          <a:bodyPr>
            <a:normAutofit fontScale="92500"/>
          </a:bodyPr>
          <a:lstStyle/>
          <a:p>
            <a:r>
              <a:rPr lang="en-US" dirty="0"/>
              <a:t>The causes of the 2</a:t>
            </a:r>
            <a:r>
              <a:rPr lang="en-US" baseline="30000" dirty="0"/>
              <a:t>nd</a:t>
            </a:r>
            <a:r>
              <a:rPr lang="en-US" dirty="0"/>
              <a:t> heart sound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/>
            <a:r>
              <a:rPr lang="en-US" sz="3200" dirty="0"/>
              <a:t>During diastole, blood in the blood vessels tried to flow back to the ventricles </a:t>
            </a:r>
            <a:r>
              <a:rPr lang="en-US" sz="3200" dirty="0">
                <a:sym typeface="Wingdings" pitchFamily="2" charset="2"/>
              </a:rPr>
              <a:t>cause the semilunar valves to bulge. But the elastic recoil of the arteries cause the blood to bounce forward which will vibrate the blood the valves and the ventricle walls</a:t>
            </a:r>
            <a:r>
              <a:rPr lang="en-US" sz="3200" dirty="0" smtClean="0">
                <a:sym typeface="Wingdings" pitchFamily="2" charset="2"/>
              </a:rPr>
              <a:t>.</a:t>
            </a:r>
          </a:p>
          <a:p>
            <a:pPr marL="411480" lvl="1" indent="0">
              <a:buNone/>
            </a:pPr>
            <a:endParaRPr lang="en-US" sz="3200" dirty="0">
              <a:sym typeface="Wingdings" pitchFamily="2" charset="2"/>
            </a:endParaRPr>
          </a:p>
          <a:p>
            <a:pPr lvl="1"/>
            <a:r>
              <a:rPr lang="en-US" sz="3200" dirty="0">
                <a:sym typeface="Wingdings" pitchFamily="2" charset="2"/>
              </a:rPr>
              <a:t>This </a:t>
            </a:r>
            <a:r>
              <a:rPr lang="en-US" sz="3200" dirty="0" smtClean="0">
                <a:sym typeface="Wingdings" pitchFamily="2" charset="2"/>
              </a:rPr>
              <a:t> also in addition to the actual closure of the </a:t>
            </a:r>
            <a:r>
              <a:rPr lang="en-US" sz="3200" dirty="0" err="1" smtClean="0">
                <a:sym typeface="Wingdings" pitchFamily="2" charset="2"/>
              </a:rPr>
              <a:t>semilunar</a:t>
            </a:r>
            <a:r>
              <a:rPr lang="en-US" sz="3200" dirty="0" smtClean="0">
                <a:sym typeface="Wingdings" pitchFamily="2" charset="2"/>
              </a:rPr>
              <a:t> valves are </a:t>
            </a:r>
            <a:r>
              <a:rPr lang="en-US" sz="3200" dirty="0">
                <a:sym typeface="Wingdings" pitchFamily="2" charset="2"/>
              </a:rPr>
              <a:t>presented as the 2</a:t>
            </a:r>
            <a:r>
              <a:rPr lang="en-US" sz="3200" baseline="30000" dirty="0">
                <a:sym typeface="Wingdings" pitchFamily="2" charset="2"/>
              </a:rPr>
              <a:t>nd</a:t>
            </a:r>
            <a:r>
              <a:rPr lang="en-US" sz="3200" dirty="0">
                <a:sym typeface="Wingdings" pitchFamily="2" charset="2"/>
              </a:rPr>
              <a:t> heart sound.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04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heart sounds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The 3</a:t>
            </a:r>
            <a:r>
              <a:rPr lang="en-US" sz="3200" baseline="30000" dirty="0"/>
              <a:t>rd</a:t>
            </a:r>
            <a:r>
              <a:rPr lang="en-US" sz="3200" dirty="0"/>
              <a:t> heart sound: is the heard in the mid diastole due to the blood that fills the ventricles</a:t>
            </a:r>
            <a:r>
              <a:rPr lang="en-US" sz="3200" dirty="0" smtClean="0"/>
              <a:t>.</a:t>
            </a:r>
          </a:p>
          <a:p>
            <a:pPr marL="109728" indent="0">
              <a:buNone/>
            </a:pPr>
            <a:endParaRPr lang="en-US" sz="3200" dirty="0"/>
          </a:p>
          <a:p>
            <a:r>
              <a:rPr lang="en-US" sz="3200" dirty="0"/>
              <a:t>The 4</a:t>
            </a:r>
            <a:r>
              <a:rPr lang="en-US" sz="3200" baseline="30000" dirty="0"/>
              <a:t>th</a:t>
            </a:r>
            <a:r>
              <a:rPr lang="en-US" sz="3200" dirty="0"/>
              <a:t> heart sound: also known as atrial heart sound. It </a:t>
            </a:r>
            <a:r>
              <a:rPr lang="en-US" sz="3200" dirty="0" smtClean="0"/>
              <a:t>occurs </a:t>
            </a:r>
            <a:r>
              <a:rPr lang="en-US" sz="3200" dirty="0"/>
              <a:t>when the atrium contracts &amp; pumps blood to the ventricles. This sound is almost never heard by the stethoscope.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6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Where to listen?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en-US" sz="2800" b="1" i="1" dirty="0"/>
              <a:t>Tricuspid valve</a:t>
            </a:r>
            <a:r>
              <a:rPr lang="en-US" sz="2800" b="1" dirty="0"/>
              <a:t>: </a:t>
            </a:r>
            <a:r>
              <a:rPr lang="en-US" sz="2800" dirty="0"/>
              <a:t>is best heard at the </a:t>
            </a:r>
            <a:r>
              <a:rPr lang="en-US" sz="2800" dirty="0" err="1"/>
              <a:t>Rt</a:t>
            </a:r>
            <a:r>
              <a:rPr lang="en-US" sz="2800" dirty="0"/>
              <a:t> half the lower end of the sternum </a:t>
            </a:r>
            <a:r>
              <a:rPr lang="en-US" sz="2800" dirty="0" smtClean="0"/>
              <a:t>body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b="1" i="1" dirty="0"/>
              <a:t>Mitral valve</a:t>
            </a:r>
            <a:r>
              <a:rPr lang="en-US" sz="2800" dirty="0"/>
              <a:t>: is best heard at the Apex of the heart (Lt 5</a:t>
            </a:r>
            <a:r>
              <a:rPr lang="en-US" sz="2800" baseline="30000" dirty="0"/>
              <a:t>th</a:t>
            </a:r>
            <a:r>
              <a:rPr lang="en-US" sz="2800" dirty="0"/>
              <a:t> intercostal space at the mid-</a:t>
            </a:r>
            <a:r>
              <a:rPr lang="en-US" sz="2800" dirty="0" err="1"/>
              <a:t>clavicular</a:t>
            </a:r>
            <a:r>
              <a:rPr lang="en-US" sz="2800" dirty="0"/>
              <a:t> line</a:t>
            </a:r>
            <a:r>
              <a:rPr lang="en-US" sz="2800" dirty="0" smtClean="0"/>
              <a:t>). Here S1 is louder than S2. 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b="1" i="1" dirty="0"/>
              <a:t>Pulmonary valves</a:t>
            </a:r>
            <a:r>
              <a:rPr lang="en-US" sz="2800" b="1" dirty="0"/>
              <a:t>: </a:t>
            </a:r>
            <a:r>
              <a:rPr lang="en-US" sz="2800" dirty="0"/>
              <a:t>is best heard at the Lt medial 2</a:t>
            </a:r>
            <a:r>
              <a:rPr lang="en-US" sz="2800" baseline="30000" dirty="0"/>
              <a:t>nd</a:t>
            </a:r>
            <a:r>
              <a:rPr lang="en-US" sz="2800" dirty="0"/>
              <a:t> </a:t>
            </a:r>
            <a:r>
              <a:rPr lang="en-US" sz="2800" dirty="0" err="1"/>
              <a:t>intercostal</a:t>
            </a:r>
            <a:r>
              <a:rPr lang="en-US" sz="2800" dirty="0"/>
              <a:t> </a:t>
            </a:r>
            <a:r>
              <a:rPr lang="en-US" sz="2800" dirty="0" smtClean="0"/>
              <a:t>space (in this position, S2 is louder than S1)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endParaRPr lang="en-US" sz="2800" b="1" dirty="0"/>
          </a:p>
          <a:p>
            <a:pPr lvl="1">
              <a:lnSpc>
                <a:spcPct val="90000"/>
              </a:lnSpc>
            </a:pPr>
            <a:r>
              <a:rPr lang="en-US" sz="2800" b="1" i="1" dirty="0"/>
              <a:t>Aortic valve</a:t>
            </a:r>
            <a:r>
              <a:rPr lang="en-US" sz="2800" b="1" dirty="0"/>
              <a:t> </a:t>
            </a:r>
            <a:r>
              <a:rPr lang="en-US" sz="2800" dirty="0"/>
              <a:t>: is best heard in the  medial 2</a:t>
            </a:r>
            <a:r>
              <a:rPr lang="en-US" sz="2800" baseline="30000" dirty="0"/>
              <a:t>nd</a:t>
            </a:r>
            <a:r>
              <a:rPr lang="en-US" sz="2800" dirty="0"/>
              <a:t> </a:t>
            </a:r>
            <a:r>
              <a:rPr lang="en-US" sz="2800" dirty="0" err="1"/>
              <a:t>Rt</a:t>
            </a:r>
            <a:r>
              <a:rPr lang="en-US" sz="2800" dirty="0"/>
              <a:t> </a:t>
            </a:r>
            <a:r>
              <a:rPr lang="en-US" sz="2800" dirty="0" err="1"/>
              <a:t>inetercostal</a:t>
            </a:r>
            <a:r>
              <a:rPr lang="en-US" sz="2800" dirty="0"/>
              <a:t> space.</a:t>
            </a:r>
            <a:endParaRPr lang="en-GB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02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162800" cy="486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59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228</TotalTime>
  <Words>949</Words>
  <Application>Microsoft Office PowerPoint</Application>
  <PresentationFormat>On-screen Show (4:3)</PresentationFormat>
  <Paragraphs>91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Urban</vt:lpstr>
      <vt:lpstr>Heart Sounds </vt:lpstr>
      <vt:lpstr>Objectives </vt:lpstr>
      <vt:lpstr>What are heart sounds?</vt:lpstr>
      <vt:lpstr>What are the different heart sounds? </vt:lpstr>
      <vt:lpstr>Slide 5</vt:lpstr>
      <vt:lpstr>Slide 6</vt:lpstr>
      <vt:lpstr>More heart sounds</vt:lpstr>
      <vt:lpstr>Where to listen?</vt:lpstr>
      <vt:lpstr>Slide 9</vt:lpstr>
      <vt:lpstr>Slide 10</vt:lpstr>
      <vt:lpstr>Slide 11</vt:lpstr>
      <vt:lpstr>Physiological splitting of S2</vt:lpstr>
      <vt:lpstr>Splitting of S1 </vt:lpstr>
      <vt:lpstr>Abnormal splitting S1: heard </vt:lpstr>
      <vt:lpstr>Cont.</vt:lpstr>
      <vt:lpstr>Where to listen for the Split?</vt:lpstr>
      <vt:lpstr>Murmurs</vt:lpstr>
      <vt:lpstr>THRILL</vt:lpstr>
      <vt:lpstr>Types of Murmur </vt:lpstr>
      <vt:lpstr>Slide 20</vt:lpstr>
      <vt:lpstr>Phonocardiography </vt:lpstr>
      <vt:lpstr>Slide 22</vt:lpstr>
      <vt:lpstr>Slide 23</vt:lpstr>
      <vt:lpstr>Slide 24</vt:lpstr>
      <vt:lpstr>Slide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Sounds</dc:title>
  <dc:creator>Computer</dc:creator>
  <cp:lastModifiedBy>sony</cp:lastModifiedBy>
  <cp:revision>27</cp:revision>
  <dcterms:created xsi:type="dcterms:W3CDTF">2011-03-19T16:53:52Z</dcterms:created>
  <dcterms:modified xsi:type="dcterms:W3CDTF">2012-03-10T05:16:33Z</dcterms:modified>
</cp:coreProperties>
</file>