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 id="2147483740" r:id="rId2"/>
  </p:sldMasterIdLst>
  <p:notesMasterIdLst>
    <p:notesMasterId r:id="rId29"/>
  </p:notesMasterIdLst>
  <p:sldIdLst>
    <p:sldId id="283" r:id="rId3"/>
    <p:sldId id="256" r:id="rId4"/>
    <p:sldId id="263" r:id="rId5"/>
    <p:sldId id="274" r:id="rId6"/>
    <p:sldId id="271" r:id="rId7"/>
    <p:sldId id="270" r:id="rId8"/>
    <p:sldId id="261" r:id="rId9"/>
    <p:sldId id="269" r:id="rId10"/>
    <p:sldId id="258" r:id="rId11"/>
    <p:sldId id="257" r:id="rId12"/>
    <p:sldId id="273" r:id="rId13"/>
    <p:sldId id="264" r:id="rId14"/>
    <p:sldId id="259" r:id="rId15"/>
    <p:sldId id="260" r:id="rId16"/>
    <p:sldId id="265" r:id="rId17"/>
    <p:sldId id="266" r:id="rId18"/>
    <p:sldId id="267" r:id="rId19"/>
    <p:sldId id="268"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ar-SA"/>
    </a:defPPr>
    <a:lvl1pPr algn="r" rtl="1" fontAlgn="base">
      <a:spcBef>
        <a:spcPct val="0"/>
      </a:spcBef>
      <a:spcAft>
        <a:spcPct val="0"/>
      </a:spcAft>
      <a:defRPr sz="20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20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20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20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2000" kern="1200">
        <a:solidFill>
          <a:schemeClr val="tx1"/>
        </a:solidFill>
        <a:latin typeface="Arial" pitchFamily="34" charset="0"/>
        <a:ea typeface="+mn-ea"/>
        <a:cs typeface="Arial" pitchFamily="34" charset="0"/>
      </a:defRPr>
    </a:lvl5pPr>
    <a:lvl6pPr marL="2286000" algn="r" defTabSz="914400" rtl="1" eaLnBrk="1" latinLnBrk="0" hangingPunct="1">
      <a:defRPr sz="2000" kern="1200">
        <a:solidFill>
          <a:schemeClr val="tx1"/>
        </a:solidFill>
        <a:latin typeface="Arial" pitchFamily="34" charset="0"/>
        <a:ea typeface="+mn-ea"/>
        <a:cs typeface="Arial" pitchFamily="34" charset="0"/>
      </a:defRPr>
    </a:lvl6pPr>
    <a:lvl7pPr marL="2743200" algn="r" defTabSz="914400" rtl="1" eaLnBrk="1" latinLnBrk="0" hangingPunct="1">
      <a:defRPr sz="2000" kern="1200">
        <a:solidFill>
          <a:schemeClr val="tx1"/>
        </a:solidFill>
        <a:latin typeface="Arial" pitchFamily="34" charset="0"/>
        <a:ea typeface="+mn-ea"/>
        <a:cs typeface="Arial" pitchFamily="34" charset="0"/>
      </a:defRPr>
    </a:lvl7pPr>
    <a:lvl8pPr marL="3200400" algn="r" defTabSz="914400" rtl="1" eaLnBrk="1" latinLnBrk="0" hangingPunct="1">
      <a:defRPr sz="2000" kern="1200">
        <a:solidFill>
          <a:schemeClr val="tx1"/>
        </a:solidFill>
        <a:latin typeface="Arial" pitchFamily="34" charset="0"/>
        <a:ea typeface="+mn-ea"/>
        <a:cs typeface="Arial" pitchFamily="34" charset="0"/>
      </a:defRPr>
    </a:lvl8pPr>
    <a:lvl9pPr marL="3657600" algn="r" defTabSz="914400" rtl="1" eaLnBrk="1" latinLnBrk="0" hangingPunct="1">
      <a:defRPr sz="20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C6D4"/>
    <a:srgbClr val="21CAE1"/>
    <a:srgbClr val="FF3300"/>
    <a:srgbClr val="00FFFF"/>
    <a:srgbClr val="66FF33"/>
    <a:srgbClr val="0000FF"/>
    <a:srgbClr val="CC3300"/>
    <a:srgbClr val="40979E"/>
    <a:srgbClr val="82C7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11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D207480-B077-4A1B-BD40-F3E653C3D20A}" type="datetimeFigureOut">
              <a:rPr lang="ar-SA" smtClean="0"/>
              <a:t>22/05/33</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9F630B3-66D6-4760-BD51-04588492B8A2}"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36B6D2D-3330-4F94-B8D1-570398DB3C1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10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11</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12</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13</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14</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15</a:t>
            </a:fld>
            <a:endParaRPr lang="ar-S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16</a:t>
            </a:fld>
            <a:endParaRPr lang="ar-S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17</a:t>
            </a:fld>
            <a:endParaRPr lang="ar-S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18</a:t>
            </a:fld>
            <a:endParaRPr lang="ar-SA"/>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473A6F-AE50-47A7-8186-703489441107}" type="slidenum">
              <a:rPr lang="ar-SA" smtClean="0"/>
              <a:pPr/>
              <a:t>19</a:t>
            </a:fld>
            <a:endParaRPr lang="ar-S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E2E914-8408-4BB3-B17E-8008A0BB1D9F}" type="slidenum">
              <a:rPr lang="ar-SA" smtClean="0"/>
              <a:pPr/>
              <a:t>20</a:t>
            </a:fld>
            <a:endParaRPr lang="ar-SA"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EC82D2-F047-4334-9D27-37F4C65C8C96}" type="slidenum">
              <a:rPr lang="ar-SA" smtClean="0"/>
              <a:pPr/>
              <a:t>21</a:t>
            </a:fld>
            <a:endParaRPr lang="ar-SA"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74ACB5-A6BA-4223-8875-52A2CCBECBB5}" type="slidenum">
              <a:rPr lang="ar-SA" smtClean="0"/>
              <a:pPr/>
              <a:t>22</a:t>
            </a:fld>
            <a:endParaRPr lang="ar-SA"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37C1C6-1337-4119-AD8B-65B55AB6BC2C}" type="slidenum">
              <a:rPr lang="ar-SA" smtClean="0"/>
              <a:pPr/>
              <a:t>23</a:t>
            </a:fld>
            <a:endParaRPr lang="ar-SA"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612CE0-BCBC-42E6-89F3-F7CD86817B59}" type="slidenum">
              <a:rPr lang="ar-SA" smtClean="0"/>
              <a:pPr/>
              <a:t>24</a:t>
            </a:fld>
            <a:endParaRPr lang="ar-SA"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692010-CBD9-466F-B204-3BC2E0A07C70}" type="slidenum">
              <a:rPr lang="ar-SA" smtClean="0"/>
              <a:pPr/>
              <a:t>25</a:t>
            </a:fld>
            <a:endParaRPr lang="ar-SA"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ar-SA"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EAF5DD-38CA-4E45-A6F7-A7944EACF6DE}" type="slidenum">
              <a:rPr lang="ar-SA" smtClean="0"/>
              <a:pPr/>
              <a:t>26</a:t>
            </a:fld>
            <a:endParaRPr lang="ar-S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3</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6</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7</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09F630B3-66D6-4760-BD51-04588492B8A2}" type="slidenum">
              <a:rPr lang="ar-SA" smtClean="0"/>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794A95BA-44ED-4F68-8475-7A7AA35EBD72}"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31EDDA6-8BDB-4A24-AC23-F52ECFFF1846}"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B604EAE-8F3B-48DB-8C25-B43D9CF4B086}"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859EF4C1-B363-42C7-8DFF-6D1E9F2B4A47}" type="slidenum">
              <a:rPr lang="ar-SA"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859EF4C1-B363-42C7-8DFF-6D1E9F2B4A47}" type="slidenum">
              <a:rPr lang="ar-SA"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859EF4C1-B363-42C7-8DFF-6D1E9F2B4A47}" type="slidenum">
              <a:rPr lang="ar-SA"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pPr>
              <a:defRPr/>
            </a:pPr>
            <a:endParaRPr lang="en-US"/>
          </a:p>
        </p:txBody>
      </p:sp>
      <p:sp>
        <p:nvSpPr>
          <p:cNvPr id="6" name="عنصر نائب للتذييل 5"/>
          <p:cNvSpPr>
            <a:spLocks noGrp="1"/>
          </p:cNvSpPr>
          <p:nvPr>
            <p:ph type="ftr" sz="quarter" idx="11"/>
          </p:nvPr>
        </p:nvSpPr>
        <p:spPr/>
        <p:txBody>
          <a:bodyPr/>
          <a:lstStyle/>
          <a:p>
            <a:pPr>
              <a:defRPr/>
            </a:pPr>
            <a:endParaRPr lang="en-US"/>
          </a:p>
        </p:txBody>
      </p:sp>
      <p:sp>
        <p:nvSpPr>
          <p:cNvPr id="7" name="عنصر نائب لرقم الشريحة 6"/>
          <p:cNvSpPr>
            <a:spLocks noGrp="1"/>
          </p:cNvSpPr>
          <p:nvPr>
            <p:ph type="sldNum" sz="quarter" idx="12"/>
          </p:nvPr>
        </p:nvSpPr>
        <p:spPr/>
        <p:txBody>
          <a:bodyPr/>
          <a:lstStyle/>
          <a:p>
            <a:pPr>
              <a:defRPr/>
            </a:pPr>
            <a:fld id="{859EF4C1-B363-42C7-8DFF-6D1E9F2B4A47}" type="slidenum">
              <a:rPr lang="ar-SA"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pPr>
              <a:defRPr/>
            </a:pPr>
            <a:endParaRPr lang="en-US"/>
          </a:p>
        </p:txBody>
      </p:sp>
      <p:sp>
        <p:nvSpPr>
          <p:cNvPr id="8" name="عنصر نائب للتذييل 7"/>
          <p:cNvSpPr>
            <a:spLocks noGrp="1"/>
          </p:cNvSpPr>
          <p:nvPr>
            <p:ph type="ftr" sz="quarter" idx="11"/>
          </p:nvPr>
        </p:nvSpPr>
        <p:spPr/>
        <p:txBody>
          <a:bodyPr/>
          <a:lstStyle/>
          <a:p>
            <a:pPr>
              <a:defRPr/>
            </a:pPr>
            <a:endParaRPr lang="en-US"/>
          </a:p>
        </p:txBody>
      </p:sp>
      <p:sp>
        <p:nvSpPr>
          <p:cNvPr id="9" name="عنصر نائب لرقم الشريحة 8"/>
          <p:cNvSpPr>
            <a:spLocks noGrp="1"/>
          </p:cNvSpPr>
          <p:nvPr>
            <p:ph type="sldNum" sz="quarter" idx="12"/>
          </p:nvPr>
        </p:nvSpPr>
        <p:spPr/>
        <p:txBody>
          <a:bodyPr/>
          <a:lstStyle/>
          <a:p>
            <a:pPr>
              <a:defRPr/>
            </a:pPr>
            <a:fld id="{859EF4C1-B363-42C7-8DFF-6D1E9F2B4A47}" type="slidenum">
              <a:rPr lang="ar-SA" smtClean="0"/>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pPr>
              <a:defRPr/>
            </a:pPr>
            <a:endParaRPr lang="en-US"/>
          </a:p>
        </p:txBody>
      </p:sp>
      <p:sp>
        <p:nvSpPr>
          <p:cNvPr id="4" name="عنصر نائب للتذييل 3"/>
          <p:cNvSpPr>
            <a:spLocks noGrp="1"/>
          </p:cNvSpPr>
          <p:nvPr>
            <p:ph type="ftr" sz="quarter" idx="11"/>
          </p:nvPr>
        </p:nvSpPr>
        <p:spPr/>
        <p:txBody>
          <a:bodyPr/>
          <a:lstStyle/>
          <a:p>
            <a:pPr>
              <a:defRPr/>
            </a:pPr>
            <a:endParaRPr lang="en-US"/>
          </a:p>
        </p:txBody>
      </p:sp>
      <p:sp>
        <p:nvSpPr>
          <p:cNvPr id="5" name="عنصر نائب لرقم الشريحة 4"/>
          <p:cNvSpPr>
            <a:spLocks noGrp="1"/>
          </p:cNvSpPr>
          <p:nvPr>
            <p:ph type="sldNum" sz="quarter" idx="12"/>
          </p:nvPr>
        </p:nvSpPr>
        <p:spPr/>
        <p:txBody>
          <a:bodyPr/>
          <a:lstStyle/>
          <a:p>
            <a:pPr>
              <a:defRPr/>
            </a:pPr>
            <a:fld id="{859EF4C1-B363-42C7-8DFF-6D1E9F2B4A47}" type="slidenum">
              <a:rPr lang="ar-SA"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pPr>
              <a:defRPr/>
            </a:pPr>
            <a:endParaRPr lang="en-US"/>
          </a:p>
        </p:txBody>
      </p:sp>
      <p:sp>
        <p:nvSpPr>
          <p:cNvPr id="3" name="عنصر نائب للتذييل 2"/>
          <p:cNvSpPr>
            <a:spLocks noGrp="1"/>
          </p:cNvSpPr>
          <p:nvPr>
            <p:ph type="ftr" sz="quarter" idx="11"/>
          </p:nvPr>
        </p:nvSpPr>
        <p:spPr/>
        <p:txBody>
          <a:bodyPr/>
          <a:lstStyle/>
          <a:p>
            <a:pPr>
              <a:defRPr/>
            </a:pPr>
            <a:endParaRPr lang="en-US"/>
          </a:p>
        </p:txBody>
      </p:sp>
      <p:sp>
        <p:nvSpPr>
          <p:cNvPr id="4" name="عنصر نائب لرقم الشريحة 3"/>
          <p:cNvSpPr>
            <a:spLocks noGrp="1"/>
          </p:cNvSpPr>
          <p:nvPr>
            <p:ph type="sldNum" sz="quarter" idx="12"/>
          </p:nvPr>
        </p:nvSpPr>
        <p:spPr/>
        <p:txBody>
          <a:bodyPr/>
          <a:lstStyle/>
          <a:p>
            <a:pPr>
              <a:defRPr/>
            </a:pPr>
            <a:fld id="{859EF4C1-B363-42C7-8DFF-6D1E9F2B4A47}" type="slidenum">
              <a:rPr lang="ar-SA"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a:defRPr/>
            </a:pPr>
            <a:endParaRPr lang="en-US"/>
          </a:p>
        </p:txBody>
      </p:sp>
      <p:sp>
        <p:nvSpPr>
          <p:cNvPr id="6" name="عنصر نائب للتذييل 5"/>
          <p:cNvSpPr>
            <a:spLocks noGrp="1"/>
          </p:cNvSpPr>
          <p:nvPr>
            <p:ph type="ftr" sz="quarter" idx="11"/>
          </p:nvPr>
        </p:nvSpPr>
        <p:spPr/>
        <p:txBody>
          <a:bodyPr/>
          <a:lstStyle/>
          <a:p>
            <a:pPr>
              <a:defRPr/>
            </a:pPr>
            <a:endParaRPr lang="en-US"/>
          </a:p>
        </p:txBody>
      </p:sp>
      <p:sp>
        <p:nvSpPr>
          <p:cNvPr id="7" name="عنصر نائب لرقم الشريحة 6"/>
          <p:cNvSpPr>
            <a:spLocks noGrp="1"/>
          </p:cNvSpPr>
          <p:nvPr>
            <p:ph type="sldNum" sz="quarter" idx="12"/>
          </p:nvPr>
        </p:nvSpPr>
        <p:spPr/>
        <p:txBody>
          <a:bodyPr/>
          <a:lstStyle/>
          <a:p>
            <a:pPr>
              <a:defRPr/>
            </a:pPr>
            <a:fld id="{859EF4C1-B363-42C7-8DFF-6D1E9F2B4A47}" type="slidenum">
              <a:rPr lang="ar-SA"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6E6BD10-5FDC-4C66-AFE0-F01D8E4C2A0A}" type="slidenum">
              <a:rPr lang="ar-SA"/>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pPr>
              <a:defRPr/>
            </a:pPr>
            <a:endParaRPr lang="en-US"/>
          </a:p>
        </p:txBody>
      </p:sp>
      <p:sp>
        <p:nvSpPr>
          <p:cNvPr id="6" name="عنصر نائب للتذييل 5"/>
          <p:cNvSpPr>
            <a:spLocks noGrp="1"/>
          </p:cNvSpPr>
          <p:nvPr>
            <p:ph type="ftr" sz="quarter" idx="11"/>
          </p:nvPr>
        </p:nvSpPr>
        <p:spPr/>
        <p:txBody>
          <a:bodyPr/>
          <a:lstStyle/>
          <a:p>
            <a:pPr>
              <a:defRPr/>
            </a:pPr>
            <a:endParaRPr lang="en-US"/>
          </a:p>
        </p:txBody>
      </p:sp>
      <p:sp>
        <p:nvSpPr>
          <p:cNvPr id="7" name="عنصر نائب لرقم الشريحة 6"/>
          <p:cNvSpPr>
            <a:spLocks noGrp="1"/>
          </p:cNvSpPr>
          <p:nvPr>
            <p:ph type="sldNum" sz="quarter" idx="12"/>
          </p:nvPr>
        </p:nvSpPr>
        <p:spPr/>
        <p:txBody>
          <a:bodyPr/>
          <a:lstStyle/>
          <a:p>
            <a:pPr>
              <a:defRPr/>
            </a:pPr>
            <a:fld id="{859EF4C1-B363-42C7-8DFF-6D1E9F2B4A47}" type="slidenum">
              <a:rPr lang="ar-SA" smtClean="0"/>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859EF4C1-B363-42C7-8DFF-6D1E9F2B4A47}" type="slidenum">
              <a:rPr lang="ar-SA"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pPr>
              <a:defRPr/>
            </a:pPr>
            <a:endParaRPr lang="en-US"/>
          </a:p>
        </p:txBody>
      </p:sp>
      <p:sp>
        <p:nvSpPr>
          <p:cNvPr id="5" name="عنصر نائب للتذييل 4"/>
          <p:cNvSpPr>
            <a:spLocks noGrp="1"/>
          </p:cNvSpPr>
          <p:nvPr>
            <p:ph type="ftr" sz="quarter" idx="11"/>
          </p:nvPr>
        </p:nvSpPr>
        <p:spPr/>
        <p:txBody>
          <a:bodyPr/>
          <a:lstStyle/>
          <a:p>
            <a:pPr>
              <a:defRPr/>
            </a:pPr>
            <a:endParaRPr lang="en-US"/>
          </a:p>
        </p:txBody>
      </p:sp>
      <p:sp>
        <p:nvSpPr>
          <p:cNvPr id="6" name="عنصر نائب لرقم الشريحة 5"/>
          <p:cNvSpPr>
            <a:spLocks noGrp="1"/>
          </p:cNvSpPr>
          <p:nvPr>
            <p:ph type="sldNum" sz="quarter" idx="12"/>
          </p:nvPr>
        </p:nvSpPr>
        <p:spPr/>
        <p:txBody>
          <a:bodyPr/>
          <a:lstStyle/>
          <a:p>
            <a:pPr>
              <a:defRPr/>
            </a:pPr>
            <a:fld id="{859EF4C1-B363-42C7-8DFF-6D1E9F2B4A47}" type="slidenum">
              <a:rPr lang="ar-SA"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22A574-B29E-4C53-BEBA-9A1843BE4F28}"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3100F30-B6F1-4973-8063-D8E8A186CA64}"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C59611B0-18AF-4177-888B-F0F52D8DA9F6}"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E6D6E6F-8AF1-43EA-9AFB-58095390B34F}"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AAECFF63-73B7-4A6A-B224-7A7C63591EBB}"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04CDF04-87F8-4164-8EA0-4BD40473E42C}"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F64CE73-EA1F-4547-BDC7-A2F1654A4FF5}"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Arial" charset="0"/>
              </a:defRPr>
            </a:lvl1pPr>
          </a:lstStyle>
          <a:p>
            <a:pPr>
              <a:defRPr/>
            </a:pPr>
            <a:fld id="{859EF4C1-B363-42C7-8DFF-6D1E9F2B4A47}" type="slidenum">
              <a:rPr lang="ar-SA"/>
              <a:pPr>
                <a:defRPr/>
              </a:pPr>
              <a:t>‹#›</a:t>
            </a:fld>
            <a:endParaRPr 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737" r:id="rId1"/>
    <p:sldLayoutId id="2147483729" r:id="rId2"/>
    <p:sldLayoutId id="2147483738" r:id="rId3"/>
    <p:sldLayoutId id="2147483730" r:id="rId4"/>
    <p:sldLayoutId id="2147483731" r:id="rId5"/>
    <p:sldLayoutId id="2147483732" r:id="rId6"/>
    <p:sldLayoutId id="2147483733" r:id="rId7"/>
    <p:sldLayoutId id="2147483734" r:id="rId8"/>
    <p:sldLayoutId id="2147483739" r:id="rId9"/>
    <p:sldLayoutId id="2147483735" r:id="rId10"/>
    <p:sldLayoutId id="214748373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Traditional Arabic" pitchFamily="2" charset="-78"/>
        </a:defRPr>
      </a:lvl2pPr>
      <a:lvl3pPr algn="l" rtl="0" eaLnBrk="0" fontAlgn="base" hangingPunct="0">
        <a:spcBef>
          <a:spcPct val="0"/>
        </a:spcBef>
        <a:spcAft>
          <a:spcPct val="0"/>
        </a:spcAft>
        <a:defRPr sz="5000">
          <a:solidFill>
            <a:schemeClr val="tx2"/>
          </a:solidFill>
          <a:latin typeface="Calibri" pitchFamily="34" charset="0"/>
          <a:cs typeface="Traditional Arabic" pitchFamily="2" charset="-78"/>
        </a:defRPr>
      </a:lvl3pPr>
      <a:lvl4pPr algn="l" rtl="0" eaLnBrk="0" fontAlgn="base" hangingPunct="0">
        <a:spcBef>
          <a:spcPct val="0"/>
        </a:spcBef>
        <a:spcAft>
          <a:spcPct val="0"/>
        </a:spcAft>
        <a:defRPr sz="5000">
          <a:solidFill>
            <a:schemeClr val="tx2"/>
          </a:solidFill>
          <a:latin typeface="Calibri" pitchFamily="34" charset="0"/>
          <a:cs typeface="Traditional Arabic" pitchFamily="2" charset="-78"/>
        </a:defRPr>
      </a:lvl4pPr>
      <a:lvl5pPr algn="l" rtl="0" eaLnBrk="0" fontAlgn="base" hangingPunct="0">
        <a:spcBef>
          <a:spcPct val="0"/>
        </a:spcBef>
        <a:spcAft>
          <a:spcPct val="0"/>
        </a:spcAft>
        <a:defRPr sz="5000">
          <a:solidFill>
            <a:schemeClr val="tx2"/>
          </a:solidFill>
          <a:latin typeface="Calibri" pitchFamily="34" charset="0"/>
          <a:cs typeface="Traditional Arabic" pitchFamily="2" charset="-78"/>
        </a:defRPr>
      </a:lvl5pPr>
      <a:lvl6pPr marL="457200" algn="l" rtl="0" fontAlgn="base">
        <a:spcBef>
          <a:spcPct val="0"/>
        </a:spcBef>
        <a:spcAft>
          <a:spcPct val="0"/>
        </a:spcAft>
        <a:defRPr sz="5000">
          <a:solidFill>
            <a:schemeClr val="tx2"/>
          </a:solidFill>
          <a:latin typeface="Calibri" pitchFamily="34" charset="0"/>
          <a:cs typeface="Traditional Arabic" pitchFamily="2" charset="-78"/>
        </a:defRPr>
      </a:lvl6pPr>
      <a:lvl7pPr marL="914400" algn="l" rtl="0" fontAlgn="base">
        <a:spcBef>
          <a:spcPct val="0"/>
        </a:spcBef>
        <a:spcAft>
          <a:spcPct val="0"/>
        </a:spcAft>
        <a:defRPr sz="5000">
          <a:solidFill>
            <a:schemeClr val="tx2"/>
          </a:solidFill>
          <a:latin typeface="Calibri" pitchFamily="34" charset="0"/>
          <a:cs typeface="Traditional Arabic" pitchFamily="2" charset="-78"/>
        </a:defRPr>
      </a:lvl7pPr>
      <a:lvl8pPr marL="1371600" algn="l" rtl="0" fontAlgn="base">
        <a:spcBef>
          <a:spcPct val="0"/>
        </a:spcBef>
        <a:spcAft>
          <a:spcPct val="0"/>
        </a:spcAft>
        <a:defRPr sz="5000">
          <a:solidFill>
            <a:schemeClr val="tx2"/>
          </a:solidFill>
          <a:latin typeface="Calibri" pitchFamily="34" charset="0"/>
          <a:cs typeface="Traditional Arabic" pitchFamily="2" charset="-78"/>
        </a:defRPr>
      </a:lvl8pPr>
      <a:lvl9pPr marL="1828800" algn="l" rtl="0" fontAlgn="base">
        <a:spcBef>
          <a:spcPct val="0"/>
        </a:spcBef>
        <a:spcAft>
          <a:spcPct val="0"/>
        </a:spcAft>
        <a:defRPr sz="5000">
          <a:solidFill>
            <a:schemeClr val="tx2"/>
          </a:solidFill>
          <a:latin typeface="Calibri" pitchFamily="34" charset="0"/>
          <a:cs typeface="Traditional Arabic" pitchFamily="2" charset="-7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859EF4C1-B363-42C7-8DFF-6D1E9F2B4A47}"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highered.mcgraw-hill.com/sites/0072507470/student_view0/chapter21/animation__fluid_exchange_across_the_walls_of_capillaries.html"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 Id="rId5" Type="http://schemas.openxmlformats.org/officeDocument/2006/relationships/hyperlink" Target="http://ylearnonline.com/page.php/resources/view_all?id=arteries_arterioles_capillaries_colloidal_osmotic_pressure_endothelium_pulse_veins_venules_t_page_13&amp;from=search" TargetMode="External"/><Relationship Id="rId4" Type="http://schemas.openxmlformats.org/officeDocument/2006/relationships/hyperlink" Target="http://www.cvphysiology.com/Microcirculation/M010.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SA"/>
          </a:p>
        </p:txBody>
      </p:sp>
      <p:sp>
        <p:nvSpPr>
          <p:cNvPr id="3" name="Subtitle 2"/>
          <p:cNvSpPr>
            <a:spLocks noGrp="1"/>
          </p:cNvSpPr>
          <p:nvPr>
            <p:ph type="subTitle" idx="1"/>
          </p:nvPr>
        </p:nvSpPr>
        <p:spPr/>
        <p:txBody>
          <a:bodyPr/>
          <a:lstStyle/>
          <a:p>
            <a:endParaRPr lang="ar-SA"/>
          </a:p>
        </p:txBody>
      </p:sp>
      <p:sp>
        <p:nvSpPr>
          <p:cNvPr id="4" name="Rectangle 3"/>
          <p:cNvSpPr/>
          <p:nvPr/>
        </p:nvSpPr>
        <p:spPr>
          <a:xfrm>
            <a:off x="0" y="0"/>
            <a:ext cx="9144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3600" b="0" i="0" u="none" strike="noStrike" cap="none" normalizeH="0" baseline="0" smtClean="0">
                <a:ln>
                  <a:noFill/>
                </a:ln>
                <a:solidFill>
                  <a:srgbClr val="548DD4"/>
                </a:solidFill>
                <a:effectLst/>
                <a:latin typeface="Calibri" pitchFamily="34" charset="0"/>
                <a:ea typeface="Times New Roman" pitchFamily="18" charset="0"/>
                <a:cs typeface="Times New Roman" pitchFamily="18" charset="0"/>
              </a:rPr>
              <a:t>Physiology Team 431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7" name="Picture 6"/>
          <p:cNvPicPr/>
          <p:nvPr/>
        </p:nvPicPr>
        <p:blipFill>
          <a:blip r:embed="rId3" cstate="print">
            <a:extLst>
              <a:ext uri="{28A0092B-C50C-407E-A947-70E740481C1C}">
                <a14:useLocalDpi xmlns:lc="http://schemas.openxmlformats.org/drawingml/2006/lockedCanvas" xmlns:pic="http://schemas.openxmlformats.org/drawingml/2006/picture" xmlns="" xmlns:wpc="http://schemas.microsoft.com/office/word/2010/wordprocessingCanvas" xmlns:mo="http://schemas.microsoft.com/office/mac/office/2008/main" xmlns:mc="http://schemas.openxmlformats.org/markup-compatibility/2006" xmlns:mv="urn:schemas-microsoft-com:mac:vml"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514601" y="685801"/>
            <a:ext cx="4267200" cy="3031231"/>
          </a:xfrm>
          <a:prstGeom prst="rect">
            <a:avLst/>
          </a:prstGeom>
          <a:ln>
            <a:noFill/>
          </a:ln>
          <a:effectLst>
            <a:outerShdw blurRad="292100" dist="139700" dir="2700000" algn="tl" rotWithShape="0">
              <a:srgbClr val="333333">
                <a:alpha val="65000"/>
              </a:srgbClr>
            </a:outerShdw>
          </a:effectLst>
        </p:spPr>
      </p:pic>
      <p:sp>
        <p:nvSpPr>
          <p:cNvPr id="8" name="Subtitle 2"/>
          <p:cNvSpPr txBox="1">
            <a:spLocks/>
          </p:cNvSpPr>
          <p:nvPr/>
        </p:nvSpPr>
        <p:spPr>
          <a:xfrm>
            <a:off x="4953001" y="3853763"/>
            <a:ext cx="3657600" cy="2743200"/>
          </a:xfrm>
          <a:prstGeom prst="rect">
            <a:avLst/>
          </a:prstGeom>
          <a:ln>
            <a:solidFill>
              <a:srgbClr val="00B0F0"/>
            </a:solidFill>
            <a:prstDash val="dashDot"/>
          </a:ln>
        </p:spPr>
        <p:txBody>
          <a:bodyPr vert="horz" lIns="0" rIns="18288">
            <a:no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1" i="0" u="none" strike="noStrike" kern="1200" cap="none" spc="0" normalizeH="0" baseline="0" noProof="0" dirty="0" smtClean="0">
                <a:ln>
                  <a:noFill/>
                </a:ln>
                <a:solidFill>
                  <a:schemeClr val="bg1"/>
                </a:solidFill>
                <a:effectLst/>
                <a:uLnTx/>
                <a:uFillTx/>
                <a:latin typeface="+mn-lt"/>
                <a:ea typeface="+mn-ea"/>
                <a:cs typeface="+mn-cs"/>
              </a:rPr>
              <a:t>Abdullah Al-</a:t>
            </a: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Towim</a:t>
            </a: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1" i="0" u="none" strike="noStrike" kern="1200" cap="none" spc="0" normalizeH="0" baseline="0" noProof="0" dirty="0" smtClean="0">
                <a:ln>
                  <a:noFill/>
                </a:ln>
                <a:solidFill>
                  <a:schemeClr val="bg1"/>
                </a:solidFill>
                <a:effectLst/>
                <a:uLnTx/>
                <a:uFillTx/>
                <a:latin typeface="+mn-lt"/>
                <a:ea typeface="+mn-ea"/>
                <a:cs typeface="+mn-cs"/>
              </a:rPr>
              <a:t>Khalid  Al </a:t>
            </a: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Mohaimedi</a:t>
            </a: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AbdulRahman</a:t>
            </a:r>
            <a:r>
              <a:rPr kumimoji="0" lang="en-US" sz="1000" b="1" i="0" u="none" strike="noStrike" kern="1200" cap="none" spc="0" normalizeH="0" baseline="0" noProof="0" dirty="0" smtClean="0">
                <a:ln>
                  <a:noFill/>
                </a:ln>
                <a:solidFill>
                  <a:schemeClr val="bg1"/>
                </a:solidFill>
                <a:effectLst/>
                <a:uLnTx/>
                <a:uFillTx/>
                <a:latin typeface="+mn-lt"/>
                <a:ea typeface="+mn-ea"/>
                <a:cs typeface="+mn-cs"/>
              </a:rPr>
              <a:t> Al-</a:t>
            </a: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Bakr</a:t>
            </a: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Fahad</a:t>
            </a:r>
            <a:r>
              <a:rPr kumimoji="0" lang="en-US" sz="1000" b="1" i="0" u="none" strike="noStrike" kern="1200" cap="none" spc="0" normalizeH="0" baseline="0" noProof="0" dirty="0" smtClean="0">
                <a:ln>
                  <a:noFill/>
                </a:ln>
                <a:solidFill>
                  <a:schemeClr val="bg1"/>
                </a:solidFill>
                <a:effectLst/>
                <a:uLnTx/>
                <a:uFillTx/>
                <a:latin typeface="+mn-lt"/>
                <a:ea typeface="+mn-ea"/>
                <a:cs typeface="+mn-cs"/>
              </a:rPr>
              <a:t> </a:t>
            </a:r>
            <a:r>
              <a:rPr kumimoji="0" lang="en-US" sz="1000" b="1" i="0" u="none" strike="noStrike" kern="1200" cap="none" spc="0" normalizeH="0" baseline="0" noProof="0" dirty="0" smtClean="0">
                <a:ln>
                  <a:noFill/>
                </a:ln>
                <a:solidFill>
                  <a:schemeClr val="bg1"/>
                </a:solidFill>
                <a:effectLst/>
                <a:uLnTx/>
                <a:uFillTx/>
                <a:latin typeface="+mn-lt"/>
                <a:ea typeface="+mn-ea"/>
                <a:cs typeface="+mn-cs"/>
              </a:rPr>
              <a:t>Al-</a:t>
            </a: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showishi</a:t>
            </a: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Saad</a:t>
            </a:r>
            <a:r>
              <a:rPr kumimoji="0" lang="en-US" sz="1000" b="1" i="0" u="none" strike="noStrike" kern="1200" cap="none" spc="0" normalizeH="0" baseline="0" noProof="0" dirty="0" smtClean="0">
                <a:ln>
                  <a:noFill/>
                </a:ln>
                <a:solidFill>
                  <a:schemeClr val="bg1"/>
                </a:solidFill>
                <a:effectLst/>
                <a:uLnTx/>
                <a:uFillTx/>
                <a:latin typeface="+mn-lt"/>
                <a:ea typeface="+mn-ea"/>
                <a:cs typeface="+mn-cs"/>
              </a:rPr>
              <a:t> Al-</a:t>
            </a: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Mdemig</a:t>
            </a: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1" i="0" u="none" strike="noStrike" kern="1200" cap="none" spc="0" normalizeH="0" baseline="0" noProof="0" dirty="0" smtClean="0">
                <a:ln>
                  <a:noFill/>
                </a:ln>
                <a:solidFill>
                  <a:schemeClr val="bg1"/>
                </a:solidFill>
                <a:effectLst/>
                <a:uLnTx/>
                <a:uFillTx/>
                <a:latin typeface="+mn-lt"/>
                <a:ea typeface="+mn-ea"/>
                <a:cs typeface="+mn-cs"/>
              </a:rPr>
              <a:t>Ahmad Al-</a:t>
            </a: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Zuhair</a:t>
            </a: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1" i="0" u="none" strike="noStrike" kern="1200" cap="none" spc="0" normalizeH="0" baseline="0" noProof="0" dirty="0" smtClean="0">
                <a:ln>
                  <a:noFill/>
                </a:ln>
                <a:solidFill>
                  <a:schemeClr val="bg1"/>
                </a:solidFill>
                <a:effectLst/>
                <a:uLnTx/>
                <a:uFillTx/>
                <a:latin typeface="+mn-lt"/>
                <a:ea typeface="+mn-ea"/>
                <a:cs typeface="+mn-cs"/>
              </a:rPr>
              <a:t>Mohammed Al </a:t>
            </a: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Numeir</a:t>
            </a: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Majid</a:t>
            </a:r>
            <a:r>
              <a:rPr kumimoji="0" lang="en-US" sz="1000" b="1" i="0" u="none" strike="noStrike" kern="1200" cap="none" spc="0" normalizeH="0" baseline="0" noProof="0" dirty="0" smtClean="0">
                <a:ln>
                  <a:noFill/>
                </a:ln>
                <a:solidFill>
                  <a:schemeClr val="bg1"/>
                </a:solidFill>
                <a:effectLst/>
                <a:uLnTx/>
                <a:uFillTx/>
                <a:latin typeface="+mn-lt"/>
                <a:ea typeface="+mn-ea"/>
                <a:cs typeface="+mn-cs"/>
              </a:rPr>
              <a:t>  Al-</a:t>
            </a: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Oriny</a:t>
            </a: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Abdullrahman</a:t>
            </a:r>
            <a:r>
              <a:rPr kumimoji="0" lang="en-US" sz="1000" b="1" i="0" u="none" strike="noStrike" kern="1200" cap="none" spc="0" normalizeH="0" baseline="0" noProof="0" dirty="0" smtClean="0">
                <a:ln>
                  <a:noFill/>
                </a:ln>
                <a:solidFill>
                  <a:schemeClr val="bg1"/>
                </a:solidFill>
                <a:effectLst/>
                <a:uLnTx/>
                <a:uFillTx/>
                <a:latin typeface="+mn-lt"/>
                <a:ea typeface="+mn-ea"/>
                <a:cs typeface="+mn-cs"/>
              </a:rPr>
              <a:t> </a:t>
            </a: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Alshahrani</a:t>
            </a: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1" i="0" u="none" strike="noStrike" kern="1200" cap="none" spc="0" normalizeH="0" baseline="0" noProof="0" dirty="0" smtClean="0">
                <a:ln>
                  <a:noFill/>
                </a:ln>
                <a:solidFill>
                  <a:schemeClr val="bg1"/>
                </a:solidFill>
                <a:effectLst/>
                <a:uLnTx/>
                <a:uFillTx/>
                <a:latin typeface="+mn-lt"/>
                <a:ea typeface="+mn-ea"/>
                <a:cs typeface="+mn-cs"/>
              </a:rPr>
              <a:t>Tariq Al-</a:t>
            </a: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Otaibi</a:t>
            </a: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Abdulmalik</a:t>
            </a:r>
            <a:r>
              <a:rPr kumimoji="0" lang="en-US" sz="1000" b="1" i="0" u="none" strike="noStrike" kern="1200" cap="none" spc="0" normalizeH="0" baseline="0" noProof="0" dirty="0" smtClean="0">
                <a:ln>
                  <a:noFill/>
                </a:ln>
                <a:solidFill>
                  <a:schemeClr val="bg1"/>
                </a:solidFill>
                <a:effectLst/>
                <a:uLnTx/>
                <a:uFillTx/>
                <a:latin typeface="+mn-lt"/>
                <a:ea typeface="+mn-ea"/>
                <a:cs typeface="+mn-cs"/>
              </a:rPr>
              <a:t> </a:t>
            </a: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Almufarrih</a:t>
            </a:r>
            <a:r>
              <a:rPr kumimoji="0" lang="en-US" sz="1000" b="1" i="0" u="none" strike="noStrike" kern="1200" cap="none" spc="0" normalizeH="0" baseline="0" noProof="0" dirty="0" smtClean="0">
                <a:ln>
                  <a:noFill/>
                </a:ln>
                <a:solidFill>
                  <a:schemeClr val="bg1"/>
                </a:solidFill>
                <a:effectLst/>
                <a:uLnTx/>
                <a:uFillTx/>
                <a:latin typeface="+mn-lt"/>
                <a:ea typeface="+mn-ea"/>
                <a:cs typeface="+mn-cs"/>
              </a:rPr>
              <a:t> </a:t>
            </a: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1" i="0" u="none" strike="noStrike" kern="1200" cap="none" spc="0" normalizeH="0" baseline="0" noProof="0" dirty="0" smtClean="0">
                <a:ln>
                  <a:noFill/>
                </a:ln>
                <a:solidFill>
                  <a:schemeClr val="bg1"/>
                </a:solidFill>
                <a:effectLst/>
                <a:uLnTx/>
                <a:uFillTx/>
                <a:latin typeface="+mn-lt"/>
                <a:ea typeface="+mn-ea"/>
                <a:cs typeface="+mn-cs"/>
              </a:rPr>
              <a:t>Ahmed </a:t>
            </a: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Almarzuqi</a:t>
            </a: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1" i="0" u="none" strike="noStrike" kern="1200" cap="none" spc="0" normalizeH="0" baseline="0" noProof="0" dirty="0" smtClean="0">
                <a:ln>
                  <a:noFill/>
                </a:ln>
                <a:solidFill>
                  <a:schemeClr val="bg1"/>
                </a:solidFill>
                <a:effectLst/>
                <a:uLnTx/>
                <a:uFillTx/>
                <a:latin typeface="+mn-lt"/>
                <a:ea typeface="+mn-ea"/>
                <a:cs typeface="+mn-cs"/>
              </a:rPr>
              <a:t>Nasser Al-</a:t>
            </a:r>
            <a:r>
              <a:rPr kumimoji="0" lang="en-US" sz="1000" b="1" i="0" u="none" strike="noStrike" kern="1200" cap="none" spc="0" normalizeH="0" baseline="0" noProof="0" dirty="0" err="1" smtClean="0">
                <a:ln>
                  <a:noFill/>
                </a:ln>
                <a:solidFill>
                  <a:schemeClr val="bg1"/>
                </a:solidFill>
                <a:effectLst/>
                <a:uLnTx/>
                <a:uFillTx/>
                <a:latin typeface="+mn-lt"/>
                <a:ea typeface="+mn-ea"/>
                <a:cs typeface="+mn-cs"/>
              </a:rPr>
              <a:t>moosa</a:t>
            </a:r>
            <a:r>
              <a:rPr kumimoji="0" lang="en-US" sz="1000" b="1" i="0" u="none" strike="noStrike" kern="1200" cap="none" spc="0" normalizeH="0" baseline="0" noProof="0" dirty="0" smtClean="0">
                <a:ln>
                  <a:noFill/>
                </a:ln>
                <a:solidFill>
                  <a:schemeClr val="bg1"/>
                </a:solidFill>
                <a:effectLst/>
                <a:uLnTx/>
                <a:uFillTx/>
                <a:latin typeface="+mn-lt"/>
                <a:ea typeface="+mn-ea"/>
                <a:cs typeface="+mn-cs"/>
              </a:rPr>
              <a:t> </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en-US" sz="1000" b="1" noProof="0" dirty="0" err="1" smtClean="0">
                <a:solidFill>
                  <a:schemeClr val="bg1"/>
                </a:solidFill>
              </a:rPr>
              <a:t>Abdulaziz</a:t>
            </a:r>
            <a:r>
              <a:rPr lang="en-US" sz="1000" b="1" noProof="0" dirty="0" smtClean="0">
                <a:solidFill>
                  <a:schemeClr val="bg1"/>
                </a:solidFill>
              </a:rPr>
              <a:t> Al-</a:t>
            </a:r>
            <a:r>
              <a:rPr lang="en-US" sz="1000" b="1" noProof="0" dirty="0" err="1" smtClean="0">
                <a:solidFill>
                  <a:schemeClr val="bg1"/>
                </a:solidFill>
              </a:rPr>
              <a:t>hamad</a:t>
            </a:r>
            <a:r>
              <a:rPr lang="en-US" sz="1000" b="1" noProof="0" dirty="0" smtClean="0">
                <a:solidFill>
                  <a:schemeClr val="bg1"/>
                </a:solidFill>
              </a:rPr>
              <a:t> </a:t>
            </a:r>
            <a:endParaRPr kumimoji="0" lang="en-US" sz="1000" b="0" i="0" u="none" strike="noStrike" kern="1200" cap="none" spc="0" normalizeH="0" baseline="0" noProof="0" dirty="0" smtClean="0">
              <a:ln>
                <a:noFill/>
              </a:ln>
              <a:solidFill>
                <a:schemeClr val="bg1"/>
              </a:solidFill>
              <a:effectLst/>
              <a:uLnTx/>
              <a:uFillTx/>
              <a:latin typeface="+mn-lt"/>
              <a:ea typeface="+mn-ea"/>
              <a:cs typeface="+mn-cs"/>
            </a:endParaRP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n-US" sz="1000" b="0" i="0" u="none" strike="noStrike" kern="1200" cap="none" spc="0" normalizeH="0" baseline="0" noProof="0" dirty="0" smtClean="0">
                <a:ln>
                  <a:noFill/>
                </a:ln>
                <a:solidFill>
                  <a:schemeClr val="bg1"/>
                </a:solidFill>
                <a:effectLst/>
                <a:uLnTx/>
                <a:uFillTx/>
                <a:latin typeface="+mn-lt"/>
                <a:ea typeface="+mn-ea"/>
                <a:cs typeface="+mn-cs"/>
              </a:rPr>
              <a:t> </a:t>
            </a:r>
          </a:p>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ar-SA" sz="1000" b="0" i="0" u="none" strike="noStrike" kern="1200" cap="none" spc="0" normalizeH="0" baseline="0" noProof="0" dirty="0">
              <a:ln>
                <a:noFill/>
              </a:ln>
              <a:solidFill>
                <a:schemeClr val="bg1"/>
              </a:solidFill>
              <a:effectLst/>
              <a:uLnTx/>
              <a:uFillTx/>
              <a:latin typeface="+mn-lt"/>
              <a:ea typeface="+mn-ea"/>
              <a:cs typeface="+mn-cs"/>
            </a:endParaRPr>
          </a:p>
        </p:txBody>
      </p:sp>
      <p:sp>
        <p:nvSpPr>
          <p:cNvPr id="9" name="TextBox 8"/>
          <p:cNvSpPr txBox="1"/>
          <p:nvPr/>
        </p:nvSpPr>
        <p:spPr>
          <a:xfrm>
            <a:off x="914400" y="4811859"/>
            <a:ext cx="2819400" cy="1785104"/>
          </a:xfrm>
          <a:prstGeom prst="rect">
            <a:avLst/>
          </a:prstGeom>
          <a:noFill/>
          <a:ln>
            <a:solidFill>
              <a:srgbClr val="00B0F0"/>
            </a:solidFill>
            <a:prstDash val="dash"/>
          </a:ln>
        </p:spPr>
        <p:txBody>
          <a:bodyPr wrap="square" rtlCol="1">
            <a:spAutoFit/>
          </a:bodyPr>
          <a:lstStyle/>
          <a:p>
            <a:pPr lvl="0"/>
            <a:r>
              <a:rPr lang="en-US" sz="1100" b="1" dirty="0" err="1" smtClean="0">
                <a:solidFill>
                  <a:schemeClr val="bg1"/>
                </a:solidFill>
              </a:rPr>
              <a:t>Yafa</a:t>
            </a:r>
            <a:r>
              <a:rPr lang="en-US" sz="1100" b="1" dirty="0" smtClean="0">
                <a:solidFill>
                  <a:schemeClr val="bg1"/>
                </a:solidFill>
              </a:rPr>
              <a:t> Al-</a:t>
            </a:r>
            <a:r>
              <a:rPr lang="en-US" sz="1100" b="1" dirty="0" err="1" smtClean="0">
                <a:solidFill>
                  <a:schemeClr val="bg1"/>
                </a:solidFill>
              </a:rPr>
              <a:t>shamlan</a:t>
            </a:r>
            <a:endParaRPr lang="en-US" sz="1100" dirty="0" smtClean="0">
              <a:solidFill>
                <a:schemeClr val="bg1"/>
              </a:solidFill>
            </a:endParaRPr>
          </a:p>
          <a:p>
            <a:pPr lvl="0"/>
            <a:r>
              <a:rPr lang="en-US" sz="1100" b="1" dirty="0" smtClean="0">
                <a:solidFill>
                  <a:schemeClr val="bg1"/>
                </a:solidFill>
              </a:rPr>
              <a:t>Sara Al-</a:t>
            </a:r>
            <a:r>
              <a:rPr lang="en-US" sz="1100" b="1" dirty="0" err="1" smtClean="0">
                <a:solidFill>
                  <a:schemeClr val="bg1"/>
                </a:solidFill>
              </a:rPr>
              <a:t>anazy</a:t>
            </a:r>
            <a:endParaRPr lang="en-US" sz="1100" dirty="0" smtClean="0">
              <a:solidFill>
                <a:schemeClr val="bg1"/>
              </a:solidFill>
            </a:endParaRPr>
          </a:p>
          <a:p>
            <a:pPr lvl="0"/>
            <a:r>
              <a:rPr lang="en-US" sz="1100" b="1" dirty="0" smtClean="0">
                <a:solidFill>
                  <a:schemeClr val="bg1"/>
                </a:solidFill>
              </a:rPr>
              <a:t>Lama </a:t>
            </a:r>
            <a:r>
              <a:rPr lang="en-US" sz="1100" b="1" dirty="0" err="1" smtClean="0">
                <a:solidFill>
                  <a:schemeClr val="bg1"/>
                </a:solidFill>
              </a:rPr>
              <a:t>Mokhlis</a:t>
            </a:r>
            <a:endParaRPr lang="en-US" sz="1100" dirty="0" smtClean="0">
              <a:solidFill>
                <a:schemeClr val="bg1"/>
              </a:solidFill>
            </a:endParaRPr>
          </a:p>
          <a:p>
            <a:pPr lvl="0"/>
            <a:r>
              <a:rPr lang="en-US" sz="1100" b="1" dirty="0" err="1" smtClean="0">
                <a:solidFill>
                  <a:schemeClr val="bg1"/>
                </a:solidFill>
              </a:rPr>
              <a:t>Tmader</a:t>
            </a:r>
            <a:r>
              <a:rPr lang="en-US" sz="1100" b="1" dirty="0" smtClean="0">
                <a:solidFill>
                  <a:schemeClr val="bg1"/>
                </a:solidFill>
              </a:rPr>
              <a:t> </a:t>
            </a:r>
            <a:r>
              <a:rPr lang="en-US" sz="1100" b="1" dirty="0" err="1" smtClean="0">
                <a:solidFill>
                  <a:schemeClr val="bg1"/>
                </a:solidFill>
              </a:rPr>
              <a:t>alaofi</a:t>
            </a:r>
            <a:endParaRPr lang="en-US" sz="1100" dirty="0" smtClean="0">
              <a:solidFill>
                <a:schemeClr val="bg1"/>
              </a:solidFill>
            </a:endParaRPr>
          </a:p>
          <a:p>
            <a:pPr lvl="0"/>
            <a:r>
              <a:rPr lang="en-US" sz="1100" b="1" dirty="0" err="1" smtClean="0">
                <a:solidFill>
                  <a:schemeClr val="bg1"/>
                </a:solidFill>
              </a:rPr>
              <a:t>Hayfa</a:t>
            </a:r>
            <a:r>
              <a:rPr lang="en-US" sz="1100" b="1" dirty="0" smtClean="0">
                <a:solidFill>
                  <a:schemeClr val="bg1"/>
                </a:solidFill>
              </a:rPr>
              <a:t> </a:t>
            </a:r>
            <a:r>
              <a:rPr lang="en-US" sz="1100" b="1" dirty="0" err="1" smtClean="0">
                <a:solidFill>
                  <a:schemeClr val="bg1"/>
                </a:solidFill>
              </a:rPr>
              <a:t>alabdulkareem</a:t>
            </a:r>
            <a:r>
              <a:rPr lang="en-US" sz="1100" b="1" dirty="0" smtClean="0">
                <a:solidFill>
                  <a:schemeClr val="bg1"/>
                </a:solidFill>
              </a:rPr>
              <a:t> </a:t>
            </a:r>
            <a:endParaRPr lang="en-US" sz="1100" dirty="0" smtClean="0">
              <a:solidFill>
                <a:schemeClr val="bg1"/>
              </a:solidFill>
            </a:endParaRPr>
          </a:p>
          <a:p>
            <a:pPr lvl="0"/>
            <a:r>
              <a:rPr lang="en-US" sz="1100" b="1" dirty="0" err="1" smtClean="0">
                <a:solidFill>
                  <a:schemeClr val="bg1"/>
                </a:solidFill>
              </a:rPr>
              <a:t>Dalal</a:t>
            </a:r>
            <a:r>
              <a:rPr lang="en-US" sz="1100" b="1" dirty="0" smtClean="0">
                <a:solidFill>
                  <a:schemeClr val="bg1"/>
                </a:solidFill>
              </a:rPr>
              <a:t> </a:t>
            </a:r>
            <a:r>
              <a:rPr lang="en-US" sz="1100" b="1" dirty="0" err="1" smtClean="0">
                <a:solidFill>
                  <a:schemeClr val="bg1"/>
                </a:solidFill>
              </a:rPr>
              <a:t>fatani</a:t>
            </a:r>
            <a:endParaRPr lang="en-US" sz="1100" b="1" dirty="0" smtClean="0">
              <a:solidFill>
                <a:schemeClr val="bg1"/>
              </a:solidFill>
            </a:endParaRPr>
          </a:p>
          <a:p>
            <a:pPr lvl="0"/>
            <a:r>
              <a:rPr lang="en-US" sz="1100" b="1" dirty="0" err="1" smtClean="0">
                <a:solidFill>
                  <a:schemeClr val="bg1"/>
                </a:solidFill>
              </a:rPr>
              <a:t>Alaa</a:t>
            </a:r>
            <a:r>
              <a:rPr lang="en-US" sz="1100" b="1" dirty="0" smtClean="0">
                <a:solidFill>
                  <a:schemeClr val="bg1"/>
                </a:solidFill>
              </a:rPr>
              <a:t> Al-</a:t>
            </a:r>
            <a:r>
              <a:rPr lang="en-US" sz="1100" b="1" dirty="0" err="1" smtClean="0">
                <a:solidFill>
                  <a:schemeClr val="bg1"/>
                </a:solidFill>
              </a:rPr>
              <a:t>anazi</a:t>
            </a:r>
            <a:endParaRPr lang="en-US" sz="1100" dirty="0" smtClean="0">
              <a:solidFill>
                <a:schemeClr val="bg1"/>
              </a:solidFill>
            </a:endParaRPr>
          </a:p>
          <a:p>
            <a:pPr lvl="0"/>
            <a:r>
              <a:rPr lang="en-US" sz="1100" b="1" dirty="0" err="1" smtClean="0">
                <a:solidFill>
                  <a:schemeClr val="bg1"/>
                </a:solidFill>
              </a:rPr>
              <a:t>Jomanah</a:t>
            </a:r>
            <a:r>
              <a:rPr lang="en-US" sz="1100" b="1" dirty="0" smtClean="0">
                <a:solidFill>
                  <a:schemeClr val="bg1"/>
                </a:solidFill>
              </a:rPr>
              <a:t> </a:t>
            </a:r>
            <a:r>
              <a:rPr lang="en-US" sz="1100" b="1" dirty="0" err="1" smtClean="0">
                <a:solidFill>
                  <a:schemeClr val="bg1"/>
                </a:solidFill>
              </a:rPr>
              <a:t>alshammari</a:t>
            </a:r>
            <a:endParaRPr lang="en-US" sz="1100" dirty="0" smtClean="0">
              <a:solidFill>
                <a:schemeClr val="bg1"/>
              </a:solidFill>
            </a:endParaRPr>
          </a:p>
          <a:p>
            <a:pPr lvl="0"/>
            <a:r>
              <a:rPr lang="en-US" sz="1100" b="1" dirty="0" err="1" smtClean="0">
                <a:solidFill>
                  <a:schemeClr val="bg1"/>
                </a:solidFill>
              </a:rPr>
              <a:t>Shehanah</a:t>
            </a:r>
            <a:r>
              <a:rPr lang="en-US" sz="1100" b="1" dirty="0" smtClean="0">
                <a:solidFill>
                  <a:schemeClr val="bg1"/>
                </a:solidFill>
              </a:rPr>
              <a:t> </a:t>
            </a:r>
            <a:r>
              <a:rPr lang="en-US" sz="1100" b="1" dirty="0" err="1" smtClean="0">
                <a:solidFill>
                  <a:schemeClr val="bg1"/>
                </a:solidFill>
              </a:rPr>
              <a:t>alomair</a:t>
            </a:r>
            <a:r>
              <a:rPr lang="en-US" sz="1100" b="1" dirty="0" smtClean="0">
                <a:solidFill>
                  <a:schemeClr val="bg1"/>
                </a:solidFill>
              </a:rPr>
              <a:t> </a:t>
            </a:r>
            <a:endParaRPr lang="en-US" sz="1100" dirty="0" smtClean="0">
              <a:solidFill>
                <a:schemeClr val="bg1"/>
              </a:solidFill>
            </a:endParaRPr>
          </a:p>
          <a:p>
            <a:endParaRPr lang="ar-SA" sz="1100" dirty="0">
              <a:solidFill>
                <a:schemeClr val="bg1"/>
              </a:solidFill>
            </a:endParaRPr>
          </a:p>
        </p:txBody>
      </p:sp>
      <p:sp>
        <p:nvSpPr>
          <p:cNvPr id="10" name="TextBox 9"/>
          <p:cNvSpPr txBox="1"/>
          <p:nvPr/>
        </p:nvSpPr>
        <p:spPr>
          <a:xfrm>
            <a:off x="914400" y="3901827"/>
            <a:ext cx="2819400" cy="830997"/>
          </a:xfrm>
          <a:prstGeom prst="rect">
            <a:avLst/>
          </a:prstGeom>
          <a:noFill/>
          <a:ln>
            <a:solidFill>
              <a:srgbClr val="00B0F0"/>
            </a:solidFill>
            <a:prstDash val="dash"/>
          </a:ln>
        </p:spPr>
        <p:txBody>
          <a:bodyPr wrap="square" rtlCol="1">
            <a:spAutoFit/>
          </a:bodyPr>
          <a:lstStyle/>
          <a:p>
            <a:pPr lvl="0"/>
            <a:r>
              <a:rPr lang="en-US" sz="1200" b="1" u="sng" dirty="0" smtClean="0">
                <a:solidFill>
                  <a:schemeClr val="bg1"/>
                </a:solidFill>
              </a:rPr>
              <a:t>Team leaders </a:t>
            </a:r>
          </a:p>
          <a:p>
            <a:pPr lvl="0"/>
            <a:r>
              <a:rPr lang="en-US" sz="1200" b="1" dirty="0" smtClean="0">
                <a:solidFill>
                  <a:schemeClr val="bg1"/>
                </a:solidFill>
              </a:rPr>
              <a:t>Mohammed </a:t>
            </a:r>
            <a:r>
              <a:rPr lang="en-US" sz="1200" b="1" dirty="0" err="1" smtClean="0">
                <a:solidFill>
                  <a:schemeClr val="bg1"/>
                </a:solidFill>
              </a:rPr>
              <a:t>Asiri</a:t>
            </a:r>
            <a:r>
              <a:rPr lang="en-US" sz="1200" b="1" dirty="0" smtClean="0">
                <a:solidFill>
                  <a:schemeClr val="bg1"/>
                </a:solidFill>
              </a:rPr>
              <a:t> </a:t>
            </a:r>
            <a:endParaRPr lang="en-US" sz="1200" dirty="0" smtClean="0">
              <a:solidFill>
                <a:schemeClr val="bg1"/>
              </a:solidFill>
            </a:endParaRPr>
          </a:p>
          <a:p>
            <a:pPr lvl="0"/>
            <a:r>
              <a:rPr lang="en-US" sz="1200" b="1" dirty="0" err="1" smtClean="0">
                <a:solidFill>
                  <a:schemeClr val="bg1"/>
                </a:solidFill>
              </a:rPr>
              <a:t>Nour</a:t>
            </a:r>
            <a:r>
              <a:rPr lang="en-US" sz="1200" b="1" dirty="0" smtClean="0">
                <a:solidFill>
                  <a:schemeClr val="bg1"/>
                </a:solidFill>
              </a:rPr>
              <a:t> Al-</a:t>
            </a:r>
            <a:r>
              <a:rPr lang="en-US" sz="1200" b="1" dirty="0" err="1" smtClean="0">
                <a:solidFill>
                  <a:schemeClr val="bg1"/>
                </a:solidFill>
              </a:rPr>
              <a:t>Khawaja</a:t>
            </a:r>
            <a:r>
              <a:rPr lang="en-US" sz="1200" b="1" dirty="0" smtClean="0">
                <a:solidFill>
                  <a:schemeClr val="bg1"/>
                </a:solidFill>
              </a:rPr>
              <a:t> </a:t>
            </a:r>
            <a:endParaRPr lang="en-US" sz="1200" dirty="0" smtClean="0">
              <a:solidFill>
                <a:schemeClr val="bg1"/>
              </a:solidFill>
            </a:endParaRPr>
          </a:p>
          <a:p>
            <a:endParaRPr lang="ar-SA" sz="12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14282" y="-71462"/>
            <a:ext cx="8686800" cy="1214438"/>
          </a:xfrm>
        </p:spPr>
        <p:txBody>
          <a:bodyPr/>
          <a:lstStyle/>
          <a:p>
            <a:pPr eaLnBrk="1" hangingPunct="1"/>
            <a:r>
              <a:rPr lang="en-US" sz="2800" b="1" dirty="0" smtClean="0">
                <a:solidFill>
                  <a:srgbClr val="CC3300"/>
                </a:solidFill>
                <a:cs typeface="Traditional Arabic" pitchFamily="18" charset="-78"/>
              </a:rPr>
              <a:t>Forces determining tissue fluid formation: Starling’s Forces</a:t>
            </a:r>
          </a:p>
        </p:txBody>
      </p:sp>
      <p:sp>
        <p:nvSpPr>
          <p:cNvPr id="13315" name="Rectangle 3"/>
          <p:cNvSpPr>
            <a:spLocks noGrp="1" noChangeArrowheads="1"/>
          </p:cNvSpPr>
          <p:nvPr>
            <p:ph idx="1"/>
          </p:nvPr>
        </p:nvSpPr>
        <p:spPr>
          <a:xfrm>
            <a:off x="1763713" y="1989138"/>
            <a:ext cx="5903912" cy="3168650"/>
          </a:xfrm>
        </p:spPr>
        <p:txBody>
          <a:bodyPr/>
          <a:lstStyle/>
          <a:p>
            <a:pPr eaLnBrk="1" hangingPunct="1">
              <a:buFontTx/>
              <a:buNone/>
            </a:pPr>
            <a:endParaRPr lang="ar-SA" smtClean="0"/>
          </a:p>
          <a:p>
            <a:pPr eaLnBrk="1" hangingPunct="1"/>
            <a:endParaRPr lang="en-US" smtClean="0">
              <a:cs typeface="Majalla UI"/>
            </a:endParaRPr>
          </a:p>
        </p:txBody>
      </p:sp>
      <p:pic>
        <p:nvPicPr>
          <p:cNvPr id="13316" name="Picture 4"/>
          <p:cNvPicPr>
            <a:picLocks noChangeAspect="1" noChangeArrowheads="1"/>
          </p:cNvPicPr>
          <p:nvPr/>
        </p:nvPicPr>
        <p:blipFill>
          <a:blip r:embed="rId3" cstate="print"/>
          <a:srcRect/>
          <a:stretch>
            <a:fillRect/>
          </a:stretch>
        </p:blipFill>
        <p:spPr bwMode="auto">
          <a:xfrm>
            <a:off x="1785918" y="1142984"/>
            <a:ext cx="5643601" cy="3687352"/>
          </a:xfrm>
          <a:prstGeom prst="rect">
            <a:avLst/>
          </a:prstGeom>
          <a:noFill/>
          <a:ln w="9525">
            <a:noFill/>
            <a:miter lim="800000"/>
            <a:headEnd/>
            <a:tailEnd/>
          </a:ln>
        </p:spPr>
      </p:pic>
      <p:sp>
        <p:nvSpPr>
          <p:cNvPr id="5" name="مستطيل مستدير الزوايا 4"/>
          <p:cNvSpPr/>
          <p:nvPr/>
        </p:nvSpPr>
        <p:spPr>
          <a:xfrm>
            <a:off x="142844" y="4857760"/>
            <a:ext cx="8858280" cy="1857388"/>
          </a:xfrm>
          <a:prstGeom prst="roundRect">
            <a:avLst/>
          </a:prstGeom>
          <a:gradFill>
            <a:gsLst>
              <a:gs pos="3000">
                <a:schemeClr val="bg2">
                  <a:lumMod val="50000"/>
                </a:schemeClr>
              </a:gs>
              <a:gs pos="25000">
                <a:srgbClr val="62C6D4"/>
              </a:gs>
              <a:gs pos="100000">
                <a:schemeClr val="bg1">
                  <a:lumMod val="65000"/>
                </a:schemeClr>
              </a:gs>
              <a:gs pos="100000">
                <a:srgbClr val="005CBF">
                  <a:alpha val="41000"/>
                </a:srgbClr>
              </a:gs>
            </a:gsLst>
            <a:lin ang="5400000" scaled="0"/>
          </a:gradFill>
          <a:ln w="19050" cap="sq" cmpd="sng">
            <a:solidFill>
              <a:schemeClr val="bg1">
                <a:lumMod val="65000"/>
              </a:schemeClr>
            </a:solidFill>
            <a:bevel/>
          </a:ln>
          <a:effectLst>
            <a:outerShdw blurRad="50800" dist="38100" algn="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buFont typeface="Arial" pitchFamily="34" charset="0"/>
              <a:buChar char="•"/>
            </a:pPr>
            <a:r>
              <a:rPr lang="en-US" b="1" dirty="0" smtClean="0">
                <a:solidFill>
                  <a:schemeClr val="tx1"/>
                </a:solidFill>
              </a:rPr>
              <a:t>Capillary Hydrostatic P. :</a:t>
            </a:r>
            <a:r>
              <a:rPr lang="en-US" dirty="0" smtClean="0"/>
              <a:t> pressure caused by blood flow in capillary.</a:t>
            </a:r>
          </a:p>
          <a:p>
            <a:pPr algn="l" rtl="0">
              <a:buFont typeface="Arial" pitchFamily="34" charset="0"/>
              <a:buChar char="•"/>
            </a:pPr>
            <a:r>
              <a:rPr lang="en-US" b="1" dirty="0">
                <a:solidFill>
                  <a:schemeClr val="tx1"/>
                </a:solidFill>
              </a:rPr>
              <a:t>Tissue Hydrostatic </a:t>
            </a:r>
            <a:r>
              <a:rPr lang="en-US" b="1" dirty="0" smtClean="0">
                <a:solidFill>
                  <a:schemeClr val="tx1"/>
                </a:solidFill>
              </a:rPr>
              <a:t>P.</a:t>
            </a:r>
            <a:r>
              <a:rPr lang="en-US" dirty="0" smtClean="0"/>
              <a:t>: pressure caused by intestinal fluid in interstitial space.</a:t>
            </a:r>
          </a:p>
          <a:p>
            <a:pPr algn="l" rtl="0">
              <a:buFont typeface="Arial" pitchFamily="34" charset="0"/>
              <a:buChar char="•"/>
            </a:pPr>
            <a:r>
              <a:rPr lang="en-US" b="1" dirty="0">
                <a:solidFill>
                  <a:schemeClr val="tx1"/>
                </a:solidFill>
              </a:rPr>
              <a:t>Capillary plasma oncotic </a:t>
            </a:r>
            <a:r>
              <a:rPr lang="en-US" b="1" dirty="0" smtClean="0">
                <a:solidFill>
                  <a:schemeClr val="tx1"/>
                </a:solidFill>
              </a:rPr>
              <a:t>P.</a:t>
            </a:r>
            <a:r>
              <a:rPr lang="en-US" dirty="0" smtClean="0"/>
              <a:t>: pressure caused by proteins in plasma.</a:t>
            </a:r>
          </a:p>
          <a:p>
            <a:pPr algn="l" rtl="0">
              <a:buFont typeface="Arial" pitchFamily="34" charset="0"/>
              <a:buChar char="•"/>
            </a:pPr>
            <a:r>
              <a:rPr lang="en-US" b="1" dirty="0">
                <a:solidFill>
                  <a:schemeClr val="tx1"/>
                </a:solidFill>
              </a:rPr>
              <a:t>Tissue plasma oncotic </a:t>
            </a:r>
            <a:r>
              <a:rPr lang="en-US" b="1" dirty="0" smtClean="0">
                <a:solidFill>
                  <a:schemeClr val="tx1"/>
                </a:solidFill>
              </a:rPr>
              <a:t>P. </a:t>
            </a:r>
            <a:r>
              <a:rPr lang="en-US" dirty="0" smtClean="0"/>
              <a:t>: pressure caused by proteins in intestinal fluid</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cs typeface="Traditional Arabic" pitchFamily="18" charset="-78"/>
              </a:rPr>
              <a:t>Net Filtration Pressure</a:t>
            </a:r>
          </a:p>
        </p:txBody>
      </p:sp>
      <p:pic>
        <p:nvPicPr>
          <p:cNvPr id="14339" name="Picture 4"/>
          <p:cNvPicPr>
            <a:picLocks noGrp="1" noChangeAspect="1" noChangeArrowheads="1"/>
          </p:cNvPicPr>
          <p:nvPr>
            <p:ph idx="1"/>
          </p:nvPr>
        </p:nvPicPr>
        <p:blipFill>
          <a:blip r:embed="rId3" cstate="print"/>
          <a:srcRect/>
          <a:stretch>
            <a:fillRect/>
          </a:stretch>
        </p:blipFill>
        <p:spPr>
          <a:xfrm>
            <a:off x="457200" y="2041525"/>
            <a:ext cx="8229600" cy="4176713"/>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704850"/>
            <a:ext cx="8229600" cy="652463"/>
          </a:xfrm>
        </p:spPr>
        <p:txBody>
          <a:bodyPr/>
          <a:lstStyle/>
          <a:p>
            <a:pPr eaLnBrk="1" hangingPunct="1"/>
            <a:r>
              <a:rPr lang="en-US" sz="2800" b="1" smtClean="0">
                <a:solidFill>
                  <a:srgbClr val="0000FF"/>
                </a:solidFill>
                <a:cs typeface="Traditional Arabic" pitchFamily="18" charset="-78"/>
              </a:rPr>
              <a:t>Forces at arteriolar end and venular end of capillaries</a:t>
            </a:r>
          </a:p>
        </p:txBody>
      </p:sp>
      <p:graphicFrame>
        <p:nvGraphicFramePr>
          <p:cNvPr id="1026" name="Object 5"/>
          <p:cNvGraphicFramePr>
            <a:graphicFrameLocks noChangeAspect="1"/>
          </p:cNvGraphicFramePr>
          <p:nvPr>
            <p:ph idx="1"/>
          </p:nvPr>
        </p:nvGraphicFramePr>
        <p:xfrm>
          <a:off x="1903413" y="1935163"/>
          <a:ext cx="5337175" cy="4389437"/>
        </p:xfrm>
        <a:graphic>
          <a:graphicData uri="http://schemas.openxmlformats.org/presentationml/2006/ole">
            <p:oleObj spid="_x0000_s1026" name="Document" r:id="rId4" imgW="5419526" imgH="4457778" progId="Word.Documen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2214546" y="-357214"/>
            <a:ext cx="8229600" cy="1428750"/>
          </a:xfrm>
        </p:spPr>
        <p:txBody>
          <a:bodyPr/>
          <a:lstStyle/>
          <a:p>
            <a:pPr eaLnBrk="1" hangingPunct="1"/>
            <a:r>
              <a:rPr lang="en-US" b="1" dirty="0" smtClean="0">
                <a:solidFill>
                  <a:srgbClr val="CC3300"/>
                </a:solidFill>
                <a:cs typeface="Traditional Arabic" pitchFamily="18" charset="-78"/>
              </a:rPr>
              <a:t>Edema Formation</a:t>
            </a:r>
          </a:p>
        </p:txBody>
      </p:sp>
      <p:pic>
        <p:nvPicPr>
          <p:cNvPr id="15363" name="Picture 5"/>
          <p:cNvPicPr>
            <a:picLocks noGrp="1" noChangeAspect="1" noChangeArrowheads="1"/>
          </p:cNvPicPr>
          <p:nvPr>
            <p:ph sz="half" idx="1"/>
          </p:nvPr>
        </p:nvPicPr>
        <p:blipFill>
          <a:blip r:embed="rId3" cstate="print"/>
          <a:srcRect l="4167" t="2867" b="2517"/>
          <a:stretch>
            <a:fillRect/>
          </a:stretch>
        </p:blipFill>
        <p:spPr>
          <a:xfrm>
            <a:off x="714348" y="1000108"/>
            <a:ext cx="3857652" cy="2357454"/>
          </a:xfrm>
        </p:spPr>
      </p:pic>
      <p:sp>
        <p:nvSpPr>
          <p:cNvPr id="15364" name="Rectangle 6"/>
          <p:cNvSpPr>
            <a:spLocks noGrp="1" noChangeArrowheads="1"/>
          </p:cNvSpPr>
          <p:nvPr>
            <p:ph sz="half" idx="2"/>
          </p:nvPr>
        </p:nvSpPr>
        <p:spPr>
          <a:xfrm>
            <a:off x="4962556" y="1428736"/>
            <a:ext cx="4038600" cy="4926013"/>
          </a:xfrm>
        </p:spPr>
        <p:txBody>
          <a:bodyPr/>
          <a:lstStyle/>
          <a:p>
            <a:pPr eaLnBrk="1" hangingPunct="1">
              <a:lnSpc>
                <a:spcPct val="80000"/>
              </a:lnSpc>
            </a:pPr>
            <a:r>
              <a:rPr lang="en-US" sz="1800" b="1" i="1" dirty="0" smtClean="0">
                <a:solidFill>
                  <a:srgbClr val="CC3300"/>
                </a:solidFill>
                <a:cs typeface="Majalla UI"/>
              </a:rPr>
              <a:t>Factors Precipitating Edema</a:t>
            </a:r>
            <a:r>
              <a:rPr lang="ar-SA" sz="1800" dirty="0" smtClean="0">
                <a:solidFill>
                  <a:srgbClr val="CC3300"/>
                </a:solidFill>
              </a:rPr>
              <a:t> </a:t>
            </a:r>
          </a:p>
          <a:p>
            <a:pPr eaLnBrk="1" hangingPunct="1">
              <a:lnSpc>
                <a:spcPct val="80000"/>
              </a:lnSpc>
            </a:pPr>
            <a:r>
              <a:rPr lang="en-US" sz="1800" dirty="0" smtClean="0">
                <a:cs typeface="Majalla UI"/>
              </a:rPr>
              <a:t>Increased</a:t>
            </a:r>
            <a:r>
              <a:rPr lang="ar-SA" sz="1800" dirty="0" smtClean="0"/>
              <a:t> </a:t>
            </a:r>
            <a:r>
              <a:rPr lang="en-US" sz="1800" dirty="0" smtClean="0">
                <a:cs typeface="Majalla UI"/>
              </a:rPr>
              <a:t>capillary hydrostatic pressure</a:t>
            </a:r>
            <a:r>
              <a:rPr lang="ar-SA" sz="1800" dirty="0" smtClean="0"/>
              <a:t> (</a:t>
            </a:r>
            <a:r>
              <a:rPr lang="en-US" sz="1800" dirty="0" smtClean="0">
                <a:cs typeface="Majalla UI"/>
              </a:rPr>
              <a:t>as occurs when venous pressures become elevated by gravitational forces, in heart failure or with venous obstruction.</a:t>
            </a:r>
            <a:endParaRPr lang="ar-SA" sz="1800" dirty="0" smtClean="0"/>
          </a:p>
          <a:p>
            <a:pPr eaLnBrk="1" hangingPunct="1">
              <a:lnSpc>
                <a:spcPct val="80000"/>
              </a:lnSpc>
            </a:pPr>
            <a:r>
              <a:rPr lang="en-US" sz="1800" dirty="0" smtClean="0">
                <a:cs typeface="Majalla UI"/>
              </a:rPr>
              <a:t>Decreased</a:t>
            </a:r>
            <a:r>
              <a:rPr lang="ar-SA" sz="1800" dirty="0" smtClean="0"/>
              <a:t> </a:t>
            </a:r>
            <a:r>
              <a:rPr lang="en-US" sz="1800" dirty="0" smtClean="0">
                <a:cs typeface="Majalla UI"/>
              </a:rPr>
              <a:t>plasma oncotic pressure </a:t>
            </a:r>
            <a:r>
              <a:rPr lang="ar-SA" sz="1800" dirty="0" smtClean="0"/>
              <a:t>)</a:t>
            </a:r>
            <a:r>
              <a:rPr lang="en-US" sz="1800" dirty="0" smtClean="0">
                <a:cs typeface="Majalla UI"/>
              </a:rPr>
              <a:t>as occurs with </a:t>
            </a:r>
            <a:r>
              <a:rPr lang="en-US" sz="1800" dirty="0" err="1" smtClean="0">
                <a:cs typeface="Majalla UI"/>
              </a:rPr>
              <a:t>hypoproteinemia</a:t>
            </a:r>
            <a:r>
              <a:rPr lang="en-US" sz="1800" dirty="0" smtClean="0">
                <a:cs typeface="Majalla UI"/>
              </a:rPr>
              <a:t> during malnutrition)</a:t>
            </a:r>
            <a:r>
              <a:rPr lang="en-US" sz="1800" dirty="0" smtClean="0"/>
              <a:t>.</a:t>
            </a:r>
            <a:endParaRPr lang="ar-SA" sz="1800" dirty="0" smtClean="0"/>
          </a:p>
          <a:p>
            <a:pPr eaLnBrk="1" hangingPunct="1">
              <a:lnSpc>
                <a:spcPct val="80000"/>
              </a:lnSpc>
            </a:pPr>
            <a:r>
              <a:rPr lang="en-US" sz="1800" dirty="0" smtClean="0">
                <a:cs typeface="Majalla UI"/>
              </a:rPr>
              <a:t>Increased</a:t>
            </a:r>
            <a:r>
              <a:rPr lang="ar-SA" sz="1800" dirty="0" smtClean="0"/>
              <a:t>  </a:t>
            </a:r>
            <a:r>
              <a:rPr lang="en-US" sz="1800" dirty="0" smtClean="0">
                <a:cs typeface="Majalla UI"/>
              </a:rPr>
              <a:t>capillary permeability caused by </a:t>
            </a:r>
            <a:r>
              <a:rPr lang="en-US" sz="1800" dirty="0" err="1" smtClean="0">
                <a:cs typeface="Majalla UI"/>
              </a:rPr>
              <a:t>proinflammatory</a:t>
            </a:r>
            <a:r>
              <a:rPr lang="en-US" sz="1800" dirty="0" smtClean="0">
                <a:cs typeface="Majalla UI"/>
              </a:rPr>
              <a:t> mediators (e.g., histamine, </a:t>
            </a:r>
            <a:r>
              <a:rPr lang="en-US" sz="1800" dirty="0" err="1" smtClean="0">
                <a:cs typeface="Majalla UI"/>
              </a:rPr>
              <a:t>bradykinin</a:t>
            </a:r>
            <a:r>
              <a:rPr lang="en-US" sz="1800" dirty="0" smtClean="0">
                <a:cs typeface="Majalla UI"/>
              </a:rPr>
              <a:t>) or by damage to the structural integrity of capillaries so that they become more "leaky" (as occurs in tissue trauma , burns, and severe inflammation)</a:t>
            </a:r>
            <a:endParaRPr lang="ar-SA" sz="1800" dirty="0" smtClean="0"/>
          </a:p>
          <a:p>
            <a:pPr eaLnBrk="1" hangingPunct="1">
              <a:lnSpc>
                <a:spcPct val="80000"/>
              </a:lnSpc>
            </a:pPr>
            <a:r>
              <a:rPr lang="en-US" sz="1800" dirty="0" smtClean="0">
                <a:solidFill>
                  <a:srgbClr val="40979E"/>
                </a:solidFill>
                <a:cs typeface="Majalla UI"/>
              </a:rPr>
              <a:t>Lymphatic obstruction</a:t>
            </a:r>
            <a:r>
              <a:rPr lang="en-US" sz="1800" dirty="0" smtClean="0">
                <a:cs typeface="Majalla UI"/>
              </a:rPr>
              <a:t> (as occurs in </a:t>
            </a:r>
            <a:r>
              <a:rPr lang="en-US" sz="1800" dirty="0" err="1" smtClean="0">
                <a:cs typeface="Majalla UI"/>
              </a:rPr>
              <a:t>filariasis</a:t>
            </a:r>
            <a:r>
              <a:rPr lang="en-US" sz="1800" dirty="0" smtClean="0">
                <a:cs typeface="Majalla UI"/>
              </a:rPr>
              <a:t> or with tissue injury).</a:t>
            </a:r>
            <a:endParaRPr lang="ar-SA" sz="1800" dirty="0" smtClean="0"/>
          </a:p>
          <a:p>
            <a:pPr eaLnBrk="1" hangingPunct="1">
              <a:lnSpc>
                <a:spcPct val="80000"/>
              </a:lnSpc>
            </a:pPr>
            <a:endParaRPr lang="en-US" sz="1600" dirty="0" smtClean="0">
              <a:cs typeface="Majalla UI"/>
            </a:endParaRPr>
          </a:p>
        </p:txBody>
      </p:sp>
      <p:sp>
        <p:nvSpPr>
          <p:cNvPr id="5" name="مستطيل مستدير الزوايا 4"/>
          <p:cNvSpPr/>
          <p:nvPr/>
        </p:nvSpPr>
        <p:spPr>
          <a:xfrm>
            <a:off x="214282" y="3429000"/>
            <a:ext cx="4714908" cy="3286148"/>
          </a:xfrm>
          <a:prstGeom prst="roundRect">
            <a:avLst/>
          </a:prstGeom>
          <a:gradFill>
            <a:gsLst>
              <a:gs pos="3000">
                <a:schemeClr val="bg2">
                  <a:lumMod val="50000"/>
                </a:schemeClr>
              </a:gs>
              <a:gs pos="25000">
                <a:srgbClr val="62C6D4"/>
              </a:gs>
              <a:gs pos="100000">
                <a:schemeClr val="bg1">
                  <a:lumMod val="65000"/>
                </a:schemeClr>
              </a:gs>
              <a:gs pos="100000">
                <a:srgbClr val="005CBF">
                  <a:alpha val="41000"/>
                </a:srgbClr>
              </a:gs>
            </a:gsLst>
            <a:lin ang="5400000" scaled="0"/>
          </a:gradFill>
          <a:ln w="19050" cap="sq" cmpd="sng">
            <a:solidFill>
              <a:schemeClr val="bg1">
                <a:lumMod val="65000"/>
              </a:schemeClr>
            </a:solidFill>
            <a:bevel/>
          </a:ln>
          <a:effectLst>
            <a:outerShdw blurRad="50800" dist="38100" algn="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buFont typeface="Arial" pitchFamily="34" charset="0"/>
              <a:buChar char="•"/>
            </a:pPr>
            <a:r>
              <a:rPr lang="en-US" b="1" dirty="0" smtClean="0">
                <a:solidFill>
                  <a:schemeClr val="tx1"/>
                </a:solidFill>
              </a:rPr>
              <a:t>Edema </a:t>
            </a:r>
            <a:r>
              <a:rPr lang="en-US" dirty="0" smtClean="0"/>
              <a:t>: accumulation of fluids in extracellular space.</a:t>
            </a:r>
          </a:p>
          <a:p>
            <a:pPr algn="l" rtl="0">
              <a:buFont typeface="Arial" pitchFamily="34" charset="0"/>
              <a:buChar char="•"/>
            </a:pPr>
            <a:r>
              <a:rPr lang="en-US" b="1" dirty="0" smtClean="0">
                <a:solidFill>
                  <a:schemeClr val="tx1"/>
                </a:solidFill>
              </a:rPr>
              <a:t>In Venous obstruction: </a:t>
            </a:r>
            <a:r>
              <a:rPr lang="en-US" dirty="0" smtClean="0"/>
              <a:t>when vein is obstructed &gt; no reabsorption &gt; accumulation of fluid in extracellular space &gt; Edema..</a:t>
            </a:r>
          </a:p>
          <a:p>
            <a:pPr algn="l" rtl="0">
              <a:buFont typeface="Arial" pitchFamily="34" charset="0"/>
              <a:buChar char="•"/>
            </a:pPr>
            <a:r>
              <a:rPr lang="en-US" b="1" dirty="0" smtClean="0">
                <a:solidFill>
                  <a:schemeClr val="tx1"/>
                </a:solidFill>
              </a:rPr>
              <a:t>In Lymphatic obstruction </a:t>
            </a:r>
            <a:r>
              <a:rPr lang="en-US" dirty="0" smtClean="0"/>
              <a:t>&gt; no drainage &gt;lead to accumulation of fluid &gt; </a:t>
            </a:r>
            <a:r>
              <a:rPr lang="en-US" b="1" dirty="0"/>
              <a:t>Lymphedema</a:t>
            </a:r>
            <a:endParaRPr lang="en-US" dirty="0" smtClean="0"/>
          </a:p>
          <a:p>
            <a:pPr algn="l" rtl="0">
              <a:buFont typeface="Arial" pitchFamily="34" charset="0"/>
              <a:buChar char="•"/>
            </a:pP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b="1" smtClean="0">
                <a:solidFill>
                  <a:srgbClr val="CC3300"/>
                </a:solidFill>
                <a:cs typeface="Traditional Arabic" pitchFamily="18" charset="-78"/>
              </a:rPr>
              <a:t>Causes of Edema</a:t>
            </a:r>
            <a:r>
              <a:rPr lang="en-US" smtClean="0">
                <a:cs typeface="Traditional Arabic" pitchFamily="18" charset="-78"/>
              </a:rPr>
              <a:t>:</a:t>
            </a:r>
          </a:p>
        </p:txBody>
      </p:sp>
      <p:sp>
        <p:nvSpPr>
          <p:cNvPr id="4" name="مستطيل مستدير الزوايا 3"/>
          <p:cNvSpPr/>
          <p:nvPr/>
        </p:nvSpPr>
        <p:spPr>
          <a:xfrm>
            <a:off x="3643306" y="4214818"/>
            <a:ext cx="3214710" cy="642942"/>
          </a:xfrm>
          <a:prstGeom prst="roundRect">
            <a:avLst/>
          </a:prstGeom>
          <a:gradFill>
            <a:gsLst>
              <a:gs pos="3000">
                <a:schemeClr val="bg2">
                  <a:lumMod val="50000"/>
                </a:schemeClr>
              </a:gs>
              <a:gs pos="25000">
                <a:srgbClr val="62C6D4"/>
              </a:gs>
              <a:gs pos="100000">
                <a:schemeClr val="bg1">
                  <a:lumMod val="65000"/>
                </a:schemeClr>
              </a:gs>
              <a:gs pos="100000">
                <a:srgbClr val="005CBF">
                  <a:alpha val="41000"/>
                </a:srgbClr>
              </a:gs>
            </a:gsLst>
            <a:lin ang="5400000" scaled="0"/>
          </a:gradFill>
          <a:ln w="19050" cap="sq" cmpd="sng">
            <a:solidFill>
              <a:schemeClr val="bg1">
                <a:lumMod val="65000"/>
              </a:schemeClr>
            </a:solidFill>
            <a:bevel/>
          </a:ln>
          <a:effectLst>
            <a:outerShdw blurRad="50800" dist="38100" algn="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buFont typeface="Arial" pitchFamily="34" charset="0"/>
              <a:buChar char="•"/>
            </a:pPr>
            <a:endParaRPr lang="ar-SA" dirty="0"/>
          </a:p>
        </p:txBody>
      </p:sp>
      <p:sp>
        <p:nvSpPr>
          <p:cNvPr id="16387" name="Rectangle 3"/>
          <p:cNvSpPr>
            <a:spLocks noGrp="1" noChangeArrowheads="1"/>
          </p:cNvSpPr>
          <p:nvPr>
            <p:ph idx="1"/>
          </p:nvPr>
        </p:nvSpPr>
        <p:spPr/>
        <p:txBody>
          <a:bodyPr/>
          <a:lstStyle/>
          <a:p>
            <a:pPr eaLnBrk="1" hangingPunct="1">
              <a:buFontTx/>
              <a:buNone/>
            </a:pPr>
            <a:r>
              <a:rPr lang="en-US" dirty="0" smtClean="0">
                <a:solidFill>
                  <a:srgbClr val="0000FF"/>
                </a:solidFill>
                <a:cs typeface="Majalla UI"/>
              </a:rPr>
              <a:t>Edema means accumulation of fluid in the ECF space</a:t>
            </a:r>
          </a:p>
          <a:p>
            <a:pPr eaLnBrk="1" hangingPunct="1">
              <a:buFontTx/>
              <a:buNone/>
            </a:pPr>
            <a:r>
              <a:rPr lang="en-US" b="1" dirty="0" smtClean="0">
                <a:solidFill>
                  <a:srgbClr val="FF3300"/>
                </a:solidFill>
                <a:cs typeface="Majalla UI"/>
              </a:rPr>
              <a:t>Causes:</a:t>
            </a:r>
          </a:p>
          <a:p>
            <a:pPr eaLnBrk="1" hangingPunct="1">
              <a:buFontTx/>
              <a:buNone/>
            </a:pPr>
            <a:r>
              <a:rPr lang="en-US" b="1" dirty="0" smtClean="0">
                <a:solidFill>
                  <a:srgbClr val="FF3300"/>
                </a:solidFill>
                <a:cs typeface="Majalla UI"/>
              </a:rPr>
              <a:t>A. Increased capillary pressure:</a:t>
            </a:r>
          </a:p>
          <a:p>
            <a:pPr eaLnBrk="1" hangingPunct="1">
              <a:buFontTx/>
              <a:buNone/>
            </a:pPr>
            <a:r>
              <a:rPr lang="en-US" b="1" dirty="0" smtClean="0">
                <a:solidFill>
                  <a:schemeClr val="folHlink"/>
                </a:solidFill>
                <a:cs typeface="Majalla UI"/>
              </a:rPr>
              <a:t>1. Excess retention of salt and water by kidney</a:t>
            </a:r>
            <a:r>
              <a:rPr lang="en-US" dirty="0" smtClean="0">
                <a:solidFill>
                  <a:srgbClr val="00FFFF"/>
                </a:solidFill>
                <a:cs typeface="Majalla UI"/>
              </a:rPr>
              <a:t>:</a:t>
            </a:r>
          </a:p>
          <a:p>
            <a:pPr eaLnBrk="1" hangingPunct="1">
              <a:buFontTx/>
              <a:buNone/>
            </a:pPr>
            <a:r>
              <a:rPr lang="en-US" dirty="0" smtClean="0">
                <a:cs typeface="Majalla UI"/>
              </a:rPr>
              <a:t>a. Renal failure</a:t>
            </a:r>
          </a:p>
          <a:p>
            <a:pPr eaLnBrk="1" hangingPunct="1">
              <a:buFontTx/>
              <a:buNone/>
            </a:pPr>
            <a:r>
              <a:rPr lang="en-US" dirty="0" smtClean="0">
                <a:cs typeface="Majalla UI"/>
              </a:rPr>
              <a:t>b. Excess </a:t>
            </a:r>
            <a:r>
              <a:rPr lang="en-US" dirty="0" err="1" smtClean="0">
                <a:cs typeface="Majalla UI"/>
              </a:rPr>
              <a:t>aldosterone</a:t>
            </a:r>
            <a:r>
              <a:rPr lang="en-US" dirty="0" smtClean="0">
                <a:cs typeface="Majalla UI"/>
              </a:rPr>
              <a:t>. </a:t>
            </a:r>
            <a:r>
              <a:rPr lang="en-US" dirty="0" smtClean="0">
                <a:solidFill>
                  <a:schemeClr val="bg1">
                    <a:lumMod val="95000"/>
                  </a:schemeClr>
                </a:solidFill>
                <a:cs typeface="Majalla UI"/>
              </a:rPr>
              <a:t>Ex. Because of tumor </a:t>
            </a:r>
            <a:r>
              <a:rPr lang="en-US" dirty="0" smtClean="0">
                <a:cs typeface="Majalla UI"/>
              </a:rPr>
              <a:t>.</a:t>
            </a:r>
          </a:p>
          <a:p>
            <a:pPr eaLnBrk="1" hangingPunct="1">
              <a:buFontTx/>
              <a:buNone/>
            </a:pPr>
            <a:r>
              <a:rPr lang="en-US" dirty="0" smtClean="0">
                <a:cs typeface="Majalla UI"/>
              </a:rPr>
              <a:t>c. Heart failure.</a:t>
            </a:r>
          </a:p>
          <a:p>
            <a:pPr eaLnBrk="1" hangingPunct="1">
              <a:buFontTx/>
              <a:buNone/>
            </a:pPr>
            <a:endParaRPr lang="en-US" dirty="0" smtClean="0">
              <a:cs typeface="Majalla UI"/>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28596" y="0"/>
            <a:ext cx="8229600" cy="1143000"/>
          </a:xfrm>
        </p:spPr>
        <p:txBody>
          <a:bodyPr/>
          <a:lstStyle/>
          <a:p>
            <a:pPr eaLnBrk="1" hangingPunct="1"/>
            <a:r>
              <a:rPr lang="en-US" sz="2400" dirty="0" smtClean="0">
                <a:cs typeface="Traditional Arabic" pitchFamily="18" charset="-78"/>
              </a:rPr>
              <a:t>Causes of edema, continued,…</a:t>
            </a:r>
          </a:p>
        </p:txBody>
      </p:sp>
      <p:sp>
        <p:nvSpPr>
          <p:cNvPr id="17411" name="Rectangle 3"/>
          <p:cNvSpPr>
            <a:spLocks noGrp="1" noChangeArrowheads="1"/>
          </p:cNvSpPr>
          <p:nvPr>
            <p:ph idx="1"/>
          </p:nvPr>
        </p:nvSpPr>
        <p:spPr>
          <a:xfrm>
            <a:off x="457200" y="1142984"/>
            <a:ext cx="8229600" cy="5181617"/>
          </a:xfrm>
        </p:spPr>
        <p:txBody>
          <a:bodyPr/>
          <a:lstStyle/>
          <a:p>
            <a:pPr eaLnBrk="1" hangingPunct="1">
              <a:buFontTx/>
              <a:buNone/>
            </a:pPr>
            <a:r>
              <a:rPr lang="en-US" sz="2800" b="1" dirty="0" smtClean="0">
                <a:solidFill>
                  <a:schemeClr val="folHlink"/>
                </a:solidFill>
                <a:cs typeface="Majalla UI"/>
              </a:rPr>
              <a:t>2. Increased venous pressure:</a:t>
            </a:r>
          </a:p>
          <a:p>
            <a:pPr eaLnBrk="1" hangingPunct="1">
              <a:buFontTx/>
              <a:buNone/>
            </a:pPr>
            <a:r>
              <a:rPr lang="en-US" sz="2800" dirty="0" smtClean="0">
                <a:cs typeface="Majalla UI"/>
              </a:rPr>
              <a:t>a. </a:t>
            </a:r>
            <a:r>
              <a:rPr lang="en-US" dirty="0" smtClean="0">
                <a:cs typeface="Majalla UI"/>
              </a:rPr>
              <a:t>Heart failure</a:t>
            </a:r>
          </a:p>
          <a:p>
            <a:pPr eaLnBrk="1" hangingPunct="1">
              <a:buFontTx/>
              <a:buNone/>
            </a:pPr>
            <a:r>
              <a:rPr lang="en-US" dirty="0" smtClean="0">
                <a:cs typeface="Majalla UI"/>
              </a:rPr>
              <a:t>b. Venous obstruction. e.g. thrombus, pregnancy, tumor, etc..</a:t>
            </a:r>
          </a:p>
          <a:p>
            <a:pPr eaLnBrk="1" hangingPunct="1">
              <a:buFontTx/>
              <a:buNone/>
            </a:pPr>
            <a:r>
              <a:rPr lang="en-US" dirty="0" smtClean="0">
                <a:cs typeface="Majalla UI"/>
              </a:rPr>
              <a:t>c. Failure of venous pump e.g. varicose veins.</a:t>
            </a:r>
          </a:p>
          <a:p>
            <a:pPr eaLnBrk="1" hangingPunct="1">
              <a:buFontTx/>
              <a:buNone/>
            </a:pPr>
            <a:endParaRPr lang="en-US" dirty="0" smtClean="0">
              <a:cs typeface="Majalla UI"/>
            </a:endParaRPr>
          </a:p>
          <a:p>
            <a:pPr eaLnBrk="1" hangingPunct="1">
              <a:buFontTx/>
              <a:buNone/>
            </a:pPr>
            <a:endParaRPr lang="en-US" sz="2800" dirty="0" smtClean="0">
              <a:cs typeface="Majalla UI"/>
            </a:endParaRPr>
          </a:p>
          <a:p>
            <a:pPr eaLnBrk="1" hangingPunct="1">
              <a:buFontTx/>
              <a:buNone/>
            </a:pPr>
            <a:endParaRPr lang="en-US" sz="2800" dirty="0" smtClean="0">
              <a:cs typeface="Majalla UI"/>
            </a:endParaRPr>
          </a:p>
          <a:p>
            <a:pPr eaLnBrk="1" hangingPunct="1">
              <a:buFontTx/>
              <a:buNone/>
            </a:pPr>
            <a:r>
              <a:rPr lang="en-US" sz="2800" b="1" dirty="0" smtClean="0">
                <a:solidFill>
                  <a:schemeClr val="folHlink"/>
                </a:solidFill>
                <a:cs typeface="Majalla UI"/>
              </a:rPr>
              <a:t>3. Decreased arteriolar resistance:</a:t>
            </a:r>
          </a:p>
          <a:p>
            <a:pPr eaLnBrk="1" hangingPunct="1">
              <a:buFontTx/>
              <a:buNone/>
            </a:pPr>
            <a:r>
              <a:rPr lang="en-US" sz="2800" dirty="0" smtClean="0">
                <a:cs typeface="Majalla UI"/>
              </a:rPr>
              <a:t>a. Vasodilator drugs.</a:t>
            </a:r>
          </a:p>
          <a:p>
            <a:pPr eaLnBrk="1" hangingPunct="1">
              <a:buFontTx/>
              <a:buNone/>
            </a:pPr>
            <a:r>
              <a:rPr lang="en-US" sz="2800" dirty="0" smtClean="0">
                <a:cs typeface="Majalla UI"/>
              </a:rPr>
              <a:t>b. Excess body heat.</a:t>
            </a:r>
          </a:p>
          <a:p>
            <a:pPr eaLnBrk="1" hangingPunct="1">
              <a:buFontTx/>
              <a:buNone/>
            </a:pPr>
            <a:endParaRPr lang="en-US" sz="2800" dirty="0" smtClean="0">
              <a:cs typeface="Majalla UI"/>
            </a:endParaRPr>
          </a:p>
        </p:txBody>
      </p:sp>
      <p:sp>
        <p:nvSpPr>
          <p:cNvPr id="4" name="مستطيل مستدير الزوايا 3"/>
          <p:cNvSpPr/>
          <p:nvPr/>
        </p:nvSpPr>
        <p:spPr>
          <a:xfrm>
            <a:off x="214282" y="3643314"/>
            <a:ext cx="8572560" cy="1071570"/>
          </a:xfrm>
          <a:prstGeom prst="roundRect">
            <a:avLst/>
          </a:prstGeom>
          <a:gradFill>
            <a:gsLst>
              <a:gs pos="3000">
                <a:schemeClr val="bg2">
                  <a:lumMod val="50000"/>
                </a:schemeClr>
              </a:gs>
              <a:gs pos="25000">
                <a:srgbClr val="62C6D4"/>
              </a:gs>
              <a:gs pos="100000">
                <a:schemeClr val="bg1">
                  <a:lumMod val="65000"/>
                </a:schemeClr>
              </a:gs>
              <a:gs pos="100000">
                <a:srgbClr val="005CBF">
                  <a:alpha val="41000"/>
                </a:srgbClr>
              </a:gs>
            </a:gsLst>
            <a:lin ang="5400000" scaled="0"/>
          </a:gradFill>
          <a:ln w="19050" cap="sq" cmpd="sng">
            <a:solidFill>
              <a:schemeClr val="bg1">
                <a:lumMod val="65000"/>
              </a:schemeClr>
            </a:solidFill>
            <a:bevel/>
          </a:ln>
          <a:effectLst>
            <a:outerShdw blurRad="50800" dist="38100" algn="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buFont typeface="Arial" pitchFamily="34" charset="0"/>
              <a:buChar char="•"/>
            </a:pPr>
            <a:r>
              <a:rPr lang="en-US" dirty="0" smtClean="0"/>
              <a:t>Veins contain valves, when valves are damaged &gt; accumulation of blood in veins &gt; increase venous pressure.</a:t>
            </a: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2400" smtClean="0">
                <a:cs typeface="Traditional Arabic" pitchFamily="18" charset="-78"/>
              </a:rPr>
              <a:t>Causes of edema, continued,…</a:t>
            </a:r>
          </a:p>
        </p:txBody>
      </p:sp>
      <p:sp>
        <p:nvSpPr>
          <p:cNvPr id="18435" name="Rectangle 3"/>
          <p:cNvSpPr>
            <a:spLocks noGrp="1" noChangeArrowheads="1"/>
          </p:cNvSpPr>
          <p:nvPr>
            <p:ph idx="1"/>
          </p:nvPr>
        </p:nvSpPr>
        <p:spPr/>
        <p:txBody>
          <a:bodyPr/>
          <a:lstStyle/>
          <a:p>
            <a:pPr eaLnBrk="1" hangingPunct="1">
              <a:buFontTx/>
              <a:buNone/>
            </a:pPr>
            <a:r>
              <a:rPr lang="en-US" b="1" dirty="0" smtClean="0">
                <a:solidFill>
                  <a:srgbClr val="FF3300"/>
                </a:solidFill>
                <a:cs typeface="Majalla UI"/>
              </a:rPr>
              <a:t>B. Low plasma proteins:</a:t>
            </a:r>
          </a:p>
          <a:p>
            <a:pPr eaLnBrk="1" hangingPunct="1">
              <a:buFontTx/>
              <a:buNone/>
            </a:pPr>
            <a:r>
              <a:rPr lang="en-US" dirty="0" smtClean="0">
                <a:cs typeface="Majalla UI"/>
              </a:rPr>
              <a:t>1. Loss of proteins in urine.</a:t>
            </a:r>
          </a:p>
          <a:p>
            <a:pPr eaLnBrk="1" hangingPunct="1">
              <a:buFontTx/>
              <a:buNone/>
            </a:pPr>
            <a:r>
              <a:rPr lang="en-US" dirty="0" smtClean="0">
                <a:cs typeface="Majalla UI"/>
              </a:rPr>
              <a:t>2. Loss from the skin (burns)</a:t>
            </a:r>
          </a:p>
          <a:p>
            <a:pPr eaLnBrk="1" hangingPunct="1">
              <a:buFontTx/>
              <a:buNone/>
            </a:pPr>
            <a:r>
              <a:rPr lang="en-US" dirty="0" smtClean="0">
                <a:cs typeface="Majalla UI"/>
              </a:rPr>
              <a:t>3. Failure to produce:</a:t>
            </a:r>
          </a:p>
          <a:p>
            <a:pPr eaLnBrk="1" hangingPunct="1">
              <a:buFontTx/>
              <a:buNone/>
            </a:pPr>
            <a:r>
              <a:rPr lang="en-US" dirty="0" smtClean="0">
                <a:cs typeface="Majalla UI"/>
              </a:rPr>
              <a:t>a. Liver diseases</a:t>
            </a:r>
          </a:p>
          <a:p>
            <a:pPr eaLnBrk="1" hangingPunct="1">
              <a:buFontTx/>
              <a:buNone/>
            </a:pPr>
            <a:r>
              <a:rPr lang="en-US" dirty="0" smtClean="0">
                <a:cs typeface="Majalla UI"/>
              </a:rPr>
              <a:t>b. Malnutrition.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2400" smtClean="0">
                <a:cs typeface="Traditional Arabic" pitchFamily="18" charset="-78"/>
              </a:rPr>
              <a:t>Causes of edema, continued,…</a:t>
            </a:r>
          </a:p>
        </p:txBody>
      </p:sp>
      <p:sp>
        <p:nvSpPr>
          <p:cNvPr id="19459" name="Rectangle 3"/>
          <p:cNvSpPr>
            <a:spLocks noGrp="1" noChangeArrowheads="1"/>
          </p:cNvSpPr>
          <p:nvPr>
            <p:ph idx="1"/>
          </p:nvPr>
        </p:nvSpPr>
        <p:spPr/>
        <p:txBody>
          <a:bodyPr/>
          <a:lstStyle/>
          <a:p>
            <a:pPr eaLnBrk="1" hangingPunct="1">
              <a:buFontTx/>
              <a:buNone/>
            </a:pPr>
            <a:r>
              <a:rPr lang="en-US" b="1" dirty="0" smtClean="0">
                <a:solidFill>
                  <a:srgbClr val="FF3300"/>
                </a:solidFill>
                <a:cs typeface="Majalla UI"/>
              </a:rPr>
              <a:t>C. Increased capillary permeability:</a:t>
            </a:r>
          </a:p>
          <a:p>
            <a:pPr eaLnBrk="1" hangingPunct="1">
              <a:buFontTx/>
              <a:buNone/>
            </a:pPr>
            <a:r>
              <a:rPr lang="en-US" dirty="0" smtClean="0">
                <a:cs typeface="Majalla UI"/>
              </a:rPr>
              <a:t>1. Release of histamine in allergy.</a:t>
            </a:r>
          </a:p>
          <a:p>
            <a:pPr eaLnBrk="1" hangingPunct="1">
              <a:buFontTx/>
              <a:buNone/>
            </a:pPr>
            <a:r>
              <a:rPr lang="en-US" dirty="0" smtClean="0">
                <a:cs typeface="Majalla UI"/>
              </a:rPr>
              <a:t>2. Toxins.</a:t>
            </a:r>
          </a:p>
          <a:p>
            <a:pPr eaLnBrk="1" hangingPunct="1">
              <a:buFontTx/>
              <a:buNone/>
            </a:pPr>
            <a:r>
              <a:rPr lang="en-US" dirty="0" smtClean="0">
                <a:cs typeface="Majalla UI"/>
              </a:rPr>
              <a:t>3. Infections</a:t>
            </a:r>
          </a:p>
          <a:p>
            <a:pPr eaLnBrk="1" hangingPunct="1">
              <a:buFontTx/>
              <a:buNone/>
            </a:pPr>
            <a:r>
              <a:rPr lang="en-US" dirty="0" smtClean="0">
                <a:cs typeface="Majalla UI"/>
              </a:rPr>
              <a:t>4. Vit C deficiency</a:t>
            </a:r>
          </a:p>
          <a:p>
            <a:pPr eaLnBrk="1" hangingPunct="1">
              <a:buFontTx/>
              <a:buNone/>
            </a:pPr>
            <a:endParaRPr lang="en-US" dirty="0" smtClean="0">
              <a:cs typeface="Majalla UI"/>
            </a:endParaRPr>
          </a:p>
          <a:p>
            <a:pPr eaLnBrk="1" hangingPunct="1">
              <a:buFontTx/>
              <a:buNone/>
            </a:pPr>
            <a:endParaRPr lang="en-US" dirty="0" smtClean="0">
              <a:cs typeface="Majalla UI"/>
            </a:endParaRPr>
          </a:p>
          <a:p>
            <a:pPr eaLnBrk="1" hangingPunct="1">
              <a:buFontTx/>
              <a:buNone/>
            </a:pPr>
            <a:endParaRPr lang="en-US" dirty="0" smtClean="0">
              <a:cs typeface="Majalla UI"/>
            </a:endParaRPr>
          </a:p>
          <a:p>
            <a:pPr eaLnBrk="1" hangingPunct="1">
              <a:buFontTx/>
              <a:buNone/>
            </a:pPr>
            <a:r>
              <a:rPr lang="en-US" dirty="0" smtClean="0">
                <a:cs typeface="Majalla UI"/>
              </a:rPr>
              <a:t>5. Burns</a:t>
            </a:r>
          </a:p>
        </p:txBody>
      </p:sp>
      <p:sp>
        <p:nvSpPr>
          <p:cNvPr id="4" name="مستطيل مستدير الزوايا 3"/>
          <p:cNvSpPr/>
          <p:nvPr/>
        </p:nvSpPr>
        <p:spPr>
          <a:xfrm>
            <a:off x="214282" y="4429132"/>
            <a:ext cx="8643998" cy="785818"/>
          </a:xfrm>
          <a:prstGeom prst="roundRect">
            <a:avLst/>
          </a:prstGeom>
          <a:gradFill>
            <a:gsLst>
              <a:gs pos="3000">
                <a:schemeClr val="bg2">
                  <a:lumMod val="50000"/>
                </a:schemeClr>
              </a:gs>
              <a:gs pos="25000">
                <a:srgbClr val="62C6D4"/>
              </a:gs>
              <a:gs pos="100000">
                <a:schemeClr val="bg1">
                  <a:lumMod val="65000"/>
                </a:schemeClr>
              </a:gs>
              <a:gs pos="100000">
                <a:srgbClr val="005CBF">
                  <a:alpha val="41000"/>
                </a:srgbClr>
              </a:gs>
            </a:gsLst>
            <a:lin ang="5400000" scaled="0"/>
          </a:gradFill>
          <a:ln w="19050" cap="sq" cmpd="sng">
            <a:solidFill>
              <a:schemeClr val="bg1">
                <a:lumMod val="65000"/>
              </a:schemeClr>
            </a:solidFill>
            <a:bevel/>
          </a:ln>
          <a:effectLst>
            <a:outerShdw blurRad="50800" dist="38100" algn="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buFont typeface="Arial" pitchFamily="34" charset="0"/>
              <a:buChar char="•"/>
            </a:pPr>
            <a:r>
              <a:rPr lang="en-US" dirty="0" smtClean="0"/>
              <a:t>Vit C is important for endothelial cells to stick on the basement membrane.</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2400" smtClean="0">
                <a:cs typeface="Traditional Arabic" pitchFamily="18" charset="-78"/>
              </a:rPr>
              <a:t>Causes of edema, continued,…</a:t>
            </a:r>
          </a:p>
        </p:txBody>
      </p:sp>
      <p:sp>
        <p:nvSpPr>
          <p:cNvPr id="20483" name="Rectangle 3"/>
          <p:cNvSpPr>
            <a:spLocks noGrp="1" noChangeArrowheads="1"/>
          </p:cNvSpPr>
          <p:nvPr>
            <p:ph idx="1"/>
          </p:nvPr>
        </p:nvSpPr>
        <p:spPr/>
        <p:txBody>
          <a:bodyPr/>
          <a:lstStyle/>
          <a:p>
            <a:pPr eaLnBrk="1" hangingPunct="1">
              <a:buFontTx/>
              <a:buNone/>
            </a:pPr>
            <a:r>
              <a:rPr lang="en-US" b="1" dirty="0" smtClean="0">
                <a:solidFill>
                  <a:srgbClr val="FF3300"/>
                </a:solidFill>
                <a:cs typeface="Majalla UI"/>
              </a:rPr>
              <a:t>D. Lymphatic obstruction:</a:t>
            </a:r>
          </a:p>
          <a:p>
            <a:pPr eaLnBrk="1" hangingPunct="1">
              <a:buFontTx/>
              <a:buNone/>
            </a:pPr>
            <a:r>
              <a:rPr lang="en-US" dirty="0" smtClean="0">
                <a:cs typeface="Majalla UI"/>
              </a:rPr>
              <a:t>1. Cancer</a:t>
            </a:r>
          </a:p>
          <a:p>
            <a:pPr eaLnBrk="1" hangingPunct="1">
              <a:buFontTx/>
              <a:buNone/>
            </a:pPr>
            <a:r>
              <a:rPr lang="en-US" dirty="0" smtClean="0">
                <a:cs typeface="Majalla UI"/>
              </a:rPr>
              <a:t>2. </a:t>
            </a:r>
            <a:r>
              <a:rPr lang="en-US" dirty="0" err="1" smtClean="0">
                <a:cs typeface="Majalla UI"/>
              </a:rPr>
              <a:t>Filaria</a:t>
            </a:r>
            <a:endParaRPr lang="en-US" dirty="0" smtClean="0">
              <a:cs typeface="Majalla UI"/>
            </a:endParaRPr>
          </a:p>
          <a:p>
            <a:pPr eaLnBrk="1" hangingPunct="1">
              <a:buFontTx/>
              <a:buNone/>
            </a:pPr>
            <a:endParaRPr lang="en-US" dirty="0" smtClean="0">
              <a:cs typeface="Majalla UI"/>
            </a:endParaRPr>
          </a:p>
          <a:p>
            <a:pPr eaLnBrk="1" hangingPunct="1">
              <a:buFontTx/>
              <a:buNone/>
            </a:pPr>
            <a:endParaRPr lang="en-US" dirty="0" smtClean="0">
              <a:cs typeface="Majalla UI"/>
            </a:endParaRPr>
          </a:p>
          <a:p>
            <a:pPr eaLnBrk="1" hangingPunct="1">
              <a:buFontTx/>
              <a:buNone/>
            </a:pPr>
            <a:r>
              <a:rPr lang="en-US" dirty="0" smtClean="0">
                <a:cs typeface="Majalla UI"/>
              </a:rPr>
              <a:t>3. congenital</a:t>
            </a:r>
          </a:p>
        </p:txBody>
      </p:sp>
      <p:sp>
        <p:nvSpPr>
          <p:cNvPr id="4" name="مستطيل مستدير الزوايا 3"/>
          <p:cNvSpPr/>
          <p:nvPr/>
        </p:nvSpPr>
        <p:spPr>
          <a:xfrm>
            <a:off x="214282" y="3357562"/>
            <a:ext cx="7286676" cy="785818"/>
          </a:xfrm>
          <a:prstGeom prst="roundRect">
            <a:avLst/>
          </a:prstGeom>
          <a:gradFill>
            <a:gsLst>
              <a:gs pos="3000">
                <a:schemeClr val="bg2">
                  <a:lumMod val="50000"/>
                </a:schemeClr>
              </a:gs>
              <a:gs pos="25000">
                <a:srgbClr val="62C6D4"/>
              </a:gs>
              <a:gs pos="100000">
                <a:schemeClr val="bg1">
                  <a:lumMod val="65000"/>
                </a:schemeClr>
              </a:gs>
              <a:gs pos="100000">
                <a:srgbClr val="005CBF">
                  <a:alpha val="41000"/>
                </a:srgbClr>
              </a:gs>
            </a:gsLst>
            <a:lin ang="5400000" scaled="0"/>
          </a:gradFill>
          <a:ln w="19050" cap="sq" cmpd="sng">
            <a:solidFill>
              <a:schemeClr val="bg1">
                <a:lumMod val="65000"/>
              </a:schemeClr>
            </a:solidFill>
            <a:bevel/>
          </a:ln>
          <a:effectLst>
            <a:outerShdw blurRad="50800" dist="38100" algn="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buFont typeface="Arial" pitchFamily="34" charset="0"/>
              <a:buChar char="•"/>
            </a:pPr>
            <a:r>
              <a:rPr lang="en-US" dirty="0" smtClean="0"/>
              <a:t>Filariasis : is a parasitic disease, an infectious tropical disease.</a:t>
            </a: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2"/>
          <p:cNvSpPr txBox="1">
            <a:spLocks noChangeArrowheads="1"/>
          </p:cNvSpPr>
          <p:nvPr/>
        </p:nvSpPr>
        <p:spPr bwMode="auto">
          <a:xfrm>
            <a:off x="468313" y="1628775"/>
            <a:ext cx="8135937" cy="830263"/>
          </a:xfrm>
          <a:prstGeom prst="rect">
            <a:avLst/>
          </a:prstGeom>
          <a:noFill/>
          <a:ln w="9525">
            <a:noFill/>
            <a:miter lim="800000"/>
            <a:headEnd/>
            <a:tailEnd/>
          </a:ln>
        </p:spPr>
        <p:txBody>
          <a:bodyPr>
            <a:spAutoFit/>
          </a:bodyPr>
          <a:lstStyle/>
          <a:p>
            <a:pPr algn="l"/>
            <a:r>
              <a:rPr lang="en-US" sz="2400">
                <a:solidFill>
                  <a:srgbClr val="FF0000"/>
                </a:solidFill>
                <a:latin typeface="Narkisim" pitchFamily="34" charset="-79"/>
                <a:cs typeface="Narkisim" pitchFamily="34" charset="-79"/>
              </a:rPr>
              <a:t>Here I will mention several points that have been discussed in male lecture and were not included in female slides. </a:t>
            </a:r>
            <a:endParaRPr lang="en-GB" sz="2400">
              <a:solidFill>
                <a:srgbClr val="FF0000"/>
              </a:solidFill>
              <a:latin typeface="Narkisim" pitchFamily="34" charset="-79"/>
              <a:cs typeface="Narkisim" pitchFamily="34"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eaLnBrk="1" fontAlgn="auto" hangingPunct="1">
              <a:spcAft>
                <a:spcPts val="0"/>
              </a:spcAft>
              <a:defRPr/>
            </a:pPr>
            <a:r>
              <a:rPr lang="en-US" sz="4000" dirty="0">
                <a:solidFill>
                  <a:schemeClr val="tx1"/>
                </a:solidFill>
              </a:rPr>
              <a:t>Capillary Circulation </a:t>
            </a:r>
            <a:br>
              <a:rPr lang="en-US" sz="4000" dirty="0">
                <a:solidFill>
                  <a:schemeClr val="tx1"/>
                </a:solidFill>
              </a:rPr>
            </a:br>
            <a:r>
              <a:rPr lang="en-US" sz="4000" dirty="0">
                <a:solidFill>
                  <a:schemeClr val="tx1"/>
                </a:solidFill>
              </a:rPr>
              <a:t>&amp; </a:t>
            </a:r>
            <a:br>
              <a:rPr lang="en-US" sz="4000" dirty="0">
                <a:solidFill>
                  <a:schemeClr val="tx1"/>
                </a:solidFill>
              </a:rPr>
            </a:br>
            <a:r>
              <a:rPr lang="en-US" sz="4000" dirty="0">
                <a:solidFill>
                  <a:schemeClr val="tx1"/>
                </a:solidFill>
              </a:rPr>
              <a:t>Edema Formation</a:t>
            </a:r>
          </a:p>
        </p:txBody>
      </p:sp>
      <p:sp>
        <p:nvSpPr>
          <p:cNvPr id="6147" name="Rectangle 3"/>
          <p:cNvSpPr>
            <a:spLocks noGrp="1" noChangeArrowheads="1"/>
          </p:cNvSpPr>
          <p:nvPr>
            <p:ph type="subTitle" idx="1"/>
          </p:nvPr>
        </p:nvSpPr>
        <p:spPr>
          <a:xfrm>
            <a:off x="533400" y="3228975"/>
            <a:ext cx="7854950" cy="1752600"/>
          </a:xfrm>
        </p:spPr>
        <p:txBody>
          <a:bodyPr/>
          <a:lstStyle/>
          <a:p>
            <a:pPr marR="0" algn="ctr" eaLnBrk="1" hangingPunct="1"/>
            <a:r>
              <a:rPr lang="en-US" dirty="0" smtClean="0">
                <a:cs typeface="Majalla UI"/>
              </a:rPr>
              <a:t>Dr. </a:t>
            </a:r>
            <a:r>
              <a:rPr lang="en-US" dirty="0" err="1" smtClean="0">
                <a:cs typeface="Majalla UI"/>
              </a:rPr>
              <a:t>Eman</a:t>
            </a:r>
            <a:r>
              <a:rPr lang="en-US" dirty="0" smtClean="0">
                <a:cs typeface="Majalla UI"/>
              </a:rPr>
              <a:t> El </a:t>
            </a:r>
            <a:r>
              <a:rPr lang="en-US" dirty="0" err="1" smtClean="0">
                <a:cs typeface="Majalla UI"/>
              </a:rPr>
              <a:t>Eter</a:t>
            </a:r>
            <a:endParaRPr lang="en-US" dirty="0" smtClean="0">
              <a:cs typeface="Majalla U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827088" y="908050"/>
            <a:ext cx="7345362" cy="1016000"/>
          </a:xfrm>
          <a:prstGeom prst="rect">
            <a:avLst/>
          </a:prstGeom>
          <a:noFill/>
          <a:ln w="9525">
            <a:noFill/>
            <a:miter lim="800000"/>
            <a:headEnd/>
            <a:tailEnd/>
          </a:ln>
        </p:spPr>
        <p:txBody>
          <a:bodyPr>
            <a:spAutoFit/>
          </a:bodyPr>
          <a:lstStyle/>
          <a:p>
            <a:pPr algn="l"/>
            <a:r>
              <a:rPr lang="en-GB">
                <a:solidFill>
                  <a:srgbClr val="FF0000"/>
                </a:solidFill>
                <a:latin typeface="Narkisim" pitchFamily="34" charset="-79"/>
                <a:cs typeface="Narkisim" pitchFamily="34" charset="-79"/>
              </a:rPr>
              <a:t>Precapillary sphincter:</a:t>
            </a:r>
            <a:r>
              <a:rPr lang="en-GB">
                <a:latin typeface="Narkisim" pitchFamily="34" charset="-79"/>
                <a:cs typeface="Narkisim" pitchFamily="34" charset="-79"/>
              </a:rPr>
              <a:t> smooth muscles which acts as a janitor. If they relax, more blood will flow to the tissue. If they constrict, less blood will </a:t>
            </a:r>
          </a:p>
          <a:p>
            <a:pPr algn="l"/>
            <a:r>
              <a:rPr lang="en-GB">
                <a:latin typeface="Narkisim" pitchFamily="34" charset="-79"/>
                <a:cs typeface="Narkisim" pitchFamily="34" charset="-79"/>
              </a:rPr>
              <a:t>flow to the tissue.</a:t>
            </a:r>
          </a:p>
        </p:txBody>
      </p:sp>
      <p:sp>
        <p:nvSpPr>
          <p:cNvPr id="23555" name="TextBox 2"/>
          <p:cNvSpPr txBox="1">
            <a:spLocks noChangeArrowheads="1"/>
          </p:cNvSpPr>
          <p:nvPr/>
        </p:nvSpPr>
        <p:spPr bwMode="auto">
          <a:xfrm>
            <a:off x="1258888" y="2349500"/>
            <a:ext cx="7345362" cy="708025"/>
          </a:xfrm>
          <a:prstGeom prst="rect">
            <a:avLst/>
          </a:prstGeom>
          <a:noFill/>
          <a:ln w="9525">
            <a:noFill/>
            <a:miter lim="800000"/>
            <a:headEnd/>
            <a:tailEnd/>
          </a:ln>
        </p:spPr>
        <p:txBody>
          <a:bodyPr>
            <a:spAutoFit/>
          </a:bodyPr>
          <a:lstStyle/>
          <a:p>
            <a:pPr algn="l"/>
            <a:r>
              <a:rPr lang="en-US">
                <a:solidFill>
                  <a:srgbClr val="0000FF"/>
                </a:solidFill>
                <a:latin typeface="Narkisim" pitchFamily="34" charset="-79"/>
                <a:cs typeface="Narkisim" pitchFamily="34" charset="-79"/>
              </a:rPr>
              <a:t>-The blood flow in the capillaries is efficiently regulated by the  precapillary sphincter. </a:t>
            </a:r>
            <a:endParaRPr lang="en-GB">
              <a:solidFill>
                <a:srgbClr val="0000FF"/>
              </a:solidFill>
              <a:latin typeface="Narkisim" pitchFamily="34" charset="-79"/>
              <a:cs typeface="Narkisim" pitchFamily="34" charset="-79"/>
            </a:endParaRPr>
          </a:p>
        </p:txBody>
      </p:sp>
      <p:sp>
        <p:nvSpPr>
          <p:cNvPr id="23556" name="TextBox 3"/>
          <p:cNvSpPr txBox="1">
            <a:spLocks noChangeArrowheads="1"/>
          </p:cNvSpPr>
          <p:nvPr/>
        </p:nvSpPr>
        <p:spPr bwMode="auto">
          <a:xfrm>
            <a:off x="1258888" y="3357563"/>
            <a:ext cx="6769100" cy="708025"/>
          </a:xfrm>
          <a:prstGeom prst="rect">
            <a:avLst/>
          </a:prstGeom>
          <a:noFill/>
          <a:ln w="9525">
            <a:noFill/>
            <a:miter lim="800000"/>
            <a:headEnd/>
            <a:tailEnd/>
          </a:ln>
        </p:spPr>
        <p:txBody>
          <a:bodyPr>
            <a:spAutoFit/>
          </a:bodyPr>
          <a:lstStyle/>
          <a:p>
            <a:pPr algn="l"/>
            <a:r>
              <a:rPr lang="en-US">
                <a:solidFill>
                  <a:srgbClr val="0000FF"/>
                </a:solidFill>
                <a:latin typeface="Narkisim" pitchFamily="34" charset="-79"/>
                <a:cs typeface="Narkisim" pitchFamily="34" charset="-79"/>
              </a:rPr>
              <a:t>-The precapillary sphincter is highly regulated by humoral   regulation. </a:t>
            </a:r>
            <a:r>
              <a:rPr lang="en-US">
                <a:solidFill>
                  <a:srgbClr val="C00000"/>
                </a:solidFill>
                <a:latin typeface="Narkisim" pitchFamily="34" charset="-79"/>
                <a:cs typeface="Narkisim" pitchFamily="34" charset="-79"/>
              </a:rPr>
              <a:t>“Chemicals Regulation”</a:t>
            </a:r>
            <a:endParaRPr lang="en-GB">
              <a:solidFill>
                <a:srgbClr val="C00000"/>
              </a:solidFill>
              <a:latin typeface="Narkisim" pitchFamily="34" charset="-79"/>
              <a:cs typeface="Narkisim" pitchFamily="34" charset="-79"/>
            </a:endParaRPr>
          </a:p>
        </p:txBody>
      </p:sp>
      <p:sp>
        <p:nvSpPr>
          <p:cNvPr id="23557" name="TextBox 4"/>
          <p:cNvSpPr txBox="1">
            <a:spLocks noChangeArrowheads="1"/>
          </p:cNvSpPr>
          <p:nvPr/>
        </p:nvSpPr>
        <p:spPr bwMode="auto">
          <a:xfrm>
            <a:off x="1258888" y="4365625"/>
            <a:ext cx="6192837" cy="1322388"/>
          </a:xfrm>
          <a:prstGeom prst="rect">
            <a:avLst/>
          </a:prstGeom>
          <a:noFill/>
          <a:ln w="9525">
            <a:noFill/>
            <a:miter lim="800000"/>
            <a:headEnd/>
            <a:tailEnd/>
          </a:ln>
        </p:spPr>
        <p:txBody>
          <a:bodyPr>
            <a:spAutoFit/>
          </a:bodyPr>
          <a:lstStyle/>
          <a:p>
            <a:pPr algn="l"/>
            <a:r>
              <a:rPr lang="en-US">
                <a:solidFill>
                  <a:srgbClr val="0000FF"/>
                </a:solidFill>
                <a:latin typeface="Narkisim" pitchFamily="34" charset="-79"/>
                <a:cs typeface="Narkisim" pitchFamily="34" charset="-79"/>
              </a:rPr>
              <a:t>-The precapillary sphincter is sensitive to oxygen and carbon dioxide. </a:t>
            </a:r>
            <a:r>
              <a:rPr lang="en-US">
                <a:solidFill>
                  <a:srgbClr val="C00000"/>
                </a:solidFill>
                <a:latin typeface="Narkisim" pitchFamily="34" charset="-79"/>
                <a:cs typeface="Narkisim" pitchFamily="34" charset="-79"/>
              </a:rPr>
              <a:t>If the tissue contains low amount of Oxygen and high amount of Carbon Dioxide, the smooth muscles will relax and more blood will flow to the tissue. And vice versa.</a:t>
            </a:r>
            <a:endParaRPr lang="en-GB">
              <a:solidFill>
                <a:srgbClr val="C00000"/>
              </a:solidFill>
              <a:latin typeface="Narkisim" pitchFamily="34" charset="-79"/>
              <a:cs typeface="Narkisim" pitchFamily="34" charset="-79"/>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descr="pre_cap_sphinct.jpg"/>
          <p:cNvPicPr>
            <a:picLocks noChangeAspect="1"/>
          </p:cNvPicPr>
          <p:nvPr/>
        </p:nvPicPr>
        <p:blipFill>
          <a:blip r:embed="rId3" cstate="print"/>
          <a:srcRect/>
          <a:stretch>
            <a:fillRect/>
          </a:stretch>
        </p:blipFill>
        <p:spPr bwMode="auto">
          <a:xfrm>
            <a:off x="1835150" y="908050"/>
            <a:ext cx="5308600" cy="55880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684213" y="1341438"/>
            <a:ext cx="7704137" cy="1630362"/>
          </a:xfrm>
          <a:prstGeom prst="rect">
            <a:avLst/>
          </a:prstGeom>
          <a:noFill/>
          <a:ln w="9525">
            <a:noFill/>
            <a:miter lim="800000"/>
            <a:headEnd/>
            <a:tailEnd/>
          </a:ln>
        </p:spPr>
        <p:txBody>
          <a:bodyPr>
            <a:spAutoFit/>
          </a:bodyPr>
          <a:lstStyle/>
          <a:p>
            <a:pPr algn="l"/>
            <a:r>
              <a:rPr lang="en-US">
                <a:solidFill>
                  <a:srgbClr val="FF0000"/>
                </a:solidFill>
                <a:latin typeface="Narkisim" pitchFamily="34" charset="-79"/>
                <a:cs typeface="Narkisim" pitchFamily="34" charset="-79"/>
              </a:rPr>
              <a:t> HOW DIFFUSION OCCURS?</a:t>
            </a:r>
          </a:p>
          <a:p>
            <a:pPr algn="l"/>
            <a:endParaRPr lang="en-US"/>
          </a:p>
          <a:p>
            <a:pPr algn="l"/>
            <a:r>
              <a:rPr lang="en-US" u="sng">
                <a:latin typeface="Narkisim" pitchFamily="34" charset="-79"/>
                <a:cs typeface="Narkisim" pitchFamily="34" charset="-79"/>
              </a:rPr>
              <a:t>Lipid soluble</a:t>
            </a:r>
            <a:r>
              <a:rPr lang="en-US">
                <a:latin typeface="Narkisim" pitchFamily="34" charset="-79"/>
                <a:cs typeface="Narkisim" pitchFamily="34" charset="-79"/>
              </a:rPr>
              <a:t> substances diffuse directly through the endothelial cells. </a:t>
            </a:r>
          </a:p>
          <a:p>
            <a:pPr algn="l"/>
            <a:r>
              <a:rPr lang="en-US">
                <a:latin typeface="Narkisim" pitchFamily="34" charset="-79"/>
                <a:cs typeface="Narkisim" pitchFamily="34" charset="-79"/>
              </a:rPr>
              <a:t>While </a:t>
            </a:r>
            <a:r>
              <a:rPr lang="en-US" u="sng">
                <a:latin typeface="Narkisim" pitchFamily="34" charset="-79"/>
                <a:cs typeface="Narkisim" pitchFamily="34" charset="-79"/>
              </a:rPr>
              <a:t>water soluble</a:t>
            </a:r>
            <a:r>
              <a:rPr lang="en-US">
                <a:latin typeface="Narkisim" pitchFamily="34" charset="-79"/>
                <a:cs typeface="Narkisim" pitchFamily="34" charset="-79"/>
              </a:rPr>
              <a:t> substances will pass through the pores  or the intercellular cleft of the capillary.</a:t>
            </a:r>
          </a:p>
        </p:txBody>
      </p:sp>
      <p:sp>
        <p:nvSpPr>
          <p:cNvPr id="25603" name="TextBox 2"/>
          <p:cNvSpPr txBox="1">
            <a:spLocks noChangeArrowheads="1"/>
          </p:cNvSpPr>
          <p:nvPr/>
        </p:nvSpPr>
        <p:spPr bwMode="auto">
          <a:xfrm>
            <a:off x="900113" y="3933825"/>
            <a:ext cx="8424862" cy="400050"/>
          </a:xfrm>
          <a:prstGeom prst="rect">
            <a:avLst/>
          </a:prstGeom>
          <a:noFill/>
          <a:ln w="9525">
            <a:noFill/>
            <a:miter lim="800000"/>
            <a:headEnd/>
            <a:tailEnd/>
          </a:ln>
        </p:spPr>
        <p:txBody>
          <a:bodyPr>
            <a:spAutoFit/>
          </a:bodyPr>
          <a:lstStyle/>
          <a:p>
            <a:pPr algn="l"/>
            <a:r>
              <a:rPr lang="en-US">
                <a:solidFill>
                  <a:srgbClr val="0000FF"/>
                </a:solidFill>
                <a:latin typeface="Narkisim" pitchFamily="34" charset="-79"/>
                <a:cs typeface="Narkisim" pitchFamily="34" charset="-79"/>
              </a:rPr>
              <a:t>The amount of fluid filtered depends on the </a:t>
            </a:r>
            <a:r>
              <a:rPr lang="en-US" u="sng">
                <a:solidFill>
                  <a:srgbClr val="0000FF"/>
                </a:solidFill>
                <a:latin typeface="Narkisim" pitchFamily="34" charset="-79"/>
                <a:cs typeface="Narkisim" pitchFamily="34" charset="-79"/>
              </a:rPr>
              <a:t>tissue need</a:t>
            </a:r>
            <a:r>
              <a:rPr lang="en-US">
                <a:solidFill>
                  <a:srgbClr val="0000FF"/>
                </a:solidFill>
                <a:latin typeface="Narkisim" pitchFamily="34" charset="-79"/>
                <a:cs typeface="Narkisim" pitchFamily="34" charset="-79"/>
              </a:rPr>
              <a:t>. </a:t>
            </a:r>
            <a:r>
              <a:rPr lang="en-US">
                <a:solidFill>
                  <a:srgbClr val="C00000"/>
                </a:solidFill>
                <a:latin typeface="Narkisim" pitchFamily="34" charset="-79"/>
                <a:cs typeface="Narkisim" pitchFamily="34" charset="-79"/>
              </a:rPr>
              <a:t>“Vasomotion”</a:t>
            </a:r>
            <a:endParaRPr lang="en-GB">
              <a:solidFill>
                <a:srgbClr val="C00000"/>
              </a:solidFill>
              <a:latin typeface="Narkisim" pitchFamily="34" charset="-79"/>
              <a:cs typeface="Narkisim" pitchFamily="34" charset="-79"/>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539750" y="2060575"/>
            <a:ext cx="8064500" cy="2862263"/>
          </a:xfrm>
          <a:prstGeom prst="rect">
            <a:avLst/>
          </a:prstGeom>
          <a:noFill/>
          <a:ln w="9525">
            <a:noFill/>
            <a:miter lim="800000"/>
            <a:headEnd/>
            <a:tailEnd/>
          </a:ln>
        </p:spPr>
        <p:txBody>
          <a:bodyPr>
            <a:spAutoFit/>
          </a:bodyPr>
          <a:lstStyle/>
          <a:p>
            <a:pPr algn="l"/>
            <a:r>
              <a:rPr lang="en-US" sz="2400">
                <a:latin typeface="Narkisim" pitchFamily="34" charset="-79"/>
                <a:cs typeface="Narkisim" pitchFamily="34" charset="-79"/>
              </a:rPr>
              <a:t>The plasma colloidal osmotic pressure  is </a:t>
            </a:r>
            <a:r>
              <a:rPr lang="en-GB" sz="2400">
                <a:latin typeface="Narkisim" pitchFamily="34" charset="-79"/>
                <a:cs typeface="Narkisim" pitchFamily="34" charset="-79"/>
              </a:rPr>
              <a:t>28 mmHg.</a:t>
            </a:r>
            <a:endParaRPr lang="en-US" sz="2400">
              <a:latin typeface="Narkisim" pitchFamily="34" charset="-79"/>
              <a:cs typeface="Narkisim" pitchFamily="34" charset="-79"/>
            </a:endParaRPr>
          </a:p>
          <a:p>
            <a:pPr algn="l"/>
            <a:endParaRPr lang="en-US" sz="2400">
              <a:latin typeface="Narkisim" pitchFamily="34" charset="-79"/>
              <a:cs typeface="Narkisim" pitchFamily="34" charset="-79"/>
            </a:endParaRPr>
          </a:p>
          <a:p>
            <a:pPr algn="l"/>
            <a:r>
              <a:rPr lang="en-US" sz="2400">
                <a:solidFill>
                  <a:srgbClr val="FF0000"/>
                </a:solidFill>
                <a:latin typeface="Narkisim" pitchFamily="34" charset="-79"/>
                <a:cs typeface="Narkisim" pitchFamily="34" charset="-79"/>
              </a:rPr>
              <a:t>Albumin</a:t>
            </a:r>
            <a:r>
              <a:rPr lang="en-US" sz="2400">
                <a:latin typeface="Narkisim" pitchFamily="34" charset="-79"/>
                <a:cs typeface="Narkisim" pitchFamily="34" charset="-79"/>
              </a:rPr>
              <a:t> </a:t>
            </a:r>
            <a:r>
              <a:rPr lang="en-US">
                <a:solidFill>
                  <a:srgbClr val="0000FF"/>
                </a:solidFill>
                <a:latin typeface="Narkisim" pitchFamily="34" charset="-79"/>
                <a:cs typeface="Narkisim" pitchFamily="34" charset="-79"/>
              </a:rPr>
              <a:t>is responsible of 80% of the plasma colloidal osmotic pressure.</a:t>
            </a:r>
          </a:p>
          <a:p>
            <a:pPr algn="l"/>
            <a:endParaRPr lang="en-US" sz="2400">
              <a:solidFill>
                <a:srgbClr val="0000FF"/>
              </a:solidFill>
              <a:latin typeface="Narkisim" pitchFamily="34" charset="-79"/>
              <a:cs typeface="Narkisim" pitchFamily="34" charset="-79"/>
            </a:endParaRPr>
          </a:p>
          <a:p>
            <a:pPr algn="l"/>
            <a:endParaRPr lang="en-US" sz="2400">
              <a:solidFill>
                <a:srgbClr val="0000FF"/>
              </a:solidFill>
              <a:latin typeface="Narkisim" pitchFamily="34" charset="-79"/>
              <a:cs typeface="Narkisim" pitchFamily="34" charset="-79"/>
            </a:endParaRPr>
          </a:p>
          <a:p>
            <a:pPr algn="l"/>
            <a:r>
              <a:rPr lang="en-US">
                <a:solidFill>
                  <a:srgbClr val="C00000"/>
                </a:solidFill>
                <a:latin typeface="Narkisim" pitchFamily="34" charset="-79"/>
                <a:cs typeface="Narkisim" pitchFamily="34" charset="-79"/>
              </a:rPr>
              <a:t>- In any condition where the Albumin amount will be less than  normal (liver disease, malnutrition, …etc), the plasma osmotic pressure will fall and there will be an abnormal fluid exchange, and as a result, edema develops. </a:t>
            </a:r>
            <a:endParaRPr lang="en-GB">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2"/>
          <p:cNvSpPr txBox="1">
            <a:spLocks noChangeArrowheads="1"/>
          </p:cNvSpPr>
          <p:nvPr/>
        </p:nvSpPr>
        <p:spPr bwMode="auto">
          <a:xfrm>
            <a:off x="684213" y="5229225"/>
            <a:ext cx="7920037" cy="830263"/>
          </a:xfrm>
          <a:prstGeom prst="rect">
            <a:avLst/>
          </a:prstGeom>
          <a:noFill/>
          <a:ln w="9525">
            <a:noFill/>
            <a:miter lim="800000"/>
            <a:headEnd/>
            <a:tailEnd/>
          </a:ln>
        </p:spPr>
        <p:txBody>
          <a:bodyPr>
            <a:spAutoFit/>
          </a:bodyPr>
          <a:lstStyle/>
          <a:p>
            <a:pPr algn="l"/>
            <a:r>
              <a:rPr lang="en-US" sz="2400">
                <a:solidFill>
                  <a:srgbClr val="FF0000"/>
                </a:solidFill>
                <a:latin typeface="Narkisim" pitchFamily="34" charset="-79"/>
                <a:cs typeface="Narkisim" pitchFamily="34" charset="-79"/>
              </a:rPr>
              <a:t>The starling equilibrium point: </a:t>
            </a:r>
            <a:r>
              <a:rPr lang="en-US" sz="2400">
                <a:latin typeface="Narkisim" pitchFamily="34" charset="-79"/>
                <a:cs typeface="Narkisim" pitchFamily="34" charset="-79"/>
              </a:rPr>
              <a:t>there is no net outward or inward movement. Forces are equal. </a:t>
            </a:r>
            <a:r>
              <a:rPr lang="en-US" sz="2400">
                <a:solidFill>
                  <a:srgbClr val="CC3300"/>
                </a:solidFill>
                <a:latin typeface="Narkisim" pitchFamily="34" charset="-79"/>
                <a:cs typeface="Narkisim" pitchFamily="34" charset="-79"/>
              </a:rPr>
              <a:t> </a:t>
            </a:r>
            <a:endParaRPr lang="en-GB" sz="2400">
              <a:solidFill>
                <a:srgbClr val="CC3300"/>
              </a:solidFill>
              <a:latin typeface="Narkisim" pitchFamily="34" charset="-79"/>
              <a:cs typeface="Narkisim" pitchFamily="34" charset="-79"/>
            </a:endParaRPr>
          </a:p>
        </p:txBody>
      </p:sp>
      <p:pic>
        <p:nvPicPr>
          <p:cNvPr id="27651" name="Picture 3" descr="Starling.jpg"/>
          <p:cNvPicPr>
            <a:picLocks noChangeAspect="1"/>
          </p:cNvPicPr>
          <p:nvPr/>
        </p:nvPicPr>
        <p:blipFill>
          <a:blip r:embed="rId3" cstate="print"/>
          <a:srcRect/>
          <a:stretch>
            <a:fillRect/>
          </a:stretch>
        </p:blipFill>
        <p:spPr bwMode="auto">
          <a:xfrm>
            <a:off x="2411413" y="1123950"/>
            <a:ext cx="4105275" cy="3749675"/>
          </a:xfrm>
          <a:prstGeom prst="rect">
            <a:avLst/>
          </a:prstGeom>
          <a:noFill/>
          <a:ln w="9525">
            <a:noFill/>
            <a:miter lim="800000"/>
            <a:headEnd/>
            <a:tailEnd/>
          </a:ln>
        </p:spPr>
      </p:pic>
      <p:cxnSp>
        <p:nvCxnSpPr>
          <p:cNvPr id="9" name="Straight Arrow Connector 8"/>
          <p:cNvCxnSpPr/>
          <p:nvPr/>
        </p:nvCxnSpPr>
        <p:spPr>
          <a:xfrm>
            <a:off x="4500563" y="1989138"/>
            <a:ext cx="0" cy="1079500"/>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611188" y="1825625"/>
            <a:ext cx="8137525" cy="523875"/>
          </a:xfrm>
          <a:prstGeom prst="rect">
            <a:avLst/>
          </a:prstGeom>
          <a:noFill/>
          <a:ln w="9525">
            <a:noFill/>
            <a:miter lim="800000"/>
            <a:headEnd/>
            <a:tailEnd/>
          </a:ln>
        </p:spPr>
        <p:txBody>
          <a:bodyPr>
            <a:spAutoFit/>
          </a:bodyPr>
          <a:lstStyle/>
          <a:p>
            <a:pPr algn="l"/>
            <a:r>
              <a:rPr lang="en-US" sz="2800">
                <a:solidFill>
                  <a:srgbClr val="FF0000"/>
                </a:solidFill>
                <a:latin typeface="Narkisim" pitchFamily="34" charset="-79"/>
                <a:cs typeface="Narkisim" pitchFamily="34" charset="-79"/>
              </a:rPr>
              <a:t>Lymphatic circulatory system</a:t>
            </a:r>
            <a:endParaRPr lang="en-GB" sz="2800">
              <a:solidFill>
                <a:srgbClr val="FF0000"/>
              </a:solidFill>
              <a:latin typeface="Narkisim" pitchFamily="34" charset="-79"/>
              <a:cs typeface="Narkisim" pitchFamily="34" charset="-79"/>
            </a:endParaRPr>
          </a:p>
        </p:txBody>
      </p:sp>
      <p:sp>
        <p:nvSpPr>
          <p:cNvPr id="28675" name="TextBox 2"/>
          <p:cNvSpPr txBox="1">
            <a:spLocks noChangeArrowheads="1"/>
          </p:cNvSpPr>
          <p:nvPr/>
        </p:nvSpPr>
        <p:spPr bwMode="auto">
          <a:xfrm>
            <a:off x="323850" y="2825750"/>
            <a:ext cx="8424863" cy="1323975"/>
          </a:xfrm>
          <a:prstGeom prst="rect">
            <a:avLst/>
          </a:prstGeom>
          <a:noFill/>
          <a:ln w="9525">
            <a:noFill/>
            <a:miter lim="800000"/>
            <a:headEnd/>
            <a:tailEnd/>
          </a:ln>
        </p:spPr>
        <p:txBody>
          <a:bodyPr>
            <a:spAutoFit/>
          </a:bodyPr>
          <a:lstStyle/>
          <a:p>
            <a:pPr algn="l"/>
            <a:r>
              <a:rPr lang="en-US">
                <a:latin typeface="Narkisim" pitchFamily="34" charset="-79"/>
                <a:cs typeface="Narkisim" pitchFamily="34" charset="-79"/>
              </a:rPr>
              <a:t>-It is a separate circulatory system in the body.</a:t>
            </a:r>
          </a:p>
          <a:p>
            <a:pPr algn="l"/>
            <a:r>
              <a:rPr lang="en-US">
                <a:latin typeface="Narkisim" pitchFamily="34" charset="-79"/>
                <a:cs typeface="Narkisim" pitchFamily="34" charset="-79"/>
              </a:rPr>
              <a:t>-It has two main uses:</a:t>
            </a:r>
          </a:p>
          <a:p>
            <a:pPr algn="l"/>
            <a:r>
              <a:rPr lang="en-US">
                <a:solidFill>
                  <a:srgbClr val="0000FF"/>
                </a:solidFill>
                <a:latin typeface="Narkisim" pitchFamily="34" charset="-79"/>
                <a:cs typeface="Narkisim" pitchFamily="34" charset="-79"/>
              </a:rPr>
              <a:t>     1- move </a:t>
            </a:r>
            <a:r>
              <a:rPr lang="en-US" u="sng">
                <a:solidFill>
                  <a:srgbClr val="0000FF"/>
                </a:solidFill>
                <a:latin typeface="Narkisim" pitchFamily="34" charset="-79"/>
                <a:cs typeface="Narkisim" pitchFamily="34" charset="-79"/>
              </a:rPr>
              <a:t>large</a:t>
            </a:r>
            <a:r>
              <a:rPr lang="en-US">
                <a:solidFill>
                  <a:srgbClr val="0000FF"/>
                </a:solidFill>
                <a:latin typeface="Narkisim" pitchFamily="34" charset="-79"/>
                <a:cs typeface="Narkisim" pitchFamily="34" charset="-79"/>
              </a:rPr>
              <a:t> protein molecules.</a:t>
            </a:r>
          </a:p>
          <a:p>
            <a:pPr algn="l"/>
            <a:r>
              <a:rPr lang="en-US">
                <a:solidFill>
                  <a:srgbClr val="0000FF"/>
                </a:solidFill>
                <a:latin typeface="Narkisim" pitchFamily="34" charset="-79"/>
                <a:cs typeface="Narkisim" pitchFamily="34" charset="-79"/>
              </a:rPr>
              <a:t>     2- move fats.</a:t>
            </a:r>
            <a:endParaRPr lang="en-GB">
              <a:solidFill>
                <a:srgbClr val="0000FF"/>
              </a:solidFill>
              <a:latin typeface="Narkisim" pitchFamily="34" charset="-79"/>
              <a:cs typeface="Narkisim" pitchFamily="34" charset="-79"/>
            </a:endParaRPr>
          </a:p>
        </p:txBody>
      </p:sp>
      <p:sp>
        <p:nvSpPr>
          <p:cNvPr id="28676" name="TextBox 3"/>
          <p:cNvSpPr txBox="1">
            <a:spLocks noChangeArrowheads="1"/>
          </p:cNvSpPr>
          <p:nvPr/>
        </p:nvSpPr>
        <p:spPr bwMode="auto">
          <a:xfrm>
            <a:off x="323850" y="4181475"/>
            <a:ext cx="7920038" cy="400050"/>
          </a:xfrm>
          <a:prstGeom prst="rect">
            <a:avLst/>
          </a:prstGeom>
          <a:noFill/>
          <a:ln w="9525">
            <a:noFill/>
            <a:miter lim="800000"/>
            <a:headEnd/>
            <a:tailEnd/>
          </a:ln>
        </p:spPr>
        <p:txBody>
          <a:bodyPr>
            <a:spAutoFit/>
          </a:bodyPr>
          <a:lstStyle/>
          <a:p>
            <a:pPr algn="l"/>
            <a:r>
              <a:rPr lang="en-US">
                <a:latin typeface="Narkisim" pitchFamily="34" charset="-79"/>
                <a:cs typeface="Narkisim" pitchFamily="34" charset="-79"/>
              </a:rPr>
              <a:t>-It finally inters the thoracic duct which directly drains into the </a:t>
            </a:r>
            <a:r>
              <a:rPr lang="en-US">
                <a:solidFill>
                  <a:srgbClr val="C00000"/>
                </a:solidFill>
                <a:latin typeface="Narkisim" pitchFamily="34" charset="-79"/>
                <a:cs typeface="Narkisim" pitchFamily="34" charset="-79"/>
              </a:rPr>
              <a:t>subclavian vein</a:t>
            </a:r>
            <a:r>
              <a:rPr lang="en-US">
                <a:latin typeface="Narkisim" pitchFamily="34" charset="-79"/>
                <a:cs typeface="Narkisim" pitchFamily="34" charset="-79"/>
              </a:rPr>
              <a:t>.</a:t>
            </a:r>
            <a:endParaRPr lang="en-GB">
              <a:latin typeface="Narkisim" pitchFamily="34" charset="-79"/>
              <a:cs typeface="Narkisim" pitchFamily="34" charset="-79"/>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163513" y="1125538"/>
            <a:ext cx="9161462" cy="4400550"/>
          </a:xfrm>
          <a:prstGeom prst="rect">
            <a:avLst/>
          </a:prstGeom>
          <a:noFill/>
          <a:ln w="9525">
            <a:noFill/>
            <a:miter lim="800000"/>
            <a:headEnd/>
            <a:tailEnd/>
          </a:ln>
        </p:spPr>
        <p:txBody>
          <a:bodyPr>
            <a:spAutoFit/>
          </a:bodyPr>
          <a:lstStyle/>
          <a:p>
            <a:pPr algn="l" rtl="0"/>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Useful links</a:t>
            </a:r>
          </a:p>
          <a:p>
            <a:pPr algn="l" rtl="0"/>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l" rtl="0"/>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hlinkClick r:id="rId3"/>
              </a:rPr>
              <a:t>http://highered.mcgraw-hill.com/sites/0072507470/student_view0/chapter21/animation__fluid_exchange_across_the_walls_of_capillaries.html</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l" rtl="0"/>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l" rtl="0"/>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hlinkClick r:id="rId4"/>
              </a:rPr>
              <a:t>http://www.cvphysiology.com/Microcirculation/M010.htm</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l" rtl="0"/>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l" rtl="0"/>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hlinkClick r:id="rId5"/>
              </a:rPr>
              <a:t>http://ylearnonline.com/page.php/resources/view_all?id=arteries_arterioles_capillaries_colloidal_osmotic_pressure_endothelium_pulse_veins_venules_t_page_13&amp;from=search</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l" rtl="0"/>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a:p>
            <a:pPr algn="l" rtl="0"/>
            <a:r>
              <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rPr>
              <a:t>  </a:t>
            </a:r>
          </a:p>
          <a:p>
            <a:pPr algn="l" rtl="0"/>
            <a:endParaRPr lang="ar-SA"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28596" y="285728"/>
            <a:ext cx="8229600" cy="1143000"/>
          </a:xfrm>
        </p:spPr>
        <p:txBody>
          <a:bodyPr/>
          <a:lstStyle/>
          <a:p>
            <a:pPr eaLnBrk="1" hangingPunct="1"/>
            <a:r>
              <a:rPr lang="en-US" b="1" dirty="0" smtClean="0">
                <a:solidFill>
                  <a:srgbClr val="CC3300"/>
                </a:solidFill>
                <a:cs typeface="Traditional Arabic" pitchFamily="18" charset="-78"/>
              </a:rPr>
              <a:t>Functions of capillaries</a:t>
            </a:r>
          </a:p>
        </p:txBody>
      </p:sp>
      <p:sp>
        <p:nvSpPr>
          <p:cNvPr id="7171" name="Rectangle 3"/>
          <p:cNvSpPr>
            <a:spLocks noGrp="1" noChangeArrowheads="1"/>
          </p:cNvSpPr>
          <p:nvPr>
            <p:ph idx="1"/>
          </p:nvPr>
        </p:nvSpPr>
        <p:spPr>
          <a:xfrm>
            <a:off x="428596" y="1357298"/>
            <a:ext cx="8229600" cy="4389437"/>
          </a:xfrm>
        </p:spPr>
        <p:txBody>
          <a:bodyPr/>
          <a:lstStyle/>
          <a:p>
            <a:pPr eaLnBrk="1" hangingPunct="1">
              <a:buFontTx/>
              <a:buNone/>
            </a:pPr>
            <a:r>
              <a:rPr lang="en-US" sz="2200" dirty="0" smtClean="0">
                <a:cs typeface="Majalla UI"/>
              </a:rPr>
              <a:t>Exchange between blood &amp; tissues:</a:t>
            </a:r>
          </a:p>
          <a:p>
            <a:pPr eaLnBrk="1" hangingPunct="1">
              <a:buFontTx/>
              <a:buNone/>
            </a:pPr>
            <a:r>
              <a:rPr lang="en-US" sz="2200" dirty="0" smtClean="0">
                <a:cs typeface="Majalla UI"/>
              </a:rPr>
              <a:t>Nutrients,</a:t>
            </a:r>
          </a:p>
          <a:p>
            <a:pPr eaLnBrk="1" hangingPunct="1">
              <a:buFontTx/>
              <a:buNone/>
            </a:pPr>
            <a:r>
              <a:rPr lang="en-US" sz="2200" dirty="0" smtClean="0">
                <a:cs typeface="Majalla UI"/>
              </a:rPr>
              <a:t>Oxygen</a:t>
            </a:r>
          </a:p>
          <a:p>
            <a:pPr eaLnBrk="1" hangingPunct="1">
              <a:buFontTx/>
              <a:buNone/>
            </a:pPr>
            <a:r>
              <a:rPr lang="en-US" sz="2200" dirty="0" smtClean="0">
                <a:cs typeface="Majalla UI"/>
              </a:rPr>
              <a:t>Drainage of waste products: tissues….to blood</a:t>
            </a:r>
          </a:p>
          <a:p>
            <a:pPr eaLnBrk="1" hangingPunct="1">
              <a:buFontTx/>
              <a:buNone/>
            </a:pPr>
            <a:r>
              <a:rPr lang="en-US" sz="2200" dirty="0" smtClean="0">
                <a:cs typeface="Majalla UI"/>
              </a:rPr>
              <a:t>Capillary tone</a:t>
            </a:r>
          </a:p>
        </p:txBody>
      </p:sp>
      <p:sp>
        <p:nvSpPr>
          <p:cNvPr id="4" name="مستطيل مستدير الزوايا 3"/>
          <p:cNvSpPr/>
          <p:nvPr/>
        </p:nvSpPr>
        <p:spPr>
          <a:xfrm>
            <a:off x="71406" y="3429000"/>
            <a:ext cx="8858280" cy="2143140"/>
          </a:xfrm>
          <a:prstGeom prst="roundRect">
            <a:avLst/>
          </a:prstGeom>
          <a:gradFill>
            <a:gsLst>
              <a:gs pos="3000">
                <a:schemeClr val="bg2">
                  <a:lumMod val="50000"/>
                </a:schemeClr>
              </a:gs>
              <a:gs pos="25000">
                <a:srgbClr val="62C6D4"/>
              </a:gs>
              <a:gs pos="100000">
                <a:schemeClr val="bg1">
                  <a:lumMod val="65000"/>
                </a:schemeClr>
              </a:gs>
              <a:gs pos="100000">
                <a:srgbClr val="005CBF">
                  <a:alpha val="41000"/>
                </a:srgbClr>
              </a:gs>
            </a:gsLst>
            <a:lin ang="5400000" scaled="0"/>
          </a:gradFill>
          <a:ln w="19050" cap="sq" cmpd="sng">
            <a:solidFill>
              <a:schemeClr val="bg1">
                <a:lumMod val="65000"/>
              </a:schemeClr>
            </a:solidFill>
            <a:beve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endParaRPr lang="ar-SA" sz="1600" dirty="0" smtClean="0"/>
          </a:p>
          <a:p>
            <a:pPr marL="647700" lvl="1" indent="-457200" algn="l" rtl="0">
              <a:spcBef>
                <a:spcPct val="20000"/>
              </a:spcBef>
              <a:buSzPct val="85000"/>
              <a:buFont typeface="Arial" pitchFamily="34" charset="0"/>
              <a:buChar char="•"/>
            </a:pPr>
            <a:r>
              <a:rPr lang="en-US" b="1" dirty="0">
                <a:solidFill>
                  <a:schemeClr val="tx1"/>
                </a:solidFill>
                <a:sym typeface="Webdings" pitchFamily="18" charset="2"/>
              </a:rPr>
              <a:t>Capillary tone </a:t>
            </a:r>
            <a:r>
              <a:rPr lang="en-US" dirty="0">
                <a:sym typeface="Webdings" pitchFamily="18" charset="2"/>
              </a:rPr>
              <a:t>refers to the number of closed capillaries at rest. Normally about 80%-85% of the capillaries are closed and 20%-15% are </a:t>
            </a:r>
            <a:r>
              <a:rPr lang="en-US" dirty="0" smtClean="0">
                <a:sym typeface="Webdings" pitchFamily="18" charset="2"/>
              </a:rPr>
              <a:t>open.</a:t>
            </a:r>
            <a:endParaRPr lang="en-US" dirty="0">
              <a:sym typeface="Webdings" pitchFamily="18" charset="2"/>
            </a:endParaRPr>
          </a:p>
          <a:p>
            <a:pPr marL="647700" lvl="1" indent="-457200" algn="l" rtl="0">
              <a:spcBef>
                <a:spcPct val="20000"/>
              </a:spcBef>
              <a:buSzPct val="85000"/>
              <a:buFont typeface="Arial" pitchFamily="34" charset="0"/>
              <a:buChar char="•"/>
            </a:pPr>
            <a:r>
              <a:rPr lang="en-US" dirty="0">
                <a:sym typeface="Webdings" pitchFamily="18" charset="2"/>
              </a:rPr>
              <a:t>If 50% of capillaries are opened, this leads to shock</a:t>
            </a:r>
            <a:r>
              <a:rPr lang="en-US" dirty="0" smtClean="0">
                <a:sym typeface="Webdings" pitchFamily="18" charset="2"/>
              </a:rPr>
              <a:t>.</a:t>
            </a:r>
          </a:p>
          <a:p>
            <a:pPr marL="647700" lvl="1" indent="-457200" algn="l" rtl="0">
              <a:spcBef>
                <a:spcPct val="20000"/>
              </a:spcBef>
              <a:buSzPct val="85000"/>
              <a:buFont typeface="Arial" pitchFamily="34" charset="0"/>
              <a:buChar char="•"/>
            </a:pPr>
            <a:r>
              <a:rPr lang="en-US" dirty="0" smtClean="0">
                <a:sym typeface="Webdings" pitchFamily="18" charset="2"/>
              </a:rPr>
              <a:t>Capillary tone is important because it maintain pressure for perfusion.</a:t>
            </a:r>
            <a:endParaRPr lang="en-US" dirty="0">
              <a:sym typeface="Webdings" pitchFamily="18" charset="2"/>
            </a:endParaRPr>
          </a:p>
          <a:p>
            <a:pPr lvl="1" algn="l" rtl="0">
              <a:buFont typeface="Arial" pitchFamily="34" charset="0"/>
              <a:buChar char="•"/>
            </a:pPr>
            <a:r>
              <a:rPr lang="en-US" dirty="0">
                <a:sym typeface="Webdings" pitchFamily="18" charset="2"/>
              </a:rPr>
              <a:t>Only 5% of blood found in the capillaries.</a:t>
            </a:r>
          </a:p>
          <a:p>
            <a:pPr algn="l"/>
            <a:endParaRPr lang="ar-SA" dirty="0"/>
          </a:p>
        </p:txBody>
      </p:sp>
      <p:sp>
        <p:nvSpPr>
          <p:cNvPr id="5" name="مستطيل مستدير الزوايا 4"/>
          <p:cNvSpPr/>
          <p:nvPr/>
        </p:nvSpPr>
        <p:spPr>
          <a:xfrm>
            <a:off x="142844" y="5715016"/>
            <a:ext cx="8786874" cy="1000132"/>
          </a:xfrm>
          <a:prstGeom prst="roundRect">
            <a:avLst/>
          </a:prstGeom>
          <a:gradFill>
            <a:gsLst>
              <a:gs pos="3000">
                <a:schemeClr val="bg2">
                  <a:lumMod val="50000"/>
                </a:schemeClr>
              </a:gs>
              <a:gs pos="25000">
                <a:srgbClr val="62C6D4"/>
              </a:gs>
              <a:gs pos="100000">
                <a:schemeClr val="bg1">
                  <a:lumMod val="65000"/>
                </a:schemeClr>
              </a:gs>
              <a:gs pos="100000">
                <a:srgbClr val="005CBF">
                  <a:alpha val="41000"/>
                </a:srgbClr>
              </a:gs>
            </a:gsLst>
            <a:lin ang="5400000" scaled="0"/>
          </a:gradFill>
          <a:ln w="19050" cap="sq" cmpd="sng">
            <a:solidFill>
              <a:schemeClr val="bg1">
                <a:lumMod val="65000"/>
              </a:schemeClr>
            </a:solidFill>
            <a:bevel/>
          </a:ln>
          <a:effectLst>
            <a:outerShdw blurRad="50800" dist="38100" algn="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b="1" dirty="0" smtClean="0">
                <a:solidFill>
                  <a:schemeClr val="tx1"/>
                </a:solidFill>
              </a:rPr>
              <a:t>Auto-regulation : </a:t>
            </a:r>
            <a:r>
              <a:rPr lang="en-US" dirty="0" smtClean="0"/>
              <a:t>ability of tissues to regulate blood flow according to its metabolic needs.</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pic>
        <p:nvPicPr>
          <p:cNvPr id="4" name="Content Placeholder 3" descr="05_09"/>
          <p:cNvPicPr>
            <a:picLocks noGrp="1" noChangeAspect="1" noChangeArrowheads="1"/>
          </p:cNvPicPr>
          <p:nvPr>
            <p:ph idx="1"/>
          </p:nvPr>
        </p:nvPicPr>
        <p:blipFill>
          <a:blip r:embed="rId3" cstate="print"/>
          <a:srcRect l="59765" t="12875" r="-46" b="22025"/>
          <a:stretch>
            <a:fillRect/>
          </a:stretch>
        </p:blipFill>
        <p:spPr>
          <a:xfrm>
            <a:off x="214282" y="1214422"/>
            <a:ext cx="3786214" cy="4589350"/>
          </a:xfrm>
          <a:prstGeom prst="roundRect">
            <a:avLst>
              <a:gd name="adj" fmla="val 8594"/>
            </a:avLst>
          </a:prstGeom>
          <a:solidFill>
            <a:srgbClr val="FFFFFF">
              <a:shade val="85000"/>
            </a:srgbClr>
          </a:solidFill>
          <a:ln>
            <a:solidFill>
              <a:schemeClr val="tx2">
                <a:lumMod val="60000"/>
                <a:lumOff val="40000"/>
              </a:schemeClr>
            </a:solidFill>
          </a:ln>
          <a:effectLst>
            <a:reflection blurRad="12700" stA="38000" endPos="28000" dist="5000" dir="5400000" sy="-100000" algn="bl" rotWithShape="0"/>
          </a:effectLst>
        </p:spPr>
      </p:pic>
      <p:sp>
        <p:nvSpPr>
          <p:cNvPr id="10" name="مستطيل مستدير الزوايا 9"/>
          <p:cNvSpPr/>
          <p:nvPr/>
        </p:nvSpPr>
        <p:spPr>
          <a:xfrm>
            <a:off x="4500562" y="1214422"/>
            <a:ext cx="4214842" cy="4786346"/>
          </a:xfrm>
          <a:prstGeom prst="roundRect">
            <a:avLst/>
          </a:prstGeom>
          <a:gradFill>
            <a:gsLst>
              <a:gs pos="3000">
                <a:srgbClr val="03D4A8">
                  <a:alpha val="29000"/>
                </a:srgbClr>
              </a:gs>
              <a:gs pos="25000">
                <a:srgbClr val="21D6E0"/>
              </a:gs>
              <a:gs pos="75000">
                <a:schemeClr val="tx2">
                  <a:lumMod val="40000"/>
                  <a:lumOff val="60000"/>
                  <a:alpha val="28000"/>
                </a:schemeClr>
              </a:gs>
              <a:gs pos="100000">
                <a:srgbClr val="005CBF">
                  <a:alpha val="41000"/>
                </a:srgbClr>
              </a:gs>
            </a:gsLst>
            <a:lin ang="5400000" scaled="0"/>
          </a:gradFill>
          <a:ln w="19050" cap="sq" cmpd="sng">
            <a:bevel/>
          </a:ln>
          <a:effectLst>
            <a:outerShdw blurRad="50800" dist="38100" algn="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buFont typeface="Arial" pitchFamily="34" charset="0"/>
              <a:buChar char="•"/>
            </a:pPr>
            <a:r>
              <a:rPr lang="en-US" dirty="0" smtClean="0"/>
              <a:t>This selected area of the blood vessel called </a:t>
            </a:r>
            <a:r>
              <a:rPr lang="en-US" u="sng" dirty="0" smtClean="0"/>
              <a:t>( </a:t>
            </a:r>
            <a:r>
              <a:rPr lang="en-US" u="sng" dirty="0" smtClean="0">
                <a:solidFill>
                  <a:schemeClr val="tx1"/>
                </a:solidFill>
              </a:rPr>
              <a:t>Metarteriole</a:t>
            </a:r>
            <a:r>
              <a:rPr lang="en-US" dirty="0" smtClean="0"/>
              <a:t>) , it contain a </a:t>
            </a:r>
            <a:r>
              <a:rPr lang="en-US" u="sng" dirty="0" smtClean="0">
                <a:solidFill>
                  <a:schemeClr val="tx1"/>
                </a:solidFill>
              </a:rPr>
              <a:t>Sphincter</a:t>
            </a:r>
            <a:r>
              <a:rPr lang="en-US" dirty="0" smtClean="0"/>
              <a:t> that contact and relax according to the </a:t>
            </a:r>
            <a:endParaRPr lang="ar-SA" dirty="0" smtClean="0"/>
          </a:p>
          <a:p>
            <a:pPr algn="l"/>
            <a:r>
              <a:rPr lang="en-US" dirty="0" smtClean="0"/>
              <a:t>metabolic needs of the tissue.</a:t>
            </a:r>
          </a:p>
          <a:p>
            <a:pPr algn="l"/>
            <a:endParaRPr lang="en-US" dirty="0" smtClean="0"/>
          </a:p>
          <a:p>
            <a:pPr algn="l" rtl="0">
              <a:buFont typeface="Arial" pitchFamily="34" charset="0"/>
              <a:buChar char="•"/>
            </a:pPr>
            <a:r>
              <a:rPr lang="en-US" dirty="0" smtClean="0"/>
              <a:t>This sphincter  </a:t>
            </a:r>
            <a:r>
              <a:rPr lang="en-US" dirty="0" smtClean="0">
                <a:solidFill>
                  <a:schemeClr val="tx1"/>
                </a:solidFill>
              </a:rPr>
              <a:t>called</a:t>
            </a:r>
            <a:r>
              <a:rPr lang="en-US" b="1" dirty="0" smtClean="0">
                <a:solidFill>
                  <a:schemeClr val="tx1"/>
                </a:solidFill>
              </a:rPr>
              <a:t>  precapillary sphincter</a:t>
            </a:r>
            <a:r>
              <a:rPr lang="en-US" b="1" dirty="0">
                <a:solidFill>
                  <a:schemeClr val="tx1"/>
                </a:solidFill>
              </a:rPr>
              <a:t> </a:t>
            </a:r>
            <a:r>
              <a:rPr lang="en-US" dirty="0" smtClean="0"/>
              <a:t>because it located </a:t>
            </a:r>
            <a:endParaRPr lang="ar-SA" dirty="0" smtClean="0"/>
          </a:p>
          <a:p>
            <a:pPr algn="l"/>
            <a:r>
              <a:rPr lang="en-US" dirty="0" smtClean="0"/>
              <a:t>before the beginning of capillary.</a:t>
            </a:r>
          </a:p>
          <a:p>
            <a:pPr algn="l"/>
            <a:endParaRPr lang="en-US" dirty="0" smtClean="0"/>
          </a:p>
          <a:p>
            <a:pPr algn="l" rtl="0">
              <a:buFont typeface="Arial" pitchFamily="34" charset="0"/>
              <a:buChar char="•"/>
            </a:pPr>
            <a:r>
              <a:rPr lang="en-US" dirty="0" smtClean="0"/>
              <a:t>Capillary doesn't have a vascular smooth muscle.  </a:t>
            </a:r>
            <a:endParaRPr lang="ar-SA" dirty="0"/>
          </a:p>
        </p:txBody>
      </p:sp>
      <p:sp>
        <p:nvSpPr>
          <p:cNvPr id="11" name="مستطيل مستدير الزوايا 10"/>
          <p:cNvSpPr/>
          <p:nvPr/>
        </p:nvSpPr>
        <p:spPr>
          <a:xfrm rot="1964932">
            <a:off x="1187006" y="2148002"/>
            <a:ext cx="650268" cy="353852"/>
          </a:xfrm>
          <a:prstGeom prst="roundRect">
            <a:avLst/>
          </a:prstGeom>
          <a:gradFill>
            <a:gsLst>
              <a:gs pos="0">
                <a:schemeClr val="dk1">
                  <a:tint val="50000"/>
                  <a:satMod val="300000"/>
                  <a:alpha val="43000"/>
                </a:schemeClr>
              </a:gs>
              <a:gs pos="35000">
                <a:schemeClr val="dk1">
                  <a:tint val="37000"/>
                  <a:satMod val="300000"/>
                  <a:alpha val="43000"/>
                </a:schemeClr>
              </a:gs>
              <a:gs pos="100000">
                <a:schemeClr val="dk1">
                  <a:tint val="15000"/>
                  <a:satMod val="350000"/>
                </a:schemeClr>
              </a:gs>
            </a:gsLst>
          </a:gradFill>
          <a:ln w="3175">
            <a:solidFill>
              <a:schemeClr val="bg2">
                <a:lumMod val="75000"/>
              </a:schemeClr>
            </a:solidFill>
          </a:ln>
        </p:spPr>
        <p:style>
          <a:lnRef idx="1">
            <a:schemeClr val="dk1"/>
          </a:lnRef>
          <a:fillRef idx="2">
            <a:schemeClr val="dk1"/>
          </a:fillRef>
          <a:effectRef idx="1">
            <a:schemeClr val="dk1"/>
          </a:effectRef>
          <a:fontRef idx="minor">
            <a:schemeClr val="dk1"/>
          </a:fontRef>
        </p:style>
        <p:txBody>
          <a:bodyPr rtlCol="1" anchor="ctr"/>
          <a:lstStyle/>
          <a:p>
            <a:pPr algn="ctr"/>
            <a:endParaRPr lang="ar-SA"/>
          </a:p>
        </p:txBody>
      </p:sp>
      <p:sp>
        <p:nvSpPr>
          <p:cNvPr id="12" name="مربع نص 11"/>
          <p:cNvSpPr txBox="1"/>
          <p:nvPr/>
        </p:nvSpPr>
        <p:spPr>
          <a:xfrm rot="1877008">
            <a:off x="824918" y="1889891"/>
            <a:ext cx="1857388" cy="369332"/>
          </a:xfrm>
          <a:prstGeom prst="rect">
            <a:avLst/>
          </a:prstGeom>
          <a:noFill/>
        </p:spPr>
        <p:txBody>
          <a:bodyPr wrap="square" rtlCol="1">
            <a:spAutoFit/>
          </a:bodyPr>
          <a:lstStyle/>
          <a:p>
            <a:r>
              <a:rPr lang="en-US" sz="1800" dirty="0" smtClean="0">
                <a:solidFill>
                  <a:schemeClr val="bg1">
                    <a:lumMod val="65000"/>
                  </a:schemeClr>
                </a:solidFill>
                <a:effectLst>
                  <a:outerShdw blurRad="38100" dist="38100" dir="2700000" algn="tl">
                    <a:srgbClr val="000000">
                      <a:alpha val="43137"/>
                    </a:srgbClr>
                  </a:outerShdw>
                </a:effectLst>
              </a:rPr>
              <a:t>Metarteriole</a:t>
            </a:r>
            <a:endParaRPr lang="ar-SA" sz="1800" dirty="0">
              <a:solidFill>
                <a:schemeClr val="bg1">
                  <a:lumMod val="65000"/>
                </a:schemeClr>
              </a:solidFill>
              <a:effectLst>
                <a:outerShdw blurRad="38100" dist="38100" dir="2700000" algn="tl">
                  <a:srgbClr val="000000">
                    <a:alpha val="43137"/>
                  </a:srgbClr>
                </a:outerShdw>
              </a:effectLst>
            </a:endParaRPr>
          </a:p>
        </p:txBody>
      </p:sp>
      <p:sp>
        <p:nvSpPr>
          <p:cNvPr id="13" name="شكل بيضاوي 12"/>
          <p:cNvSpPr/>
          <p:nvPr/>
        </p:nvSpPr>
        <p:spPr>
          <a:xfrm>
            <a:off x="1500166" y="2285992"/>
            <a:ext cx="285752" cy="285752"/>
          </a:xfrm>
          <a:prstGeom prst="ellipse">
            <a:avLst/>
          </a:prstGeom>
          <a:solidFill>
            <a:schemeClr val="accent1">
              <a:alpha val="16000"/>
            </a:schemeClr>
          </a:solid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cxnSp>
        <p:nvCxnSpPr>
          <p:cNvPr id="15" name="رابط كسهم مستقيم 14"/>
          <p:cNvCxnSpPr/>
          <p:nvPr/>
        </p:nvCxnSpPr>
        <p:spPr>
          <a:xfrm rot="5400000">
            <a:off x="1464447" y="2750339"/>
            <a:ext cx="357190" cy="1588"/>
          </a:xfrm>
          <a:prstGeom prst="straightConnector1">
            <a:avLst/>
          </a:prstGeom>
          <a:ln>
            <a:solidFill>
              <a:srgbClr val="FF3300"/>
            </a:solidFill>
            <a:tailEnd type="arrow"/>
          </a:ln>
        </p:spPr>
        <p:style>
          <a:lnRef idx="1">
            <a:schemeClr val="accent1"/>
          </a:lnRef>
          <a:fillRef idx="0">
            <a:schemeClr val="accent1"/>
          </a:fillRef>
          <a:effectRef idx="0">
            <a:schemeClr val="accent1"/>
          </a:effectRef>
          <a:fontRef idx="minor">
            <a:schemeClr val="tx1"/>
          </a:fontRef>
        </p:style>
      </p:cxnSp>
      <p:sp>
        <p:nvSpPr>
          <p:cNvPr id="16" name="مربع نص 15"/>
          <p:cNvSpPr txBox="1"/>
          <p:nvPr/>
        </p:nvSpPr>
        <p:spPr>
          <a:xfrm>
            <a:off x="-357222" y="2928934"/>
            <a:ext cx="2500330" cy="338554"/>
          </a:xfrm>
          <a:prstGeom prst="rect">
            <a:avLst/>
          </a:prstGeom>
          <a:noFill/>
        </p:spPr>
        <p:txBody>
          <a:bodyPr wrap="square" rtlCol="1">
            <a:spAutoFit/>
          </a:bodyPr>
          <a:lstStyle/>
          <a:p>
            <a:r>
              <a:rPr lang="en-US" sz="1600" dirty="0" smtClean="0">
                <a:solidFill>
                  <a:srgbClr val="FF0000"/>
                </a:solidFill>
              </a:rPr>
              <a:t>Sphincter</a:t>
            </a:r>
            <a:endParaRPr lang="ar-SA" sz="16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85720" y="-214338"/>
            <a:ext cx="8229600" cy="1143000"/>
          </a:xfrm>
        </p:spPr>
        <p:txBody>
          <a:bodyPr/>
          <a:lstStyle/>
          <a:p>
            <a:pPr eaLnBrk="1" hangingPunct="1"/>
            <a:r>
              <a:rPr lang="en-US" dirty="0" smtClean="0">
                <a:cs typeface="Traditional Arabic" pitchFamily="18" charset="-78"/>
              </a:rPr>
              <a:t>Temperature regulation</a:t>
            </a:r>
          </a:p>
        </p:txBody>
      </p:sp>
      <p:pic>
        <p:nvPicPr>
          <p:cNvPr id="8195" name="Content Placeholder 3" descr="05_09"/>
          <p:cNvPicPr>
            <a:picLocks noGrp="1" noChangeAspect="1" noChangeArrowheads="1"/>
          </p:cNvPicPr>
          <p:nvPr>
            <p:ph idx="1"/>
          </p:nvPr>
        </p:nvPicPr>
        <p:blipFill>
          <a:blip r:embed="rId3" cstate="print"/>
          <a:srcRect/>
          <a:stretch>
            <a:fillRect/>
          </a:stretch>
        </p:blipFill>
        <p:spPr>
          <a:xfrm>
            <a:off x="1905930" y="1071547"/>
            <a:ext cx="5237838" cy="3929089"/>
          </a:xfrm>
          <a:prstGeom prst="rect">
            <a:avLst/>
          </a:prstGeom>
          <a:ln w="3175" cap="sq">
            <a:solidFill>
              <a:schemeClr val="tx1">
                <a:lumMod val="50000"/>
                <a:lumOff val="50000"/>
              </a:schemeClr>
            </a:solidFill>
            <a:prstDash val="solid"/>
            <a:miter lim="800000"/>
          </a:ln>
          <a:effectLst>
            <a:outerShdw blurRad="50800" dist="38100" dir="2700000" algn="tl" rotWithShape="0">
              <a:srgbClr val="000000">
                <a:alpha val="43000"/>
              </a:srgbClr>
            </a:outerShdw>
          </a:effectLst>
        </p:spPr>
      </p:pic>
      <p:sp>
        <p:nvSpPr>
          <p:cNvPr id="4" name="مستطيل مستدير الزوايا 3"/>
          <p:cNvSpPr/>
          <p:nvPr/>
        </p:nvSpPr>
        <p:spPr>
          <a:xfrm>
            <a:off x="142844" y="5143512"/>
            <a:ext cx="8858280" cy="1571636"/>
          </a:xfrm>
          <a:prstGeom prst="roundRect">
            <a:avLst/>
          </a:prstGeom>
          <a:gradFill>
            <a:gsLst>
              <a:gs pos="3000">
                <a:schemeClr val="bg2">
                  <a:lumMod val="50000"/>
                </a:schemeClr>
              </a:gs>
              <a:gs pos="25000">
                <a:srgbClr val="62C6D4"/>
              </a:gs>
              <a:gs pos="100000">
                <a:schemeClr val="bg1">
                  <a:lumMod val="65000"/>
                </a:schemeClr>
              </a:gs>
              <a:gs pos="100000">
                <a:srgbClr val="005CBF">
                  <a:alpha val="41000"/>
                </a:srgbClr>
              </a:gs>
            </a:gsLst>
            <a:lin ang="5400000" scaled="0"/>
          </a:gradFill>
          <a:ln w="19050" cap="sq" cmpd="sng">
            <a:solidFill>
              <a:schemeClr val="bg1">
                <a:lumMod val="65000"/>
              </a:schemeClr>
            </a:solidFill>
            <a:bevel/>
          </a:ln>
          <a:effectLst>
            <a:outerShdw blurRad="50800" dist="38100" algn="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buFont typeface="Arial" pitchFamily="34" charset="0"/>
              <a:buChar char="•"/>
            </a:pPr>
            <a:r>
              <a:rPr lang="en-US" b="1" dirty="0" smtClean="0">
                <a:solidFill>
                  <a:schemeClr val="tx1"/>
                </a:solidFill>
              </a:rPr>
              <a:t>In hot weather  </a:t>
            </a:r>
            <a:r>
              <a:rPr lang="en-US" dirty="0" smtClean="0"/>
              <a:t>&gt; sphincter relaxes &gt; increase blood flow &gt; get rid of excess heat.</a:t>
            </a:r>
          </a:p>
          <a:p>
            <a:pPr algn="l" rtl="0">
              <a:buFont typeface="Arial" pitchFamily="34" charset="0"/>
              <a:buChar char="•"/>
            </a:pPr>
            <a:r>
              <a:rPr lang="en-US" b="1" dirty="0" smtClean="0">
                <a:solidFill>
                  <a:schemeClr val="tx1"/>
                </a:solidFill>
              </a:rPr>
              <a:t>In cold weather </a:t>
            </a:r>
            <a:r>
              <a:rPr lang="en-US" dirty="0" smtClean="0"/>
              <a:t>&gt; sphincter contracts &gt; decrease blood flow &gt; conserve heat .</a:t>
            </a: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36" y="214298"/>
            <a:ext cx="9144000" cy="1143000"/>
          </a:xfrm>
        </p:spPr>
        <p:txBody>
          <a:bodyPr>
            <a:normAutofit/>
          </a:bodyPr>
          <a:lstStyle/>
          <a:p>
            <a:pPr eaLnBrk="1" fontAlgn="auto" hangingPunct="1">
              <a:spcAft>
                <a:spcPts val="0"/>
              </a:spcAft>
              <a:defRPr/>
            </a:pPr>
            <a:r>
              <a:rPr lang="en-US" sz="4000" dirty="0" smtClean="0"/>
              <a:t>Capillary exchange of gases&amp; nutrients</a:t>
            </a:r>
            <a:endParaRPr lang="en-US" sz="4000" dirty="0"/>
          </a:p>
        </p:txBody>
      </p:sp>
      <p:pic>
        <p:nvPicPr>
          <p:cNvPr id="9220" name="Picture 6"/>
          <p:cNvPicPr>
            <a:picLocks noChangeAspect="1" noChangeArrowheads="1"/>
          </p:cNvPicPr>
          <p:nvPr/>
        </p:nvPicPr>
        <p:blipFill>
          <a:blip r:embed="rId3" cstate="print"/>
          <a:srcRect b="49295"/>
          <a:stretch>
            <a:fillRect/>
          </a:stretch>
        </p:blipFill>
        <p:spPr bwMode="auto">
          <a:xfrm>
            <a:off x="3286116" y="1785926"/>
            <a:ext cx="5479722" cy="3922706"/>
          </a:xfrm>
          <a:prstGeom prst="rect">
            <a:avLst/>
          </a:prstGeom>
          <a:noFill/>
          <a:ln w="9525">
            <a:noFill/>
            <a:miter lim="800000"/>
            <a:headEnd/>
            <a:tailEnd/>
          </a:ln>
        </p:spPr>
      </p:pic>
      <p:sp>
        <p:nvSpPr>
          <p:cNvPr id="5" name="مستطيل مستدير الزوايا 4"/>
          <p:cNvSpPr/>
          <p:nvPr/>
        </p:nvSpPr>
        <p:spPr>
          <a:xfrm>
            <a:off x="7572396" y="3500438"/>
            <a:ext cx="1357322" cy="785818"/>
          </a:xfrm>
          <a:prstGeom prst="roundRect">
            <a:avLst/>
          </a:prstGeom>
          <a:solidFill>
            <a:srgbClr val="C00000">
              <a:alpha val="31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مستدير الزوايا 6"/>
          <p:cNvSpPr/>
          <p:nvPr/>
        </p:nvSpPr>
        <p:spPr>
          <a:xfrm>
            <a:off x="214282" y="1643050"/>
            <a:ext cx="2857520" cy="4500594"/>
          </a:xfrm>
          <a:prstGeom prst="roundRect">
            <a:avLst/>
          </a:prstGeom>
          <a:gradFill>
            <a:gsLst>
              <a:gs pos="3000">
                <a:schemeClr val="bg2">
                  <a:lumMod val="50000"/>
                </a:schemeClr>
              </a:gs>
              <a:gs pos="25000">
                <a:srgbClr val="62C6D4"/>
              </a:gs>
              <a:gs pos="100000">
                <a:schemeClr val="bg1">
                  <a:lumMod val="65000"/>
                </a:schemeClr>
              </a:gs>
              <a:gs pos="100000">
                <a:srgbClr val="005CBF">
                  <a:alpha val="41000"/>
                </a:srgbClr>
              </a:gs>
            </a:gsLst>
            <a:lin ang="5400000" scaled="0"/>
          </a:gradFill>
          <a:ln w="19050" cap="sq" cmpd="sng">
            <a:solidFill>
              <a:schemeClr val="bg1">
                <a:lumMod val="65000"/>
              </a:schemeClr>
            </a:solidFill>
            <a:bevel/>
          </a:ln>
          <a:effectLst>
            <a:outerShdw blurRad="50800" dist="38100" algn="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buFont typeface="Arial" pitchFamily="34" charset="0"/>
              <a:buChar char="•"/>
            </a:pPr>
            <a:r>
              <a:rPr lang="en-US" dirty="0" smtClean="0"/>
              <a:t>Systemic capillaries have fenestrations      ( pores) that help in exchange materials.</a:t>
            </a:r>
          </a:p>
          <a:p>
            <a:pPr algn="l" rtl="0">
              <a:buFont typeface="Arial" pitchFamily="34" charset="0"/>
              <a:buChar char="•"/>
            </a:pPr>
            <a:endParaRPr lang="en-US" dirty="0"/>
          </a:p>
          <a:p>
            <a:pPr algn="l" rtl="0">
              <a:buFont typeface="Arial" pitchFamily="34" charset="0"/>
              <a:buChar char="•"/>
            </a:pPr>
            <a:r>
              <a:rPr lang="en-US" dirty="0" smtClean="0"/>
              <a:t>Capillaries are different depending on organ supplied.</a:t>
            </a:r>
          </a:p>
          <a:p>
            <a:pPr algn="l" rtl="0">
              <a:buFont typeface="Arial" pitchFamily="34" charset="0"/>
              <a:buChar char="•"/>
            </a:pPr>
            <a:endParaRPr lang="en-US" dirty="0" smtClean="0"/>
          </a:p>
          <a:p>
            <a:pPr algn="l" rtl="0">
              <a:buFont typeface="Arial" pitchFamily="34" charset="0"/>
              <a:buChar char="•"/>
            </a:pPr>
            <a:r>
              <a:rPr lang="en-US" dirty="0" smtClean="0"/>
              <a:t>Ex. Renal capillaries have  higher number of fenestrations to help in filtration in glomerus.</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title"/>
          </p:nvPr>
        </p:nvSpPr>
        <p:spPr>
          <a:xfrm>
            <a:off x="428596" y="571480"/>
            <a:ext cx="8229600" cy="1143000"/>
          </a:xfrm>
        </p:spPr>
        <p:txBody>
          <a:bodyPr/>
          <a:lstStyle/>
          <a:p>
            <a:pPr eaLnBrk="1" hangingPunct="1"/>
            <a:r>
              <a:rPr lang="en-US" dirty="0" smtClean="0">
                <a:cs typeface="Traditional Arabic" pitchFamily="18" charset="-78"/>
              </a:rPr>
              <a:t>Movement across capillaries</a:t>
            </a:r>
          </a:p>
        </p:txBody>
      </p:sp>
      <p:pic>
        <p:nvPicPr>
          <p:cNvPr id="10243" name="Picture 3"/>
          <p:cNvPicPr>
            <a:picLocks noGrp="1" noChangeAspect="1" noChangeArrowheads="1"/>
          </p:cNvPicPr>
          <p:nvPr>
            <p:ph sz="half" idx="1"/>
          </p:nvPr>
        </p:nvPicPr>
        <p:blipFill>
          <a:blip r:embed="rId3" cstate="print"/>
          <a:srcRect/>
          <a:stretch>
            <a:fillRect/>
          </a:stretch>
        </p:blipFill>
        <p:spPr>
          <a:xfrm>
            <a:off x="1857356" y="1857364"/>
            <a:ext cx="4803775" cy="1643062"/>
          </a:xfrm>
        </p:spPr>
      </p:pic>
      <p:sp>
        <p:nvSpPr>
          <p:cNvPr id="10244" name="Rectangle 5"/>
          <p:cNvSpPr>
            <a:spLocks noGrp="1" noChangeArrowheads="1"/>
          </p:cNvSpPr>
          <p:nvPr>
            <p:ph sz="half" idx="2"/>
          </p:nvPr>
        </p:nvSpPr>
        <p:spPr>
          <a:xfrm>
            <a:off x="785786" y="3571876"/>
            <a:ext cx="7681938" cy="2790814"/>
          </a:xfrm>
        </p:spPr>
        <p:txBody>
          <a:bodyPr/>
          <a:lstStyle/>
          <a:p>
            <a:pPr eaLnBrk="1" hangingPunct="1">
              <a:lnSpc>
                <a:spcPct val="90000"/>
              </a:lnSpc>
            </a:pPr>
            <a:r>
              <a:rPr lang="en-US" sz="2400" dirty="0" smtClean="0">
                <a:cs typeface="Majalla UI"/>
              </a:rPr>
              <a:t>Fluid, electrolytes, gases, small and large molecular weight substances can transverse the capillary endothelium by several different mechanisms</a:t>
            </a:r>
            <a:r>
              <a:rPr lang="ar-SA" sz="2400" dirty="0" smtClean="0"/>
              <a:t>: </a:t>
            </a:r>
            <a:r>
              <a:rPr lang="en-US" sz="2400" dirty="0" smtClean="0">
                <a:cs typeface="Majalla UI"/>
              </a:rPr>
              <a:t>diffusion, </a:t>
            </a:r>
            <a:r>
              <a:rPr lang="ar-SA" sz="2400" dirty="0" smtClean="0"/>
              <a:t> </a:t>
            </a:r>
            <a:r>
              <a:rPr lang="en-US" sz="2400" dirty="0" smtClean="0">
                <a:cs typeface="Majalla UI"/>
              </a:rPr>
              <a:t>bulk flow, </a:t>
            </a:r>
            <a:r>
              <a:rPr lang="ar-SA" sz="2400" dirty="0" smtClean="0"/>
              <a:t> </a:t>
            </a:r>
            <a:r>
              <a:rPr lang="en-US" sz="2400" dirty="0" smtClean="0">
                <a:cs typeface="Majalla UI"/>
              </a:rPr>
              <a:t>vesicular transport, </a:t>
            </a:r>
            <a:r>
              <a:rPr lang="ar-SA" sz="2400" dirty="0" smtClean="0"/>
              <a:t> </a:t>
            </a:r>
            <a:r>
              <a:rPr lang="en-US" sz="2400" dirty="0" smtClean="0">
                <a:cs typeface="Majalla UI"/>
              </a:rPr>
              <a:t>and</a:t>
            </a:r>
            <a:r>
              <a:rPr lang="ar-SA" sz="2400" dirty="0" smtClean="0"/>
              <a:t> </a:t>
            </a:r>
            <a:r>
              <a:rPr lang="en-US" sz="2400" dirty="0" smtClean="0">
                <a:cs typeface="Majalla UI"/>
              </a:rPr>
              <a:t>active transport.</a:t>
            </a:r>
          </a:p>
        </p:txBody>
      </p:sp>
      <p:sp>
        <p:nvSpPr>
          <p:cNvPr id="5" name="مستطيل مستدير الزوايا 4"/>
          <p:cNvSpPr/>
          <p:nvPr/>
        </p:nvSpPr>
        <p:spPr>
          <a:xfrm>
            <a:off x="142844" y="5357826"/>
            <a:ext cx="8858280" cy="1357322"/>
          </a:xfrm>
          <a:prstGeom prst="roundRect">
            <a:avLst/>
          </a:prstGeom>
          <a:gradFill>
            <a:gsLst>
              <a:gs pos="3000">
                <a:schemeClr val="bg2">
                  <a:lumMod val="50000"/>
                </a:schemeClr>
              </a:gs>
              <a:gs pos="25000">
                <a:srgbClr val="62C6D4"/>
              </a:gs>
              <a:gs pos="100000">
                <a:schemeClr val="bg1">
                  <a:lumMod val="65000"/>
                </a:schemeClr>
              </a:gs>
              <a:gs pos="100000">
                <a:srgbClr val="005CBF">
                  <a:alpha val="41000"/>
                </a:srgbClr>
              </a:gs>
            </a:gsLst>
            <a:lin ang="5400000" scaled="0"/>
          </a:gradFill>
          <a:ln w="19050" cap="sq" cmpd="sng">
            <a:solidFill>
              <a:schemeClr val="bg1">
                <a:lumMod val="65000"/>
              </a:schemeClr>
            </a:solidFill>
            <a:bevel/>
          </a:ln>
          <a:effectLst>
            <a:outerShdw blurRad="50800" dist="38100" algn="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buFont typeface="Arial" pitchFamily="34" charset="0"/>
              <a:buChar char="•"/>
            </a:pPr>
            <a:r>
              <a:rPr lang="en-US" dirty="0" smtClean="0"/>
              <a:t>Interstitial fluid (Extracellular Fluid) is continuously exchanged, it never stays in stagnant state .</a:t>
            </a:r>
          </a:p>
          <a:p>
            <a:pPr algn="l" rtl="0">
              <a:buFont typeface="Arial" pitchFamily="34" charset="0"/>
              <a:buChar char="•"/>
            </a:pPr>
            <a:r>
              <a:rPr lang="en-US" dirty="0" smtClean="0"/>
              <a:t>This movement are maintained by several mechanisms.</a:t>
            </a:r>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64" y="357166"/>
            <a:ext cx="8715436" cy="1143000"/>
          </a:xfrm>
        </p:spPr>
        <p:txBody>
          <a:bodyPr>
            <a:noAutofit/>
          </a:bodyPr>
          <a:lstStyle/>
          <a:p>
            <a:pPr eaLnBrk="1" fontAlgn="auto" hangingPunct="1">
              <a:spcAft>
                <a:spcPts val="0"/>
              </a:spcAft>
              <a:defRPr/>
            </a:pPr>
            <a:r>
              <a:rPr lang="en-US" sz="4000" dirty="0" smtClean="0"/>
              <a:t>Capillary exchange of gases and nutrients</a:t>
            </a:r>
            <a:endParaRPr lang="en-US" sz="4000" dirty="0"/>
          </a:p>
        </p:txBody>
      </p:sp>
      <p:sp>
        <p:nvSpPr>
          <p:cNvPr id="11267" name="Content Placeholder 2"/>
          <p:cNvSpPr>
            <a:spLocks noGrp="1"/>
          </p:cNvSpPr>
          <p:nvPr>
            <p:ph idx="1"/>
          </p:nvPr>
        </p:nvSpPr>
        <p:spPr/>
        <p:txBody>
          <a:bodyPr/>
          <a:lstStyle/>
          <a:p>
            <a:pPr eaLnBrk="1" hangingPunct="1"/>
            <a:endParaRPr lang="en-US" smtClean="0">
              <a:cs typeface="Majalla UI"/>
            </a:endParaRPr>
          </a:p>
        </p:txBody>
      </p:sp>
      <p:pic>
        <p:nvPicPr>
          <p:cNvPr id="11268" name="Picture 6"/>
          <p:cNvPicPr>
            <a:picLocks noChangeAspect="1" noChangeArrowheads="1"/>
          </p:cNvPicPr>
          <p:nvPr/>
        </p:nvPicPr>
        <p:blipFill>
          <a:blip r:embed="rId3" cstate="print"/>
          <a:srcRect t="50638" b="598"/>
          <a:stretch>
            <a:fillRect/>
          </a:stretch>
        </p:blipFill>
        <p:spPr bwMode="auto">
          <a:xfrm>
            <a:off x="1000100" y="1500174"/>
            <a:ext cx="7429500" cy="5114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57188"/>
            <a:ext cx="8229600" cy="1143000"/>
          </a:xfrm>
        </p:spPr>
        <p:txBody>
          <a:bodyPr/>
          <a:lstStyle/>
          <a:p>
            <a:pPr eaLnBrk="1" hangingPunct="1"/>
            <a:r>
              <a:rPr lang="en-US" sz="3200" smtClean="0">
                <a:cs typeface="Traditional Arabic" pitchFamily="18" charset="-78"/>
              </a:rPr>
              <a:t>Forces determining tissue fluid formation</a:t>
            </a:r>
            <a:br>
              <a:rPr lang="en-US" sz="3200" smtClean="0">
                <a:cs typeface="Traditional Arabic" pitchFamily="18" charset="-78"/>
              </a:rPr>
            </a:br>
            <a:r>
              <a:rPr lang="en-US" sz="3200" smtClean="0">
                <a:cs typeface="Traditional Arabic" pitchFamily="18" charset="-78"/>
              </a:rPr>
              <a:t>Starling’s Forces</a:t>
            </a:r>
          </a:p>
        </p:txBody>
      </p:sp>
      <p:sp>
        <p:nvSpPr>
          <p:cNvPr id="12291" name="Rectangle 3"/>
          <p:cNvSpPr>
            <a:spLocks noGrp="1" noChangeArrowheads="1"/>
          </p:cNvSpPr>
          <p:nvPr>
            <p:ph idx="1"/>
          </p:nvPr>
        </p:nvSpPr>
        <p:spPr>
          <a:xfrm>
            <a:off x="457200" y="1571625"/>
            <a:ext cx="8229600" cy="4752975"/>
          </a:xfrm>
        </p:spPr>
        <p:txBody>
          <a:bodyPr/>
          <a:lstStyle/>
          <a:p>
            <a:pPr eaLnBrk="1" hangingPunct="1">
              <a:lnSpc>
                <a:spcPct val="90000"/>
              </a:lnSpc>
            </a:pPr>
            <a:r>
              <a:rPr lang="en-US" sz="2400" smtClean="0">
                <a:cs typeface="Majalla UI"/>
              </a:rPr>
              <a:t>There is a free exchange of water, electrolytes, and small molecules between the intravascular and extravascular compartments of the body. </a:t>
            </a:r>
          </a:p>
          <a:p>
            <a:pPr eaLnBrk="1" hangingPunct="1">
              <a:lnSpc>
                <a:spcPct val="90000"/>
              </a:lnSpc>
            </a:pPr>
            <a:endParaRPr lang="en-US" sz="2400" smtClean="0">
              <a:cs typeface="Majalla UI"/>
            </a:endParaRPr>
          </a:p>
          <a:p>
            <a:pPr eaLnBrk="1" hangingPunct="1">
              <a:lnSpc>
                <a:spcPct val="90000"/>
              </a:lnSpc>
            </a:pPr>
            <a:r>
              <a:rPr lang="en-US" sz="2400" smtClean="0">
                <a:cs typeface="Majalla UI"/>
              </a:rPr>
              <a:t>The primary site of this exchange is</a:t>
            </a:r>
            <a:r>
              <a:rPr lang="ar-SA" sz="2400" smtClean="0"/>
              <a:t> </a:t>
            </a:r>
            <a:r>
              <a:rPr lang="en-US" sz="2400" smtClean="0">
                <a:cs typeface="Majalla UI"/>
              </a:rPr>
              <a:t>capillaries and small post-capillary venules.</a:t>
            </a:r>
          </a:p>
          <a:p>
            <a:pPr eaLnBrk="1" hangingPunct="1">
              <a:lnSpc>
                <a:spcPct val="90000"/>
              </a:lnSpc>
            </a:pPr>
            <a:endParaRPr lang="en-US" sz="2400" smtClean="0">
              <a:cs typeface="Majalla UI"/>
            </a:endParaRPr>
          </a:p>
          <a:p>
            <a:pPr eaLnBrk="1" hangingPunct="1">
              <a:lnSpc>
                <a:spcPct val="90000"/>
              </a:lnSpc>
            </a:pPr>
            <a:r>
              <a:rPr lang="en-US" sz="2400" smtClean="0">
                <a:cs typeface="Majalla UI"/>
              </a:rPr>
              <a:t>Several</a:t>
            </a:r>
            <a:r>
              <a:rPr lang="ar-SA" sz="2400" smtClean="0"/>
              <a:t> </a:t>
            </a:r>
            <a:r>
              <a:rPr lang="en-US" sz="2400" smtClean="0">
                <a:cs typeface="Majalla UI"/>
              </a:rPr>
              <a:t>mechanisms are involved in this exchange; however, the most important are</a:t>
            </a:r>
            <a:r>
              <a:rPr lang="ar-SA" sz="2400" smtClean="0"/>
              <a:t> </a:t>
            </a:r>
            <a:r>
              <a:rPr lang="en-US" sz="2400" smtClean="0">
                <a:solidFill>
                  <a:srgbClr val="FF0000"/>
                </a:solidFill>
                <a:cs typeface="Majalla UI"/>
              </a:rPr>
              <a:t>bulk flow </a:t>
            </a:r>
            <a:r>
              <a:rPr lang="ar-SA" sz="2400" smtClean="0"/>
              <a:t> </a:t>
            </a:r>
            <a:r>
              <a:rPr lang="en-US" sz="2400" smtClean="0">
                <a:cs typeface="Majalla UI"/>
              </a:rPr>
              <a:t>and</a:t>
            </a:r>
            <a:r>
              <a:rPr lang="ar-SA" sz="2400" smtClean="0"/>
              <a:t> </a:t>
            </a:r>
            <a:r>
              <a:rPr lang="en-US" sz="2400" smtClean="0">
                <a:solidFill>
                  <a:srgbClr val="FF0000"/>
                </a:solidFill>
                <a:cs typeface="Majalla UI"/>
              </a:rPr>
              <a:t>diffusion</a:t>
            </a:r>
            <a:r>
              <a:rPr lang="en-US" sz="2400" smtClean="0">
                <a:cs typeface="Majalla UI"/>
              </a:rPr>
              <a:t>. </a:t>
            </a:r>
          </a:p>
          <a:p>
            <a:pPr eaLnBrk="1" hangingPunct="1">
              <a:lnSpc>
                <a:spcPct val="90000"/>
              </a:lnSpc>
            </a:pPr>
            <a:r>
              <a:rPr lang="ar-SA" sz="2400" smtClean="0"/>
              <a:t> </a:t>
            </a:r>
            <a:r>
              <a:rPr lang="en-US" sz="2400" smtClean="0">
                <a:cs typeface="Majalla UI"/>
              </a:rPr>
              <a:t>The rate of exchange, in either direction, is determined by Starling ‘s Forces</a:t>
            </a:r>
            <a:r>
              <a:rPr lang="ar-SA" sz="2400" smtClean="0"/>
              <a:t>.</a:t>
            </a:r>
            <a:r>
              <a:rPr lang="en-US" sz="2400" smtClean="0">
                <a:cs typeface="Majalla UI"/>
              </a:rPr>
              <a:t>.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489</TotalTime>
  <Words>1166</Words>
  <Application>Microsoft Office PowerPoint</Application>
  <PresentationFormat>On-screen Show (4:3)</PresentationFormat>
  <Paragraphs>193</Paragraphs>
  <Slides>26</Slides>
  <Notes>26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29" baseType="lpstr">
      <vt:lpstr>Flow</vt:lpstr>
      <vt:lpstr>سمة Office</vt:lpstr>
      <vt:lpstr>Document</vt:lpstr>
      <vt:lpstr>Slide 1</vt:lpstr>
      <vt:lpstr>Capillary Circulation  &amp;  Edema Formation</vt:lpstr>
      <vt:lpstr>Functions of capillaries</vt:lpstr>
      <vt:lpstr>Slide 4</vt:lpstr>
      <vt:lpstr>Temperature regulation</vt:lpstr>
      <vt:lpstr>Capillary exchange of gases&amp; nutrients</vt:lpstr>
      <vt:lpstr>Movement across capillaries</vt:lpstr>
      <vt:lpstr>Capillary exchange of gases and nutrients</vt:lpstr>
      <vt:lpstr>Forces determining tissue fluid formation Starling’s Forces</vt:lpstr>
      <vt:lpstr>Forces determining tissue fluid formation: Starling’s Forces</vt:lpstr>
      <vt:lpstr>Net Filtration Pressure</vt:lpstr>
      <vt:lpstr>Forces at arteriolar end and venular end of capillaries</vt:lpstr>
      <vt:lpstr>Edema Formation</vt:lpstr>
      <vt:lpstr>Causes of Edema:</vt:lpstr>
      <vt:lpstr>Causes of edema, continued,…</vt:lpstr>
      <vt:lpstr>Causes of edema, continued,…</vt:lpstr>
      <vt:lpstr>Causes of edema, continued,…</vt:lpstr>
      <vt:lpstr>Causes of edema, continued,…</vt:lpstr>
      <vt:lpstr>Slide 19</vt:lpstr>
      <vt:lpstr>Slide 20</vt:lpstr>
      <vt:lpstr>Slide 21</vt:lpstr>
      <vt:lpstr>Slide 22</vt:lpstr>
      <vt:lpstr>Slide 23</vt:lpstr>
      <vt:lpstr>Slide 24</vt:lpstr>
      <vt:lpstr>Slide 25</vt:lpstr>
      <vt:lpstr>Slide 26</vt:lpstr>
    </vt:vector>
  </TitlesOfParts>
  <Company>K.K.U.H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Capillary Circulation &amp; Edema Formation</dc:title>
  <dc:creator>Dr.IMAN</dc:creator>
  <cp:lastModifiedBy>Toshiba</cp:lastModifiedBy>
  <cp:revision>32</cp:revision>
  <dcterms:created xsi:type="dcterms:W3CDTF">2007-11-24T06:23:08Z</dcterms:created>
  <dcterms:modified xsi:type="dcterms:W3CDTF">2012-04-13T20:01:24Z</dcterms:modified>
</cp:coreProperties>
</file>