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301" r:id="rId5"/>
    <p:sldId id="279" r:id="rId6"/>
    <p:sldId id="260" r:id="rId7"/>
    <p:sldId id="320" r:id="rId8"/>
    <p:sldId id="324" r:id="rId9"/>
    <p:sldId id="303" r:id="rId10"/>
    <p:sldId id="304" r:id="rId11"/>
    <p:sldId id="305" r:id="rId12"/>
    <p:sldId id="321" r:id="rId13"/>
    <p:sldId id="315" r:id="rId14"/>
    <p:sldId id="316" r:id="rId15"/>
    <p:sldId id="284" r:id="rId16"/>
    <p:sldId id="307" r:id="rId17"/>
    <p:sldId id="310" r:id="rId18"/>
    <p:sldId id="323" r:id="rId19"/>
    <p:sldId id="308" r:id="rId20"/>
    <p:sldId id="309" r:id="rId21"/>
    <p:sldId id="32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102C5-1B1D-4161-8F14-A7425108A513}" type="datetimeFigureOut">
              <a:rPr lang="en-US"/>
              <a:pPr>
                <a:defRPr/>
              </a:pPr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15169-D1F4-4756-B3EF-D195257C8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F375-6D7C-428F-AA95-DFD70229B1A9}" type="datetimeFigureOut">
              <a:rPr lang="en-US"/>
              <a:pPr>
                <a:defRPr/>
              </a:pPr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8663-65F5-469F-9BFA-F43E25346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BEC18-61A8-4AF4-869D-8CB7B0393270}" type="datetimeFigureOut">
              <a:rPr lang="en-US"/>
              <a:pPr>
                <a:defRPr/>
              </a:pPr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5C86B-DB19-43CA-9C99-5341DC729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5BEF-D99D-46F0-9656-995EBCDCFA30}" type="datetimeFigureOut">
              <a:rPr lang="en-US"/>
              <a:pPr>
                <a:defRPr/>
              </a:pPr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6C64-E847-4A5A-8D11-624BF6D18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F925-18A8-41A5-B742-727B047ED62B}" type="datetimeFigureOut">
              <a:rPr lang="en-US"/>
              <a:pPr>
                <a:defRPr/>
              </a:pPr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0F94D-8338-4FE8-B498-8109E656C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00103-8FE1-4532-A54A-B116F72CF04F}" type="datetimeFigureOut">
              <a:rPr lang="en-US"/>
              <a:pPr>
                <a:defRPr/>
              </a:pPr>
              <a:t>4/21/2012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B5A19-EB9B-4ACA-8140-5E00E29A5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F023-CDEB-461E-A9FF-D0DBF777EE3E}" type="datetimeFigureOut">
              <a:rPr lang="en-US"/>
              <a:pPr>
                <a:defRPr/>
              </a:pPr>
              <a:t>4/21/2012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998C-ED9B-4DF4-B55D-C5D1F3CBD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4656-5529-49F6-913A-42168ED9B7A5}" type="datetimeFigureOut">
              <a:rPr lang="en-US"/>
              <a:pPr>
                <a:defRPr/>
              </a:pPr>
              <a:t>4/21/2012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92C1-1AF5-4BA0-81A3-DC6E72B4E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12F3-D25A-43A4-AC15-9D2B61B17BD5}" type="datetimeFigureOut">
              <a:rPr lang="en-US"/>
              <a:pPr>
                <a:defRPr/>
              </a:pPr>
              <a:t>4/21/2012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E96EB-59F8-4041-81E5-33694D408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FD14-8A17-4548-8463-43CC0D9F51D9}" type="datetimeFigureOut">
              <a:rPr lang="en-US"/>
              <a:pPr>
                <a:defRPr/>
              </a:pPr>
              <a:t>4/21/2012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E392-25A2-4E1C-ACF8-86ABCD0BC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035EB-A505-4F20-A160-81A3CF465B2F}" type="datetimeFigureOut">
              <a:rPr lang="en-US"/>
              <a:pPr>
                <a:defRPr/>
              </a:pPr>
              <a:t>4/21/2012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7EEA-0BC6-4397-B579-BDE08DF3C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655BD3-845C-49F6-9EF3-186EA2495BB7}" type="datetimeFigureOut">
              <a:rPr lang="en-US"/>
              <a:pPr>
                <a:defRPr/>
              </a:pPr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ED4CC9-8085-4B06-8AFD-ADB99F7D9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Anatomy of The </a:t>
            </a:r>
            <a:br>
              <a:rPr lang="en-US" sz="5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5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Kidney</a:t>
            </a:r>
          </a:p>
        </p:txBody>
      </p:sp>
      <p:pic>
        <p:nvPicPr>
          <p:cNvPr id="4100" name="Picture 4" descr="http://1.bp.blogspot.com/_bfe_Pji6A0E/TUmgAgdWNHI/AAAAAAAALds/R7oqhqhTXds/s1600/bismill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066800"/>
            <a:ext cx="1595702" cy="51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457200" y="914400"/>
            <a:ext cx="4876800" cy="5486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kidney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small part of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superior pole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is covered by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 suprarenal gland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moving inferiorly, a large part of the rest of the upper part of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anterior surface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is against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liver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and is separated from it by a layer of peritoneum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medially,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descending part of the duodenum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 retroperitoneal and contacts the kidney;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inferior pole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of the kidney, on its lateral side, is directly associated with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right colic flexure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and, on its medial side, is covered by a segment of the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intraperitoneal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small intestine. </a:t>
            </a:r>
          </a:p>
        </p:txBody>
      </p:sp>
      <p:pic>
        <p:nvPicPr>
          <p:cNvPr id="12291" name="Picture 2" descr="C:\Documents and Settings\Free User\My Documents\My Pictures\3.jpg"/>
          <p:cNvPicPr>
            <a:picLocks noChangeAspect="1" noChangeArrowheads="1"/>
          </p:cNvPicPr>
          <p:nvPr/>
        </p:nvPicPr>
        <p:blipFill>
          <a:blip r:embed="rId2" cstate="print"/>
          <a:srcRect r="52129" b="7851"/>
          <a:stretch>
            <a:fillRect/>
          </a:stretch>
        </p:blipFill>
        <p:spPr bwMode="auto">
          <a:xfrm>
            <a:off x="5257799" y="1676400"/>
            <a:ext cx="3653235" cy="3733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152400"/>
            <a:ext cx="9144000" cy="6397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Relations: Anterior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4343400"/>
            <a:ext cx="3810000" cy="2286000"/>
          </a:xfrm>
          <a:ln>
            <a:solidFill>
              <a:schemeClr val="accent1"/>
            </a:solidFill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left kidney lies at higher level than the right, it is related to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12th ribs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space.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 kidney is related to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rib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space.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066800"/>
            <a:ext cx="3810000" cy="3200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to both kidneys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</a:t>
            </a:r>
          </a:p>
          <a:p>
            <a:pPr eaLnBrk="1" hangingPunct="1"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Costodiaphragmatic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recess, of the pleura</a:t>
            </a:r>
          </a:p>
          <a:p>
            <a:pPr eaLnBrk="1" hangingPunct="1"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Psoas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quadratus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lumborum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muscles</a:t>
            </a:r>
          </a:p>
          <a:p>
            <a:pPr eaLnBrk="1" hangingPunct="1"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Subcostal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(T12), 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ilio-hypogastric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&amp;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-inguinal nerves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6397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Relations:</a:t>
            </a:r>
            <a:r>
              <a:rPr lang="en-US" sz="36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Posterior</a:t>
            </a:r>
          </a:p>
        </p:txBody>
      </p:sp>
      <p:pic>
        <p:nvPicPr>
          <p:cNvPr id="13318" name="Picture 3" descr="C:\Documents and Settings\Free User\My Documents\My Pictures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447800"/>
            <a:ext cx="4862819" cy="3581400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6" descr="P00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19" t="15945" r="18919"/>
          <a:stretch>
            <a:fillRect/>
          </a:stretch>
        </p:blipFill>
        <p:spPr>
          <a:xfrm>
            <a:off x="4648200" y="1143000"/>
            <a:ext cx="4038600" cy="4205288"/>
          </a:xfrm>
          <a:noFill/>
          <a:ln>
            <a:solidFill>
              <a:schemeClr val="accent1"/>
            </a:solidFill>
          </a:ln>
        </p:spPr>
      </p:pic>
      <p:sp>
        <p:nvSpPr>
          <p:cNvPr id="13315" name="Freeform 16" descr="Wide upward diagonal"/>
          <p:cNvSpPr>
            <a:spLocks/>
          </p:cNvSpPr>
          <p:nvPr/>
        </p:nvSpPr>
        <p:spPr bwMode="auto">
          <a:xfrm>
            <a:off x="6629400" y="2133600"/>
            <a:ext cx="609600" cy="3232150"/>
          </a:xfrm>
          <a:custGeom>
            <a:avLst/>
            <a:gdLst>
              <a:gd name="T0" fmla="*/ 2147483647 w 741"/>
              <a:gd name="T1" fmla="*/ 2147483647 h 3975"/>
              <a:gd name="T2" fmla="*/ 2147483647 w 741"/>
              <a:gd name="T3" fmla="*/ 2147483647 h 3975"/>
              <a:gd name="T4" fmla="*/ 2147483647 w 741"/>
              <a:gd name="T5" fmla="*/ 2147483647 h 3975"/>
              <a:gd name="T6" fmla="*/ 2147483647 w 741"/>
              <a:gd name="T7" fmla="*/ 2147483647 h 3975"/>
              <a:gd name="T8" fmla="*/ 2147483647 w 741"/>
              <a:gd name="T9" fmla="*/ 2147483647 h 3975"/>
              <a:gd name="T10" fmla="*/ 2147483647 w 741"/>
              <a:gd name="T11" fmla="*/ 2147483647 h 3975"/>
              <a:gd name="T12" fmla="*/ 2147483647 w 741"/>
              <a:gd name="T13" fmla="*/ 2147483647 h 3975"/>
              <a:gd name="T14" fmla="*/ 2147483647 w 741"/>
              <a:gd name="T15" fmla="*/ 2147483647 h 3975"/>
              <a:gd name="T16" fmla="*/ 2147483647 w 741"/>
              <a:gd name="T17" fmla="*/ 2147483647 h 3975"/>
              <a:gd name="T18" fmla="*/ 2147483647 w 741"/>
              <a:gd name="T19" fmla="*/ 2147483647 h 3975"/>
              <a:gd name="T20" fmla="*/ 2147483647 w 741"/>
              <a:gd name="T21" fmla="*/ 2147483647 h 3975"/>
              <a:gd name="T22" fmla="*/ 2147483647 w 741"/>
              <a:gd name="T23" fmla="*/ 2147483647 h 3975"/>
              <a:gd name="T24" fmla="*/ 2147483647 w 741"/>
              <a:gd name="T25" fmla="*/ 2147483647 h 3975"/>
              <a:gd name="T26" fmla="*/ 2147483647 w 741"/>
              <a:gd name="T27" fmla="*/ 2147483647 h 397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41"/>
              <a:gd name="T43" fmla="*/ 0 h 3975"/>
              <a:gd name="T44" fmla="*/ 741 w 741"/>
              <a:gd name="T45" fmla="*/ 3975 h 397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41" h="3975">
                <a:moveTo>
                  <a:pt x="295" y="3794"/>
                </a:moveTo>
                <a:cubicBezTo>
                  <a:pt x="340" y="3613"/>
                  <a:pt x="393" y="3023"/>
                  <a:pt x="431" y="2706"/>
                </a:cubicBezTo>
                <a:cubicBezTo>
                  <a:pt x="469" y="2389"/>
                  <a:pt x="484" y="2191"/>
                  <a:pt x="522" y="1889"/>
                </a:cubicBezTo>
                <a:cubicBezTo>
                  <a:pt x="560" y="1587"/>
                  <a:pt x="628" y="1140"/>
                  <a:pt x="658" y="891"/>
                </a:cubicBezTo>
                <a:cubicBezTo>
                  <a:pt x="688" y="642"/>
                  <a:pt x="741" y="476"/>
                  <a:pt x="703" y="393"/>
                </a:cubicBezTo>
                <a:cubicBezTo>
                  <a:pt x="665" y="310"/>
                  <a:pt x="529" y="393"/>
                  <a:pt x="431" y="393"/>
                </a:cubicBezTo>
                <a:cubicBezTo>
                  <a:pt x="333" y="393"/>
                  <a:pt x="182" y="386"/>
                  <a:pt x="114" y="393"/>
                </a:cubicBezTo>
                <a:cubicBezTo>
                  <a:pt x="46" y="400"/>
                  <a:pt x="38" y="0"/>
                  <a:pt x="23" y="438"/>
                </a:cubicBezTo>
                <a:cubicBezTo>
                  <a:pt x="8" y="876"/>
                  <a:pt x="23" y="2501"/>
                  <a:pt x="23" y="3023"/>
                </a:cubicBezTo>
                <a:cubicBezTo>
                  <a:pt x="23" y="3545"/>
                  <a:pt x="23" y="3462"/>
                  <a:pt x="23" y="3568"/>
                </a:cubicBezTo>
                <a:cubicBezTo>
                  <a:pt x="23" y="3674"/>
                  <a:pt x="23" y="3628"/>
                  <a:pt x="23" y="3658"/>
                </a:cubicBezTo>
                <a:cubicBezTo>
                  <a:pt x="23" y="3688"/>
                  <a:pt x="0" y="3726"/>
                  <a:pt x="23" y="3749"/>
                </a:cubicBezTo>
                <a:cubicBezTo>
                  <a:pt x="46" y="3772"/>
                  <a:pt x="114" y="3787"/>
                  <a:pt x="159" y="3794"/>
                </a:cubicBezTo>
                <a:cubicBezTo>
                  <a:pt x="204" y="3801"/>
                  <a:pt x="250" y="3975"/>
                  <a:pt x="295" y="3794"/>
                </a:cubicBezTo>
                <a:close/>
              </a:path>
            </a:pathLst>
          </a:custGeom>
          <a:pattFill prst="wdUpDiag">
            <a:fgClr>
              <a:srgbClr val="CC3300">
                <a:alpha val="47058"/>
              </a:srgbClr>
            </a:fgClr>
            <a:bgClr>
              <a:srgbClr val="FF3300">
                <a:alpha val="47058"/>
              </a:srgb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Vertebrocostal &amp; Renal Angles</a:t>
            </a:r>
            <a:endParaRPr lang="en-US" sz="32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14800" cy="43434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angle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angle between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rib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lateral border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erector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occupied by kidney</a:t>
            </a:r>
            <a:endPara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Vertebrocostal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angle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angle between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rib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lateral border of vertebral column , is occupied by lower part of the pleural sac.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6705600" y="2514600"/>
            <a:ext cx="228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Erector spinae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5944394" y="4342606"/>
            <a:ext cx="914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7010400" y="3962400"/>
            <a:ext cx="685800" cy="609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6553994" y="4342606"/>
            <a:ext cx="838200" cy="777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15000" y="3886200"/>
            <a:ext cx="687388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3" name="TextBox 16"/>
          <p:cNvSpPr txBox="1">
            <a:spLocks noChangeArrowheads="1"/>
          </p:cNvSpPr>
          <p:nvPr/>
        </p:nvSpPr>
        <p:spPr bwMode="auto">
          <a:xfrm>
            <a:off x="7086600" y="4572000"/>
            <a:ext cx="152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Renal angle</a:t>
            </a:r>
          </a:p>
        </p:txBody>
      </p:sp>
      <p:sp>
        <p:nvSpPr>
          <p:cNvPr id="13324" name="TextBox 17"/>
          <p:cNvSpPr txBox="1">
            <a:spLocks noChangeArrowheads="1"/>
          </p:cNvSpPr>
          <p:nvPr/>
        </p:nvSpPr>
        <p:spPr bwMode="auto">
          <a:xfrm>
            <a:off x="4953000" y="45720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err="1" smtClean="0"/>
              <a:t>Vertebrocostal</a:t>
            </a:r>
            <a:endParaRPr lang="en-US" sz="1400" b="1" dirty="0" smtClean="0"/>
          </a:p>
          <a:p>
            <a:r>
              <a:rPr lang="en-US" sz="1400" b="1" dirty="0" smtClean="0"/>
              <a:t>        angle   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495800" cy="5486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kidney consists of an outer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cortex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an inner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medulla. </a:t>
            </a:r>
          </a:p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renal cortex is a continuous band of pale tissue that completely surrounds the renal medulla. </a:t>
            </a:r>
          </a:p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Extensions of the renal cortex,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columns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 into the inner aspect of the kidney, dividing the renal medulla into discontinuous aggregations of triangular-shaped tissue,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pyramids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 </a:t>
            </a:r>
          </a:p>
        </p:txBody>
      </p:sp>
      <p:pic>
        <p:nvPicPr>
          <p:cNvPr id="14340" name="Picture 2" descr="E:\dad\Student Gray\4. Abdomen\F66122-004-f1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7764"/>
          <a:stretch>
            <a:fillRect/>
          </a:stretch>
        </p:blipFill>
        <p:spPr>
          <a:xfrm>
            <a:off x="4648200" y="1676400"/>
            <a:ext cx="4303713" cy="3733800"/>
          </a:xfrm>
          <a:noFill/>
          <a:ln>
            <a:solidFill>
              <a:schemeClr val="accent1"/>
            </a:solidFill>
          </a:ln>
        </p:spPr>
      </p:pic>
      <p:sp>
        <p:nvSpPr>
          <p:cNvPr id="7" name="Oval 6"/>
          <p:cNvSpPr/>
          <p:nvPr/>
        </p:nvSpPr>
        <p:spPr>
          <a:xfrm>
            <a:off x="4724400" y="1676400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724400" y="24384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315200" y="1676400"/>
            <a:ext cx="762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structure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sz="half" idx="4294967295"/>
          </p:nvPr>
        </p:nvSpPr>
        <p:spPr>
          <a:xfrm>
            <a:off x="152400" y="457200"/>
            <a:ext cx="4419600" cy="5715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renal pyramids are directed outward, toward the renal cortex, while 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apex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each renal pyramid projects inward, toward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sinus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 apical projection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papilla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is surrounded by a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 calyx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renal sinus, several minor calices unite to form a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calyx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two or three major calices unite to form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pelvis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is the funnel-shaped superior end of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ureters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GB" sz="2400" dirty="0" smtClean="0"/>
          </a:p>
        </p:txBody>
      </p:sp>
      <p:pic>
        <p:nvPicPr>
          <p:cNvPr id="15363" name="Picture 2" descr="E:\dad\Student Gray\4. Abdomen\F66122-004-f1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b="7764"/>
          <a:stretch>
            <a:fillRect/>
          </a:stretch>
        </p:blipFill>
        <p:spPr>
          <a:xfrm>
            <a:off x="4648200" y="1600200"/>
            <a:ext cx="4343400" cy="3770313"/>
          </a:xfrm>
          <a:noFill/>
          <a:ln>
            <a:solidFill>
              <a:schemeClr val="accent1"/>
            </a:solidFill>
          </a:ln>
        </p:spPr>
      </p:pic>
      <p:sp>
        <p:nvSpPr>
          <p:cNvPr id="7" name="Oval 6"/>
          <p:cNvSpPr/>
          <p:nvPr/>
        </p:nvSpPr>
        <p:spPr>
          <a:xfrm>
            <a:off x="4800600" y="41910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848600" y="41910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648200" y="25908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620000" y="23622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267200" cy="52578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artery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arises from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level of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lumbar vertebra. </a:t>
            </a: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renal artery divides into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segmental arteries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enter the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hilum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kidney, 4 in front of and one behind the renal pelvis. They are  distributed to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different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segments of the kidney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segmental artery gives rise to number of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lobar arteries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each supplies a renal pyramid.</a:t>
            </a: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entering the renal substance, each lobar artery gives off two or three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interlobar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arteries</a:t>
            </a:r>
          </a:p>
        </p:txBody>
      </p:sp>
      <p:pic>
        <p:nvPicPr>
          <p:cNvPr id="1843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800600" y="990600"/>
            <a:ext cx="4038600" cy="5260975"/>
          </a:xfrm>
          <a:noFill/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rot="5400000">
            <a:off x="7505700" y="2324100"/>
            <a:ext cx="129540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7924800" y="13716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err="1"/>
              <a:t>Interlobar</a:t>
            </a:r>
            <a:r>
              <a:rPr lang="en-US" sz="1400" b="1" dirty="0"/>
              <a:t> arteries</a:t>
            </a:r>
            <a:endParaRPr lang="en-GB" sz="1400" b="1" dirty="0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876800" y="373380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Segmental arteries</a:t>
            </a:r>
            <a:endParaRPr lang="en-GB" sz="1400" b="1" dirty="0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334000" y="12192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Lobar</a:t>
            </a:r>
          </a:p>
          <a:p>
            <a:r>
              <a:rPr lang="en-US" sz="1400" b="1" dirty="0"/>
              <a:t>arteries</a:t>
            </a:r>
            <a:endParaRPr lang="en-GB" sz="14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67400" y="1676400"/>
            <a:ext cx="9906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67400" y="1676400"/>
            <a:ext cx="1371600" cy="990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5295900" y="3162300"/>
            <a:ext cx="83820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62600" y="3429000"/>
            <a:ext cx="45720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7620000" y="1828800"/>
            <a:ext cx="685800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533400"/>
            <a:ext cx="4191000" cy="5791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</a:t>
            </a:r>
            <a:r>
              <a:rPr lang="en-US" sz="2400" b="1" dirty="0" err="1" smtClean="0"/>
              <a:t>interlobar</a:t>
            </a:r>
            <a:r>
              <a:rPr lang="en-US" sz="2400" b="1" dirty="0" smtClean="0"/>
              <a:t> arteries </a:t>
            </a:r>
            <a:r>
              <a:rPr lang="en-US" sz="2400" dirty="0" smtClean="0"/>
              <a:t>run toward the cortex on each side of the renal pyramid.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At the junction of the cortex and the medulla, the </a:t>
            </a:r>
            <a:r>
              <a:rPr lang="en-US" sz="2400" dirty="0" err="1" smtClean="0"/>
              <a:t>interlobar</a:t>
            </a:r>
            <a:r>
              <a:rPr lang="en-US" sz="2400" dirty="0" smtClean="0"/>
              <a:t> arteries give off the </a:t>
            </a:r>
            <a:r>
              <a:rPr lang="en-US" sz="2400" b="1" dirty="0" err="1" smtClean="0"/>
              <a:t>arcuate</a:t>
            </a:r>
            <a:r>
              <a:rPr lang="en-US" sz="2400" b="1" dirty="0" smtClean="0"/>
              <a:t> arteries</a:t>
            </a:r>
            <a:r>
              <a:rPr lang="en-US" sz="2400" dirty="0" smtClean="0"/>
              <a:t>, which arch over the bases of the pyramids.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</a:t>
            </a:r>
            <a:r>
              <a:rPr lang="en-US" sz="2400" dirty="0" err="1" smtClean="0"/>
              <a:t>arcuate</a:t>
            </a:r>
            <a:r>
              <a:rPr lang="en-US" sz="2400" dirty="0" smtClean="0"/>
              <a:t> arteries give off several </a:t>
            </a:r>
            <a:r>
              <a:rPr lang="en-US" sz="2400" b="1" dirty="0" smtClean="0"/>
              <a:t>interlobular </a:t>
            </a:r>
            <a:r>
              <a:rPr lang="en-US" sz="2400" dirty="0" smtClean="0"/>
              <a:t>arteries that ascend in the cortex and give off the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afferent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glomerular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arterioles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/>
          </a:p>
          <a:p>
            <a:pPr>
              <a:buFont typeface="Arial" charset="0"/>
              <a:buNone/>
              <a:defRPr/>
            </a:pPr>
            <a:endParaRPr lang="en-GB" sz="2400" dirty="0"/>
          </a:p>
        </p:txBody>
      </p:sp>
      <p:pic>
        <p:nvPicPr>
          <p:cNvPr id="19459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95800" y="533400"/>
            <a:ext cx="4419600" cy="5791200"/>
          </a:xfrm>
          <a:noFill/>
          <a:ln>
            <a:solidFill>
              <a:schemeClr val="accent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001000" y="5257800"/>
            <a:ext cx="152400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7467600" y="990601"/>
            <a:ext cx="533400" cy="38099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7620000" y="5334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/>
              <a:t>Arcuate</a:t>
            </a:r>
            <a:r>
              <a:rPr lang="en-US" sz="1400" b="1" dirty="0"/>
              <a:t> </a:t>
            </a:r>
            <a:endParaRPr lang="en-US" sz="1400" b="1" dirty="0" smtClean="0"/>
          </a:p>
          <a:p>
            <a:r>
              <a:rPr lang="en-US" sz="1400" b="1" dirty="0" smtClean="0"/>
              <a:t>arteries</a:t>
            </a:r>
            <a:endParaRPr lang="en-GB" sz="1400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7467600" y="1295400"/>
            <a:ext cx="8382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543800" y="5638800"/>
            <a:ext cx="609600" cy="762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7696200" y="56388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Interlobular  arteries</a:t>
            </a:r>
            <a:endParaRPr lang="en-GB" sz="1400" b="1" dirty="0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5181600" y="6096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err="1"/>
              <a:t>Interlobar</a:t>
            </a:r>
            <a:r>
              <a:rPr lang="en-US" sz="1400" b="1" dirty="0"/>
              <a:t> arteries</a:t>
            </a:r>
            <a:endParaRPr lang="en-GB" sz="14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19800" y="914400"/>
            <a:ext cx="1447800" cy="1066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19800" y="914400"/>
            <a:ext cx="1676400" cy="16002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Free User\Desktop\renal lec\k.jpg"/>
          <p:cNvPicPr>
            <a:picLocks noChangeAspect="1" noChangeArrowheads="1"/>
          </p:cNvPicPr>
          <p:nvPr/>
        </p:nvPicPr>
        <p:blipFill>
          <a:blip r:embed="rId2" cstate="print"/>
          <a:srcRect l="2740" t="57243" r="5045"/>
          <a:stretch>
            <a:fillRect/>
          </a:stretch>
        </p:blipFill>
        <p:spPr bwMode="auto">
          <a:xfrm>
            <a:off x="4648200" y="3810000"/>
            <a:ext cx="4038600" cy="25638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3657600" cy="3810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Each kidney has 5 segmental branches and is divided into 5 vascular segments: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b="1" dirty="0" smtClean="0"/>
              <a:t>A</a:t>
            </a:r>
            <a:r>
              <a:rPr lang="en-US" sz="2400" dirty="0" smtClean="0"/>
              <a:t>pical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b="1" dirty="0" smtClean="0"/>
              <a:t>C</a:t>
            </a:r>
            <a:r>
              <a:rPr lang="en-US" sz="2400" dirty="0" smtClean="0"/>
              <a:t>audal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b="1" dirty="0" smtClean="0"/>
              <a:t>A</a:t>
            </a:r>
            <a:r>
              <a:rPr lang="en-US" sz="2400" dirty="0" smtClean="0"/>
              <a:t>nterior </a:t>
            </a:r>
            <a:r>
              <a:rPr lang="en-US" sz="2400" b="1" dirty="0" smtClean="0"/>
              <a:t>S</a:t>
            </a:r>
            <a:r>
              <a:rPr lang="en-US" sz="2400" dirty="0" smtClean="0"/>
              <a:t>uperior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b="1" dirty="0" smtClean="0"/>
              <a:t>A</a:t>
            </a:r>
            <a:r>
              <a:rPr lang="en-US" sz="2400" dirty="0" smtClean="0"/>
              <a:t>nterior </a:t>
            </a:r>
            <a:r>
              <a:rPr lang="en-US" sz="2400" b="1" dirty="0" smtClean="0"/>
              <a:t>I</a:t>
            </a:r>
            <a:r>
              <a:rPr lang="en-US" sz="2400" dirty="0" smtClean="0"/>
              <a:t>nferior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b="1" dirty="0" smtClean="0"/>
              <a:t>P</a:t>
            </a:r>
            <a:r>
              <a:rPr lang="en-US" sz="2400" dirty="0" smtClean="0"/>
              <a:t>osterior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52400"/>
            <a:ext cx="2895600" cy="3565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867400" y="15240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17526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12192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20574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9906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83"/>
          <p:cNvSpPr txBox="1">
            <a:spLocks noChangeArrowheads="1"/>
          </p:cNvSpPr>
          <p:nvPr/>
        </p:nvSpPr>
        <p:spPr bwMode="auto">
          <a:xfrm>
            <a:off x="304800" y="304800"/>
            <a:ext cx="4572000" cy="156966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Segmental branches &amp;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vascular segments of kidneys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41148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00" y="47244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55626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44958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9800" y="49530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Zeenat\Pictures\trg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35012"/>
            <a:ext cx="2743200" cy="7113588"/>
          </a:xfrm>
          <a:prstGeom prst="rect">
            <a:avLst/>
          </a:prstGeom>
          <a:noFill/>
        </p:spPr>
      </p:pic>
      <p:pic>
        <p:nvPicPr>
          <p:cNvPr id="30723" name="Picture 3" descr="C:\Users\Zeenat\Pictures\zz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6775" y="914400"/>
            <a:ext cx="3121025" cy="5602287"/>
          </a:xfrm>
          <a:prstGeom prst="rect">
            <a:avLst/>
          </a:prstGeom>
          <a:noFill/>
        </p:spPr>
      </p:pic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3003550" y="1295400"/>
          <a:ext cx="3321050" cy="2971800"/>
        </p:xfrm>
        <a:graphic>
          <a:graphicData uri="http://schemas.openxmlformats.org/presentationml/2006/ole">
            <p:oleObj spid="_x0000_s30724" name="Photo Editor Photo" r:id="rId5" imgW="13847619" imgH="8992855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6172200"/>
            <a:ext cx="1447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Glomerulus</a:t>
            </a:r>
            <a:endParaRPr lang="en-US" dirty="0"/>
          </a:p>
        </p:txBody>
      </p:sp>
      <p:cxnSp>
        <p:nvCxnSpPr>
          <p:cNvPr id="6" name="Straight Arrow Connector 8"/>
          <p:cNvCxnSpPr>
            <a:cxnSpLocks noChangeShapeType="1"/>
          </p:cNvCxnSpPr>
          <p:nvPr/>
        </p:nvCxnSpPr>
        <p:spPr bwMode="auto">
          <a:xfrm>
            <a:off x="2743200" y="6324600"/>
            <a:ext cx="762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" name="Straight Arrow Connector 8"/>
          <p:cNvCxnSpPr>
            <a:cxnSpLocks noChangeShapeType="1"/>
          </p:cNvCxnSpPr>
          <p:nvPr/>
        </p:nvCxnSpPr>
        <p:spPr bwMode="auto">
          <a:xfrm>
            <a:off x="5105400" y="6324600"/>
            <a:ext cx="7620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0" y="76200"/>
            <a:ext cx="9144000" cy="646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334000" cy="57912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Both renal veins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drain to the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inferior vena cava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 The left renal vein enters the inferior vena cava a little above the right vein. 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left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renal vein: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Is three times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longer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than the right (7.5 cm and 2.5 cm). </a:t>
            </a:r>
            <a:r>
              <a:rPr 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So,</a:t>
            </a:r>
            <a:r>
              <a:rPr lang="en-US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for this reason the left kidney is the preferred side for live donor </a:t>
            </a:r>
            <a:r>
              <a:rPr lang="en-US" sz="1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nephrectomy</a:t>
            </a:r>
            <a:r>
              <a:rPr lang="en-US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Course: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Runs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from its origin in the renal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hilum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Posterior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to the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splenic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vein and the body of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pancreas, and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Then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across the anterior aspect of the aorta, just below the origin of the superior mesenteric artery. 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Tributaries: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Left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gonadal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vein enters it from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below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Left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suprarenal vein, usually receiving one of the left inferior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phrenic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veins, enters it above but nearer the midline.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</p:txBody>
      </p:sp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Venous Drainage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15000" y="4648200"/>
            <a:ext cx="32004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The right renal vein: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Lies behind the 2</a:t>
            </a:r>
            <a:r>
              <a:rPr kumimoji="0" lang="en-US" sz="19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nd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Arial" charset="0"/>
              </a:rPr>
              <a:t> part of the duodenum and sometimes the lateral part of the head of the pancreas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 descr="C:\Documents and Settings\Free User\My Documents\My Pictures\hnbm.jpg"/>
          <p:cNvPicPr>
            <a:picLocks noChangeAspect="1" noChangeArrowheads="1"/>
          </p:cNvPicPr>
          <p:nvPr/>
        </p:nvPicPr>
        <p:blipFill>
          <a:blip r:embed="rId2" cstate="print"/>
          <a:srcRect l="32002" t="15238" r="32025" b="41688"/>
          <a:stretch>
            <a:fillRect/>
          </a:stretch>
        </p:blipFill>
        <p:spPr bwMode="auto">
          <a:xfrm>
            <a:off x="5638800" y="1099055"/>
            <a:ext cx="3276600" cy="32443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 descr="قرطاسية"/>
          <p:cNvSpPr>
            <a:spLocks noGrp="1" noChangeArrowheads="1"/>
          </p:cNvSpPr>
          <p:nvPr>
            <p:ph type="body" idx="1"/>
          </p:nvPr>
        </p:nvSpPr>
        <p:spPr>
          <a:xfrm>
            <a:off x="617538" y="1676400"/>
            <a:ext cx="7993062" cy="3286125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rtlCol="1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end of the lecture, the student should be able to describe the: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 features of the kidneys: position, extent, relations, hilum, peritoneal coverings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structure of the kidneys: Cortex, medulla and renal sinus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vascular segments of the kidneys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blood supply and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kidneys.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i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39" name="Rectangle 3" descr="رخام أخضر"/>
          <p:cNvSpPr>
            <a:spLocks noChangeArrowheads="1"/>
          </p:cNvSpPr>
          <p:nvPr/>
        </p:nvSpPr>
        <p:spPr bwMode="auto">
          <a:xfrm>
            <a:off x="0" y="549275"/>
            <a:ext cx="9144000" cy="822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4" descr="صورةanatomy  figures bahgat 3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359" t="9767" r="3242" b="45129"/>
          <a:stretch>
            <a:fillRect/>
          </a:stretch>
        </p:blipFill>
        <p:spPr>
          <a:xfrm>
            <a:off x="4114800" y="1143000"/>
            <a:ext cx="4191000" cy="3154639"/>
          </a:xfrm>
          <a:noFill/>
          <a:ln>
            <a:solidFill>
              <a:srgbClr val="FF33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90600" y="4648200"/>
            <a:ext cx="6934200" cy="88024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Lymphatic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Drainage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lymph vessels follow the arteries. Lymph drains to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lateral aortic lymph nodes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around the origin of the renal artery.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1295400"/>
            <a:ext cx="3276600" cy="23083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Nerve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Supply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nerve supply is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renal sympathetic plexus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The afferent fibers that travel through the renal plexus enter the spinal cord in the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T10-12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nerves.</a:t>
            </a:r>
          </a:p>
        </p:txBody>
      </p:sp>
      <p:sp>
        <p:nvSpPr>
          <p:cNvPr id="6" name="Text Box 83"/>
          <p:cNvSpPr txBox="1">
            <a:spLocks noChangeArrowheads="1"/>
          </p:cNvSpPr>
          <p:nvPr/>
        </p:nvSpPr>
        <p:spPr bwMode="auto">
          <a:xfrm>
            <a:off x="0" y="152291"/>
            <a:ext cx="9144000" cy="64633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 Drainage &amp; Nerve Supply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9470"/>
            <a:ext cx="9144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U &amp; Good Luck</a:t>
            </a:r>
            <a:endParaRPr lang="en-US" sz="5400" b="1" cap="none" spc="0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1000" y="990600"/>
            <a:ext cx="4419600" cy="5334000"/>
          </a:xfrm>
          <a:ln>
            <a:solidFill>
              <a:schemeClr val="accent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retroperitoneal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paired organs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kidney lies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to the vertebral column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posterior abdominal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 largely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cover of the costal margin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supine position, the kidneys extend from approximately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T12 vertebra superiorly to L3 vertebra inferiorly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kidney lies slightly lower than the left kidney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of the large size of the right lobe of the liver.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contraction of the diaphragm during respiration, both kidneys move downward in a vertical direction by as much as 1 in. (2.5 cm)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srgbClr val="FF33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srgbClr val="FF339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5" name="Text Box 83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4611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Location &amp; Position of the kidneys</a:t>
            </a:r>
            <a:endParaRPr lang="en-US" sz="3600" b="1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148" name="Picture 6" descr="C:\Documents and Settings\Free User\My Documents\My Pictures\hnbm.jpg"/>
          <p:cNvPicPr>
            <a:picLocks noChangeAspect="1" noChangeArrowheads="1"/>
          </p:cNvPicPr>
          <p:nvPr/>
        </p:nvPicPr>
        <p:blipFill>
          <a:blip r:embed="rId2" cstate="print"/>
          <a:srcRect l="3082" r="4286"/>
          <a:stretch>
            <a:fillRect/>
          </a:stretch>
        </p:blipFill>
        <p:spPr bwMode="auto">
          <a:xfrm>
            <a:off x="4696920" y="1600200"/>
            <a:ext cx="4294680" cy="3833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4572000" cy="51816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Kidneys are reddish brown bean-shaped organs with the dimensions of 12 x 6 x 3cm</a:t>
            </a: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they are similar in size and shape,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kidney is a longer and more slender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 than the right kidney, and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nearer to the midline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kidneys has: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 upper &amp; lower ends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convex lateral border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medial border that has a vertical slit called the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hilum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Internally the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hilum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extends into a large cavity called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sinus. </a:t>
            </a:r>
          </a:p>
          <a:p>
            <a:pPr eaLnBrk="1" hangingPunct="1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Color, Shape &amp; </a:t>
            </a:r>
            <a:r>
              <a:rPr lang="en-US" sz="36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Dimensions </a:t>
            </a:r>
            <a:r>
              <a:rPr lang="en-US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kidneys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80" name="Picture 12" descr="C:\Documents and Settings\Zeenet\My Documents\My Pictures\ddaas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066800"/>
            <a:ext cx="2514600" cy="5185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91000" cy="5135563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hilum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transmits, from the front backward, the renal vein, renal artery &amp;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 vessels and sympathetic fibers also pass through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hilum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renal sinus contains the upper expanded part of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called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pelvis</a:t>
            </a:r>
          </a:p>
          <a:p>
            <a:pPr eaLnBrk="1" hangingPunct="1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Perinephric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fat continues into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hilum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sinus and surrounds all structures.</a:t>
            </a:r>
          </a:p>
        </p:txBody>
      </p:sp>
      <p:pic>
        <p:nvPicPr>
          <p:cNvPr id="8196" name="Picture 3" descr="C:\Documents and Settings\Free User\My Documents\My Pictures\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990600"/>
            <a:ext cx="4323008" cy="2895600"/>
          </a:xfrm>
          <a:noFill/>
          <a:ln>
            <a:solidFill>
              <a:schemeClr val="tx2"/>
            </a:solidFill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b="9809"/>
          <a:stretch>
            <a:fillRect/>
          </a:stretch>
        </p:blipFill>
        <p:spPr bwMode="auto">
          <a:xfrm>
            <a:off x="5867401" y="3962400"/>
            <a:ext cx="1676400" cy="243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Hilum</a:t>
            </a:r>
            <a:r>
              <a:rPr lang="en-US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Renal sinus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C:\Documents and Settings\Free User\My Documents\My Pictures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3200400"/>
            <a:ext cx="4038600" cy="2949575"/>
          </a:xfrm>
          <a:noFill/>
          <a:ln>
            <a:solidFill>
              <a:srgbClr val="FF0000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914400"/>
            <a:ext cx="4267200" cy="419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Fibrous capsule: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Surrounds the kidney and is closely applied to the outer surface.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Perirenal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fat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covers the fibrous capsule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Renal (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Perirenal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 fascia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 Condensation of connective tissue that lies outside the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perirenal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fat and encloses the kidney and the suprarenal gland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Pararenal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fat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 Lies external to the renal fascia, is part of the retroperitoneal fat </a:t>
            </a: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457200" y="5181600"/>
            <a:ext cx="3962400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 2,3 &amp; 4 support the kidneys and hold them in position on the posterior abdominal wall. </a:t>
            </a:r>
          </a:p>
        </p:txBody>
      </p:sp>
      <p:sp>
        <p:nvSpPr>
          <p:cNvPr id="6" name="Text Box 83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Coverings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Documents and Settings\Free User\Desktop\renal lec\k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888" t="4689" r="18867" b="6393"/>
          <a:stretch>
            <a:fillRect/>
          </a:stretch>
        </p:blipFill>
        <p:spPr>
          <a:xfrm>
            <a:off x="4876800" y="990600"/>
            <a:ext cx="3556000" cy="2133600"/>
          </a:xfr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152400"/>
            <a:ext cx="9144000" cy="6397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Relations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2286000"/>
            <a:ext cx="3733800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surface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both kidneys are related to numerous structures,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are different on both sides. some of these structures have an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intervening layer of peritoneum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some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directly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of the kidney</a:t>
            </a:r>
            <a:r>
              <a:rPr lang="en-US" sz="2400" dirty="0"/>
              <a:t>.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9600" y="1295400"/>
            <a:ext cx="7924800" cy="830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surface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and left kidneys are related to similar structures </a:t>
            </a:r>
          </a:p>
        </p:txBody>
      </p:sp>
      <p:pic>
        <p:nvPicPr>
          <p:cNvPr id="5" name="Picture 3" descr="C:\Documents and Settings\Free User\My Documents\My Pictures\2.jpg"/>
          <p:cNvPicPr>
            <a:picLocks noChangeAspect="1" noChangeArrowheads="1"/>
          </p:cNvPicPr>
          <p:nvPr/>
        </p:nvPicPr>
        <p:blipFill>
          <a:blip r:embed="rId2" cstate="print"/>
          <a:srcRect t="5493" b="8812"/>
          <a:stretch>
            <a:fillRect/>
          </a:stretch>
        </p:blipFill>
        <p:spPr bwMode="auto">
          <a:xfrm>
            <a:off x="4572000" y="2286000"/>
            <a:ext cx="3581400" cy="38641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Zeenat\Pictures\pancreas-position.jpg"/>
          <p:cNvPicPr>
            <a:picLocks noChangeAspect="1" noChangeArrowheads="1"/>
          </p:cNvPicPr>
          <p:nvPr/>
        </p:nvPicPr>
        <p:blipFill>
          <a:blip r:embed="rId2" cstate="print"/>
          <a:srcRect l="8000" t="7798" r="11000" b="9633"/>
          <a:stretch>
            <a:fillRect/>
          </a:stretch>
        </p:blipFill>
        <p:spPr bwMode="auto">
          <a:xfrm>
            <a:off x="4998720" y="1600200"/>
            <a:ext cx="3657600" cy="304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0419" name="Picture 3" descr="C:\Users\Zeenat\Pictures\peritoneum.jpg"/>
          <p:cNvPicPr>
            <a:picLocks noChangeAspect="1" noChangeArrowheads="1"/>
          </p:cNvPicPr>
          <p:nvPr/>
        </p:nvPicPr>
        <p:blipFill>
          <a:blip r:embed="rId3" cstate="print"/>
          <a:srcRect t="4478" b="4478"/>
          <a:stretch>
            <a:fillRect/>
          </a:stretch>
        </p:blipFill>
        <p:spPr bwMode="auto">
          <a:xfrm>
            <a:off x="533400" y="914400"/>
            <a:ext cx="4386082" cy="4648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9200" y="1752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1906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914400"/>
            <a:ext cx="4800600" cy="533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Left kidney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small part of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superior pole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on its medial side, is covered by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left suprarenal gland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rest of the superior pole is covered by the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intraperitoneal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stomach and spleen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moving inferiorly,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retroperitoneal pancreas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covers the middle part of the kidney;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 its lateral side, the lower half of the kidney is covered by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left colic flexure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and the beginning of the descending colon, and,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on its medial side, by the parts of the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intraperitoneal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jejunum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11267" name="Picture 2" descr="C:\Documents and Settings\Free User\My Documents\My Pictures\3.jpg"/>
          <p:cNvPicPr>
            <a:picLocks noChangeAspect="1" noChangeArrowheads="1"/>
          </p:cNvPicPr>
          <p:nvPr/>
        </p:nvPicPr>
        <p:blipFill>
          <a:blip r:embed="rId2" cstate="print"/>
          <a:srcRect l="50000" b="5849"/>
          <a:stretch>
            <a:fillRect/>
          </a:stretch>
        </p:blipFill>
        <p:spPr bwMode="auto">
          <a:xfrm>
            <a:off x="5181600" y="1676400"/>
            <a:ext cx="3733800" cy="3733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152400"/>
            <a:ext cx="9144000" cy="6397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Relations: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1368</Words>
  <Application>Microsoft Office PowerPoint</Application>
  <PresentationFormat>On-screen Show (4:3)</PresentationFormat>
  <Paragraphs>133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Photo Editor Photo</vt:lpstr>
      <vt:lpstr>Anatomy of The  Kidney</vt:lpstr>
      <vt:lpstr>Slide 2</vt:lpstr>
      <vt:lpstr>Location &amp; Position of the kidneys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Vertebrocostal &amp; Renal Angles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BEST FORUM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Kidney2012</dc:title>
  <dc:creator>Dr. Zeenat Zaidi</dc:creator>
  <cp:lastModifiedBy>Zeenat</cp:lastModifiedBy>
  <cp:revision>61</cp:revision>
  <dcterms:created xsi:type="dcterms:W3CDTF">2011-04-09T06:45:07Z</dcterms:created>
  <dcterms:modified xsi:type="dcterms:W3CDTF">2012-04-21T03:06:58Z</dcterms:modified>
</cp:coreProperties>
</file>