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76" r:id="rId2"/>
    <p:sldId id="277" r:id="rId3"/>
    <p:sldId id="278" r:id="rId4"/>
    <p:sldId id="257" r:id="rId5"/>
    <p:sldId id="287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94" r:id="rId16"/>
    <p:sldId id="295" r:id="rId17"/>
    <p:sldId id="300" r:id="rId18"/>
    <p:sldId id="301" r:id="rId19"/>
    <p:sldId id="302" r:id="rId20"/>
    <p:sldId id="296" r:id="rId21"/>
    <p:sldId id="266" r:id="rId22"/>
    <p:sldId id="269" r:id="rId23"/>
    <p:sldId id="268" r:id="rId24"/>
    <p:sldId id="298" r:id="rId25"/>
    <p:sldId id="286" r:id="rId26"/>
    <p:sldId id="279" r:id="rId27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FF"/>
    <a:srgbClr val="FFFF00"/>
    <a:srgbClr val="FFCCFF"/>
    <a:srgbClr val="99CCFF"/>
    <a:srgbClr val="FF9933"/>
    <a:srgbClr val="99FF33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aximized" horzBarState="maximized">
    <p:restoredLeft sz="67213"/>
    <p:restoredTop sz="90929"/>
  </p:normalViewPr>
  <p:slideViewPr>
    <p:cSldViewPr>
      <p:cViewPr>
        <p:scale>
          <a:sx n="117" d="100"/>
          <a:sy n="117" d="100"/>
        </p:scale>
        <p:origin x="-2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9D05-580A-428E-884E-3EEF92001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DBA8-6956-4933-A687-4B2F61A5A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927C-87A0-4FD1-B86A-D85ACC2D0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9B2E-536C-453F-AAE9-D1225B816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22A5-58A8-4FF9-8070-105DF0305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3D6B-898B-4503-9B21-DCCEEBC4A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FDFC7-AC64-479B-A738-C41633E68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1B685-D8DD-4D01-A2F9-F0EB369E8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5AAA-7153-490B-9C2F-CD9D40BC3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1C423-8433-451D-820B-BAD7CABA7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7E2A2-4713-4AC7-9BCB-398A695C0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Times New Roman (Arabic)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Times New Roman (Arabic)" charset="-78"/>
              </a:defRPr>
            </a:lvl1pPr>
          </a:lstStyle>
          <a:p>
            <a:pPr>
              <a:defRPr/>
            </a:pPr>
            <a:fld id="{B7325077-845E-436B-BB0F-0CAD787D6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403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3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04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404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Times New Roman (Arabic)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746125"/>
            <a:ext cx="8382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8938" indent="-38893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Creatinine in the plasma is filtered freely at the glomerulus and secreted by renal tubules (10 % of urinary creatinine). </a:t>
            </a:r>
          </a:p>
          <a:p>
            <a:pPr marL="388938" indent="-38893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388938" indent="-38893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Creatinine is not reabsorbed by the renal tubules.</a:t>
            </a:r>
          </a:p>
          <a:p>
            <a:pPr marL="388938" indent="-388938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 </a:t>
            </a:r>
          </a:p>
          <a:p>
            <a:pPr marL="388938" indent="-38893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Plasma creatinine is an endogenous substance not affected by diet. </a:t>
            </a:r>
          </a:p>
          <a:p>
            <a:pPr marL="388938" indent="-38893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388938" indent="-38893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Plasma creatinine remains  fairly constant throughout  adult life.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428750"/>
            <a:ext cx="830738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endParaRPr lang="en-GB" sz="3200">
              <a:solidFill>
                <a:schemeClr val="bg1"/>
              </a:solidFill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The glomerular filtration rate (GFR) provides a useful index of the number of functioning glomeruli. </a:t>
            </a:r>
          </a:p>
          <a:p>
            <a:pPr marL="280988" indent="-280988" algn="just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It gives an estimation of the degree of renal impairment by disease.</a:t>
            </a:r>
            <a:endParaRPr lang="en-GB" sz="2400">
              <a:latin typeface="Arial" charset="0"/>
            </a:endParaRPr>
          </a:p>
          <a:p>
            <a:pPr marL="280988" indent="-280988">
              <a:spcBef>
                <a:spcPct val="50000"/>
              </a:spcBef>
            </a:pPr>
            <a:endParaRPr lang="en-US" sz="2400">
              <a:latin typeface="Arial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55650" y="833438"/>
            <a:ext cx="440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 sz="3200" b="1" u="sng">
                <a:solidFill>
                  <a:srgbClr val="FF00FF"/>
                </a:solidFill>
                <a:latin typeface="Arial" charset="0"/>
              </a:rPr>
              <a:t>Creatinine clearance :</a:t>
            </a:r>
            <a:endParaRPr lang="en-US" sz="3200" b="1" u="sng">
              <a:solidFill>
                <a:srgbClr val="FF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419100"/>
            <a:ext cx="8458200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8938" indent="-388938">
              <a:spcBef>
                <a:spcPct val="50000"/>
              </a:spcBef>
            </a:pPr>
            <a:r>
              <a:rPr lang="en-GB" sz="2800" b="1" dirty="0">
                <a:latin typeface="Arial" charset="0"/>
              </a:rPr>
              <a:t>    </a:t>
            </a:r>
            <a:r>
              <a:rPr lang="en-GB" sz="3200" b="1" dirty="0">
                <a:solidFill>
                  <a:srgbClr val="FFFF00"/>
                </a:solidFill>
                <a:latin typeface="Arial" charset="0"/>
              </a:rPr>
              <a:t>Accurate measurement of GRF by clearance tests requires determination of the concentration in plasma and urine of a substance that is:</a:t>
            </a: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  </a:t>
            </a:r>
            <a:endParaRPr lang="en-GB" sz="2800" dirty="0">
              <a:solidFill>
                <a:srgbClr val="FFFF00"/>
              </a:solidFill>
              <a:latin typeface="Arial" charset="0"/>
            </a:endParaRPr>
          </a:p>
          <a:p>
            <a:pPr marL="388938" indent="-388938" algn="just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 </a:t>
            </a:r>
            <a:r>
              <a:rPr lang="en-GB" sz="2800" b="1" dirty="0">
                <a:latin typeface="Arial" charset="0"/>
              </a:rPr>
              <a:t>•</a:t>
            </a:r>
            <a:r>
              <a:rPr lang="en-GB" sz="2400" b="1" dirty="0">
                <a:latin typeface="Arial" charset="0"/>
              </a:rPr>
              <a:t>  Freely filtered at </a:t>
            </a:r>
            <a:r>
              <a:rPr lang="en-GB" sz="2400" b="1" dirty="0" err="1">
                <a:latin typeface="Arial" charset="0"/>
              </a:rPr>
              <a:t>glomeruli</a:t>
            </a:r>
            <a:r>
              <a:rPr lang="en-GB" sz="2400" b="1" dirty="0">
                <a:latin typeface="Arial" charset="0"/>
              </a:rPr>
              <a:t>.</a:t>
            </a:r>
          </a:p>
          <a:p>
            <a:pPr marL="388938" indent="-388938" algn="just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 </a:t>
            </a:r>
            <a:r>
              <a:rPr lang="en-GB" sz="2800" dirty="0">
                <a:latin typeface="Arial" charset="0"/>
              </a:rPr>
              <a:t>•</a:t>
            </a:r>
            <a:r>
              <a:rPr lang="en-GB" sz="2400" dirty="0">
                <a:latin typeface="Arial" charset="0"/>
              </a:rPr>
              <a:t>  </a:t>
            </a:r>
            <a:r>
              <a:rPr lang="en-GB" sz="2400" b="1" dirty="0">
                <a:latin typeface="Arial" charset="0"/>
              </a:rPr>
              <a:t>Neither reabsorbed nor secreted by tubules.</a:t>
            </a:r>
            <a:endParaRPr lang="en-GB" sz="2400" dirty="0">
              <a:latin typeface="Arial" charset="0"/>
            </a:endParaRPr>
          </a:p>
          <a:p>
            <a:pPr marL="388938" indent="-388938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 </a:t>
            </a:r>
            <a:r>
              <a:rPr lang="en-GB" sz="2800" dirty="0">
                <a:latin typeface="Arial" charset="0"/>
              </a:rPr>
              <a:t>•</a:t>
            </a:r>
            <a:r>
              <a:rPr lang="en-GB" sz="2400" dirty="0">
                <a:latin typeface="Arial" charset="0"/>
              </a:rPr>
              <a:t>  </a:t>
            </a:r>
            <a:r>
              <a:rPr lang="en-GB" sz="2400" b="1" dirty="0">
                <a:latin typeface="Arial" charset="0"/>
              </a:rPr>
              <a:t>Its concentration in plasma needs to remains constant throughout  the period of urine collection. </a:t>
            </a:r>
            <a:endParaRPr lang="en-GB" sz="2400" dirty="0">
              <a:latin typeface="Arial" charset="0"/>
            </a:endParaRPr>
          </a:p>
          <a:p>
            <a:pPr marL="388938" indent="-388938" algn="just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 </a:t>
            </a:r>
            <a:r>
              <a:rPr lang="en-GB" sz="2800" dirty="0">
                <a:latin typeface="Arial" charset="0"/>
              </a:rPr>
              <a:t>•</a:t>
            </a:r>
            <a:r>
              <a:rPr lang="en-GB" sz="2400" dirty="0">
                <a:latin typeface="Arial" charset="0"/>
              </a:rPr>
              <a:t>  </a:t>
            </a:r>
            <a:r>
              <a:rPr lang="en-GB" sz="2400" b="1" dirty="0">
                <a:latin typeface="Arial" charset="0"/>
              </a:rPr>
              <a:t>Better if the substance is present endogenously. </a:t>
            </a:r>
            <a:endParaRPr lang="en-GB" sz="2400" dirty="0">
              <a:latin typeface="Arial" charset="0"/>
            </a:endParaRPr>
          </a:p>
          <a:p>
            <a:pPr marL="388938" indent="-388938" algn="just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 </a:t>
            </a:r>
            <a:r>
              <a:rPr lang="en-GB" sz="2800" dirty="0">
                <a:latin typeface="Arial" charset="0"/>
              </a:rPr>
              <a:t>•</a:t>
            </a:r>
            <a:r>
              <a:rPr lang="en-GB" sz="2400" dirty="0">
                <a:latin typeface="Arial" charset="0"/>
              </a:rPr>
              <a:t>  </a:t>
            </a:r>
            <a:r>
              <a:rPr lang="en-GB" sz="2400" b="1" dirty="0">
                <a:latin typeface="Arial" charset="0"/>
              </a:rPr>
              <a:t>Easily measured. </a:t>
            </a:r>
          </a:p>
          <a:p>
            <a:pPr marL="388938" indent="-388938"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    </a:t>
            </a:r>
            <a:r>
              <a:rPr lang="en-GB" sz="2800" b="1" dirty="0" err="1">
                <a:solidFill>
                  <a:srgbClr val="FFFF00"/>
                </a:solidFill>
                <a:latin typeface="Arial" charset="0"/>
              </a:rPr>
              <a:t>Creatinine</a:t>
            </a: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2400" b="1" dirty="0">
                <a:latin typeface="Arial" charset="0"/>
              </a:rPr>
              <a:t>meets most of these criteria.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96863" y="804863"/>
            <a:ext cx="85232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Creatinine clearance is usually about 110 ml/min in the 20-40 year old adults.</a:t>
            </a:r>
          </a:p>
          <a:p>
            <a:pPr marL="280988" indent="-28098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It falls slowly but progressively to about 70 ml/min  in individuals over 8o years of age. </a:t>
            </a:r>
          </a:p>
          <a:p>
            <a:pPr marL="280988" indent="-28098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In children, the GFR should be related to surface area, when this is done, results are similar to those found in young adults. </a:t>
            </a:r>
            <a:endParaRPr lang="en-US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2575" y="696913"/>
            <a:ext cx="86106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Clearance</a:t>
            </a:r>
            <a:r>
              <a:rPr lang="en-GB" sz="2800" b="1" dirty="0">
                <a:latin typeface="Arial" charset="0"/>
              </a:rPr>
              <a:t> is the volume of plasma cleared from the </a:t>
            </a:r>
            <a:r>
              <a:rPr lang="en-GB" sz="2800" b="1" u="sng" dirty="0">
                <a:latin typeface="Arial" charset="0"/>
              </a:rPr>
              <a:t>substance</a:t>
            </a:r>
            <a:r>
              <a:rPr lang="en-GB" sz="2800" b="1" dirty="0">
                <a:latin typeface="Arial" charset="0"/>
              </a:rPr>
              <a:t> excreted in urine per minute. </a:t>
            </a: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800" b="1" dirty="0">
                <a:latin typeface="Arial" charset="0"/>
              </a:rPr>
              <a:t>It could be calculated from the following equation:</a:t>
            </a:r>
            <a:endParaRPr lang="en-GB" sz="2800" dirty="0">
              <a:latin typeface="Arial" charset="0"/>
            </a:endParaRPr>
          </a:p>
          <a:p>
            <a:pPr marL="280988" indent="-280988" algn="just">
              <a:spcBef>
                <a:spcPct val="50000"/>
              </a:spcBef>
            </a:pPr>
            <a:r>
              <a:rPr lang="en-GB" sz="2400" b="1" dirty="0">
                <a:latin typeface="Arial" charset="0"/>
              </a:rPr>
              <a:t>       </a:t>
            </a: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Clearance</a:t>
            </a:r>
            <a:r>
              <a:rPr lang="en-GB" sz="2800" b="1" dirty="0">
                <a:latin typeface="Arial" charset="0"/>
              </a:rPr>
              <a:t> (ml/min) =  </a:t>
            </a:r>
            <a:r>
              <a:rPr lang="en-GB" sz="2800" b="1" u="sng" dirty="0">
                <a:solidFill>
                  <a:srgbClr val="FFFF00"/>
                </a:solidFill>
                <a:latin typeface="Arial" charset="0"/>
              </a:rPr>
              <a:t>U</a:t>
            </a:r>
            <a:r>
              <a:rPr lang="en-GB" sz="2800" b="1" u="sng" dirty="0">
                <a:latin typeface="Arial" charset="0"/>
              </a:rPr>
              <a:t>  </a:t>
            </a:r>
            <a:r>
              <a:rPr lang="en-US" sz="2800" b="1" u="sng" dirty="0">
                <a:latin typeface="Arial" charset="0"/>
                <a:sym typeface="Symbol" pitchFamily="18" charset="2"/>
              </a:rPr>
              <a:t></a:t>
            </a:r>
            <a:r>
              <a:rPr lang="en-GB" sz="2800" b="1" u="sng" dirty="0">
                <a:latin typeface="Arial" charset="0"/>
              </a:rPr>
              <a:t>  </a:t>
            </a:r>
            <a:r>
              <a:rPr lang="en-GB" sz="2800" b="1" u="sng" dirty="0">
                <a:solidFill>
                  <a:srgbClr val="99FF33"/>
                </a:solidFill>
                <a:latin typeface="Arial" charset="0"/>
              </a:rPr>
              <a:t>V</a:t>
            </a:r>
            <a:endParaRPr lang="en-GB" sz="2800" dirty="0">
              <a:solidFill>
                <a:srgbClr val="99FF33"/>
              </a:solidFill>
              <a:latin typeface="Arial" charset="0"/>
            </a:endParaRPr>
          </a:p>
          <a:p>
            <a:pPr marL="280988" indent="-280988" algn="just">
              <a:spcBef>
                <a:spcPct val="50000"/>
              </a:spcBef>
            </a:pPr>
            <a:r>
              <a:rPr lang="en-GB" sz="2400" b="1" dirty="0">
                <a:latin typeface="Arial" charset="0"/>
              </a:rPr>
              <a:t>                                                        </a:t>
            </a:r>
            <a:r>
              <a:rPr lang="en-GB" sz="2800" b="1" dirty="0">
                <a:solidFill>
                  <a:srgbClr val="FF00FF"/>
                </a:solidFill>
                <a:latin typeface="Arial" charset="0"/>
              </a:rPr>
              <a:t>P</a:t>
            </a:r>
            <a:r>
              <a:rPr lang="en-GB" sz="2400" b="1" dirty="0">
                <a:latin typeface="Arial" charset="0"/>
              </a:rPr>
              <a:t> </a:t>
            </a:r>
            <a:endParaRPr lang="en-GB" sz="2400" dirty="0">
              <a:latin typeface="Arial" charset="0"/>
            </a:endParaRPr>
          </a:p>
          <a:p>
            <a:pPr marL="280988" indent="-280988" algn="just">
              <a:spcBef>
                <a:spcPct val="50000"/>
              </a:spcBef>
            </a:pPr>
            <a:r>
              <a:rPr lang="en-GB" sz="2400" b="1" dirty="0">
                <a:latin typeface="Arial" charset="0"/>
              </a:rPr>
              <a:t>   </a:t>
            </a:r>
            <a:r>
              <a:rPr lang="en-GB" sz="2400" b="1" dirty="0">
                <a:solidFill>
                  <a:srgbClr val="FFFF00"/>
                </a:solidFill>
                <a:latin typeface="Arial" charset="0"/>
              </a:rPr>
              <a:t>U</a:t>
            </a:r>
            <a:r>
              <a:rPr lang="en-GB" sz="2400" b="1" dirty="0">
                <a:latin typeface="Arial" charset="0"/>
              </a:rPr>
              <a:t> = Concentration of </a:t>
            </a:r>
            <a:r>
              <a:rPr lang="en-GB" sz="2400" b="1" dirty="0" err="1">
                <a:latin typeface="Arial" charset="0"/>
              </a:rPr>
              <a:t>creatinine</a:t>
            </a:r>
            <a:r>
              <a:rPr lang="en-GB" sz="2400" b="1" dirty="0">
                <a:latin typeface="Arial" charset="0"/>
              </a:rPr>
              <a:t> in urine  </a:t>
            </a:r>
            <a:r>
              <a:rPr lang="en-GB" sz="2400" b="1" dirty="0">
                <a:latin typeface="Arial" charset="0"/>
                <a:sym typeface="Symbol" pitchFamily="18" charset="2"/>
              </a:rPr>
              <a:t></a:t>
            </a:r>
            <a:r>
              <a:rPr lang="en-GB" sz="2400" b="1" dirty="0">
                <a:latin typeface="Arial" charset="0"/>
              </a:rPr>
              <a:t>mol/l  </a:t>
            </a:r>
            <a:endParaRPr lang="en-GB" sz="2400" dirty="0">
              <a:latin typeface="Arial" charset="0"/>
            </a:endParaRPr>
          </a:p>
          <a:p>
            <a:pPr marL="280988" indent="-280988" algn="just">
              <a:spcBef>
                <a:spcPct val="50000"/>
              </a:spcBef>
            </a:pPr>
            <a:r>
              <a:rPr lang="en-GB" sz="2400" b="1" dirty="0">
                <a:latin typeface="Arial" charset="0"/>
              </a:rPr>
              <a:t>   </a:t>
            </a:r>
            <a:r>
              <a:rPr lang="en-GB" sz="2400" b="1" dirty="0">
                <a:solidFill>
                  <a:srgbClr val="99FF33"/>
                </a:solidFill>
                <a:latin typeface="Arial" charset="0"/>
              </a:rPr>
              <a:t>V</a:t>
            </a:r>
            <a:r>
              <a:rPr lang="en-GB" sz="2400" b="1" dirty="0">
                <a:latin typeface="Arial" charset="0"/>
              </a:rPr>
              <a:t> = Volume of urine per min</a:t>
            </a:r>
            <a:endParaRPr lang="en-GB" sz="2400" dirty="0">
              <a:latin typeface="Arial" charset="0"/>
            </a:endParaRPr>
          </a:p>
          <a:p>
            <a:pPr marL="280988" indent="-280988">
              <a:spcBef>
                <a:spcPct val="50000"/>
              </a:spcBef>
            </a:pPr>
            <a:r>
              <a:rPr lang="en-GB" sz="2400" b="1" dirty="0">
                <a:latin typeface="Arial" charset="0"/>
              </a:rPr>
              <a:t>   </a:t>
            </a:r>
            <a:r>
              <a:rPr lang="en-GB" sz="2400" b="1" dirty="0">
                <a:solidFill>
                  <a:srgbClr val="FF00FF"/>
                </a:solidFill>
                <a:latin typeface="Arial" charset="0"/>
              </a:rPr>
              <a:t>P</a:t>
            </a:r>
            <a:r>
              <a:rPr lang="en-GB" sz="2400" b="1" dirty="0">
                <a:latin typeface="Arial" charset="0"/>
              </a:rPr>
              <a:t> = Concentration of </a:t>
            </a:r>
            <a:r>
              <a:rPr lang="en-GB" sz="2400" b="1" dirty="0" err="1">
                <a:latin typeface="Arial" charset="0"/>
              </a:rPr>
              <a:t>creatinine</a:t>
            </a:r>
            <a:r>
              <a:rPr lang="en-GB" sz="2400" b="1" dirty="0">
                <a:latin typeface="Arial" charset="0"/>
              </a:rPr>
              <a:t> in serum  </a:t>
            </a:r>
            <a:r>
              <a:rPr lang="en-GB" sz="2400" b="1" dirty="0">
                <a:latin typeface="Arial" charset="0"/>
                <a:sym typeface="Symbol" pitchFamily="18" charset="2"/>
              </a:rPr>
              <a:t></a:t>
            </a:r>
            <a:r>
              <a:rPr lang="en-GB" sz="2400" b="1" dirty="0">
                <a:latin typeface="Arial" charset="0"/>
              </a:rPr>
              <a:t>mol/l </a:t>
            </a:r>
            <a:endParaRPr lang="en-US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Cockcroft-</a:t>
            </a:r>
            <a:r>
              <a:rPr lang="en-US" sz="3600" dirty="0" err="1" smtClean="0">
                <a:solidFill>
                  <a:srgbClr val="FF00FF"/>
                </a:solidFill>
                <a:latin typeface="Arial" charset="0"/>
              </a:rPr>
              <a:t>Gault</a:t>
            </a: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 Formula</a:t>
            </a:r>
            <a:br>
              <a:rPr lang="en-US" sz="3600" dirty="0" smtClean="0">
                <a:solidFill>
                  <a:srgbClr val="FF00FF"/>
                </a:solidFill>
                <a:latin typeface="Arial" charset="0"/>
              </a:rPr>
            </a:b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for Estimation of GFR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4825"/>
            <a:ext cx="8496300" cy="395922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2400" b="1" dirty="0" smtClean="0">
                <a:latin typeface="Arial" charset="0"/>
              </a:rPr>
              <a:t>As indicated above, the </a:t>
            </a:r>
            <a:r>
              <a:rPr lang="en-US" sz="2400" b="1" dirty="0" err="1" smtClean="0">
                <a:latin typeface="Arial" charset="0"/>
              </a:rPr>
              <a:t>creatinine</a:t>
            </a:r>
            <a:r>
              <a:rPr lang="en-US" sz="2400" b="1" dirty="0" smtClean="0">
                <a:latin typeface="Arial" charset="0"/>
              </a:rPr>
              <a:t> clearance is measured by using a 24-hour urine collection, but this does introduce the potential for errors in terms of completion of the collection.</a:t>
            </a:r>
          </a:p>
          <a:p>
            <a:pPr eaLnBrk="1" hangingPunct="1">
              <a:lnSpc>
                <a:spcPct val="115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Arial" charset="0"/>
            </a:endParaRPr>
          </a:p>
          <a:p>
            <a:pPr eaLnBrk="1" hangingPunct="1">
              <a:lnSpc>
                <a:spcPct val="115000"/>
              </a:lnSpc>
              <a:defRPr/>
            </a:pPr>
            <a:r>
              <a:rPr lang="en-US" sz="2400" b="1" dirty="0" smtClean="0">
                <a:latin typeface="Arial" charset="0"/>
              </a:rPr>
              <a:t>An alternative and convenient method is to employ various formulae devised to calculate </a:t>
            </a:r>
            <a:r>
              <a:rPr lang="en-US" sz="2400" b="1" dirty="0" err="1" smtClean="0">
                <a:latin typeface="Arial" charset="0"/>
              </a:rPr>
              <a:t>creatinine</a:t>
            </a:r>
            <a:r>
              <a:rPr lang="en-US" sz="2400" b="1" dirty="0" smtClean="0">
                <a:latin typeface="Arial" charset="0"/>
              </a:rPr>
              <a:t> clearance using parameters such as serum </a:t>
            </a:r>
            <a:r>
              <a:rPr lang="en-US" sz="2400" b="1" dirty="0" err="1" smtClean="0">
                <a:latin typeface="Arial" charset="0"/>
              </a:rPr>
              <a:t>creatinine</a:t>
            </a:r>
            <a:r>
              <a:rPr lang="en-US" sz="2400" b="1" dirty="0" smtClean="0">
                <a:latin typeface="Arial" charset="0"/>
              </a:rPr>
              <a:t> level, sex, age, and weight of the subject.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3425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Arial" charset="0"/>
              </a:rPr>
              <a:t>An example is </a:t>
            </a:r>
            <a:r>
              <a:rPr lang="en-US" sz="2800" b="1" dirty="0" smtClean="0">
                <a:latin typeface="Arial" charset="0"/>
              </a:rPr>
              <a:t>the </a:t>
            </a:r>
            <a:r>
              <a:rPr lang="en-US" sz="2800" b="1" dirty="0" smtClean="0">
                <a:solidFill>
                  <a:srgbClr val="FF00FF"/>
                </a:solidFill>
                <a:latin typeface="Arial" charset="0"/>
              </a:rPr>
              <a:t>Cockcroft-</a:t>
            </a:r>
            <a:r>
              <a:rPr lang="en-US" sz="2800" b="1" dirty="0" err="1" smtClean="0">
                <a:solidFill>
                  <a:srgbClr val="FF00FF"/>
                </a:solidFill>
                <a:latin typeface="Arial" charset="0"/>
              </a:rPr>
              <a:t>Gault</a:t>
            </a:r>
            <a:r>
              <a:rPr lang="en-US" sz="2800" b="1" dirty="0" smtClean="0">
                <a:solidFill>
                  <a:srgbClr val="FF00FF"/>
                </a:solidFill>
                <a:latin typeface="Arial" charset="0"/>
              </a:rPr>
              <a:t> Formula</a:t>
            </a:r>
            <a:r>
              <a:rPr lang="en-US" sz="2800" dirty="0" smtClean="0">
                <a:latin typeface="Arial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charset="0"/>
              </a:rPr>
              <a:t>                         </a:t>
            </a:r>
            <a:r>
              <a:rPr lang="en-US" sz="2800" b="1" dirty="0" smtClean="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2800" b="1" dirty="0" smtClean="0">
                <a:latin typeface="Arial" charset="0"/>
              </a:rPr>
              <a:t> </a:t>
            </a:r>
            <a:r>
              <a:rPr lang="en-US" sz="2800" b="1" dirty="0" smtClean="0">
                <a:latin typeface="Arial" charset="0"/>
                <a:sym typeface="Symbol" pitchFamily="18" charset="2"/>
              </a:rPr>
              <a:t> (140 – age)  Body weight</a:t>
            </a:r>
            <a:endParaRPr lang="en-US" sz="28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charset="0"/>
              </a:rPr>
              <a:t>    GFR</a:t>
            </a:r>
            <a:r>
              <a:rPr lang="en-US" sz="2800" dirty="0" smtClean="0">
                <a:latin typeface="Arial" charset="0"/>
              </a:rPr>
              <a:t>   =           ────────────────── </a:t>
            </a:r>
            <a:endParaRPr lang="en-US" sz="2800" u="sng" dirty="0" smtClean="0">
              <a:latin typeface="Arial" charset="0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" charset="0"/>
                <a:sym typeface="Symbol" pitchFamily="18" charset="2"/>
              </a:rPr>
              <a:t>                            Serum </a:t>
            </a:r>
            <a:r>
              <a:rPr lang="en-US" sz="2800" b="1" dirty="0" err="1" smtClean="0">
                <a:latin typeface="Arial" charset="0"/>
                <a:sym typeface="Symbol" pitchFamily="18" charset="2"/>
              </a:rPr>
              <a:t>creatinine</a:t>
            </a:r>
            <a:r>
              <a:rPr lang="en-US" sz="2800" b="1" dirty="0" smtClean="0">
                <a:latin typeface="Arial" charset="0"/>
                <a:sym typeface="Symbol" pitchFamily="18" charset="2"/>
              </a:rPr>
              <a:t> (mol/L)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 smtClean="0">
                <a:latin typeface="Arial" charset="0"/>
              </a:rPr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charset="0"/>
              </a:rPr>
              <a:t>where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2400" b="1" dirty="0" smtClean="0">
                <a:latin typeface="Arial" charset="0"/>
              </a:rPr>
              <a:t> is a constant that varies with sex: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latin typeface="Arial" charset="0"/>
              </a:rPr>
              <a:t>        1.23  for male   &amp;   1.04  for females.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charset="0"/>
              </a:rPr>
              <a:t>The constant </a:t>
            </a:r>
            <a:r>
              <a:rPr lang="en-US" sz="2400" b="1" dirty="0" smtClean="0">
                <a:solidFill>
                  <a:srgbClr val="FFFF00"/>
                </a:solidFill>
                <a:latin typeface="Arial" charset="0"/>
              </a:rPr>
              <a:t>K</a:t>
            </a:r>
            <a:r>
              <a:rPr lang="en-US" sz="2400" b="1" dirty="0" smtClean="0">
                <a:latin typeface="Arial" charset="0"/>
              </a:rPr>
              <a:t> is used as females have a relatively lower muscle mass.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9938" name="Bitmap Image" r:id="rId3" imgW="7602011" imgH="5439534" progId="Paint.Picture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924550" y="1866900"/>
            <a:ext cx="3219450" cy="3968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rgbClr val="3333CC"/>
                </a:solidFill>
              </a:rPr>
              <a:t>www.nkdep.nih.gov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62" name="Bitmap Image" r:id="rId3" imgW="5409524" imgH="6047619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1986" name="Bitmap Image" r:id="rId3" imgW="5133333" imgH="6076190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825" y="1916113"/>
            <a:ext cx="86106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280988" indent="-280988" algn="ctr">
              <a:spcBef>
                <a:spcPct val="50000"/>
              </a:spcBef>
            </a:pPr>
            <a:r>
              <a:rPr lang="en-US" sz="5400" dirty="0">
                <a:solidFill>
                  <a:srgbClr val="FFFF00"/>
                </a:solidFill>
                <a:latin typeface="Arial Black" pitchFamily="34" charset="0"/>
              </a:rPr>
              <a:t>Kidney Function Tests</a:t>
            </a:r>
          </a:p>
          <a:p>
            <a:pPr marL="280988" indent="-280988" algn="ctr">
              <a:spcBef>
                <a:spcPct val="50000"/>
              </a:spcBef>
            </a:pPr>
            <a:endParaRPr lang="en-US" sz="1800" dirty="0">
              <a:latin typeface="Arial Black" pitchFamily="34" charset="0"/>
            </a:endParaRP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1763713" y="4005263"/>
            <a:ext cx="57610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FF"/>
                </a:solidFill>
                <a:latin typeface="Lucida Handwriting" pitchFamily="66" charset="0"/>
              </a:rPr>
              <a:t>Presented by:</a:t>
            </a:r>
          </a:p>
          <a:p>
            <a:pPr algn="ctr"/>
            <a:r>
              <a:rPr lang="en-US" sz="2800" b="1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Dr. Rana Hasanato </a:t>
            </a:r>
            <a:r>
              <a:rPr lang="en-US" sz="2800" b="1">
                <a:solidFill>
                  <a:srgbClr val="FF00FF"/>
                </a:solidFill>
              </a:rPr>
              <a:t>MD,KSFCB</a:t>
            </a:r>
            <a:endParaRPr lang="en-US" sz="2800" b="1">
              <a:solidFill>
                <a:srgbClr val="FF00FF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800">
                <a:solidFill>
                  <a:srgbClr val="FF00FF"/>
                </a:solidFill>
                <a:latin typeface="Tahoma" pitchFamily="34" charset="0"/>
                <a:cs typeface="Tahoma" pitchFamily="34" charset="0"/>
              </a:rPr>
              <a:t>Head, Clinical Biochemistry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It should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be used if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Serum </a:t>
            </a:r>
            <a:r>
              <a:rPr lang="en-US" dirty="0" err="1" smtClean="0"/>
              <a:t>creatinine</a:t>
            </a:r>
            <a:r>
              <a:rPr lang="en-US" dirty="0" smtClean="0"/>
              <a:t> is changing rapidly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the diet is unusual, e.g., strict vegetarian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Low muscle mass, e.g., muscle wasting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	Obesity</a:t>
            </a:r>
            <a:endParaRPr lang="en-US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Cockcroft-</a:t>
            </a:r>
            <a:r>
              <a:rPr lang="en-US" sz="3600" dirty="0" err="1" smtClean="0">
                <a:solidFill>
                  <a:srgbClr val="FF00FF"/>
                </a:solidFill>
                <a:latin typeface="Arial" charset="0"/>
              </a:rPr>
              <a:t>Gault</a:t>
            </a: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 Formula</a:t>
            </a:r>
            <a:br>
              <a:rPr lang="en-US" sz="3600" dirty="0" smtClean="0">
                <a:solidFill>
                  <a:srgbClr val="FF00FF"/>
                </a:solidFill>
                <a:latin typeface="Arial" charset="0"/>
              </a:rPr>
            </a:br>
            <a:r>
              <a:rPr lang="en-US" sz="3600" dirty="0" smtClean="0">
                <a:solidFill>
                  <a:srgbClr val="FF00FF"/>
                </a:solidFill>
                <a:latin typeface="Arial" charset="0"/>
              </a:rPr>
              <a:t>for Estimation of GFR: Limitations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290513"/>
            <a:ext cx="864076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Serum  creatinine is a better kidney function test than creatinine clearance  because :</a:t>
            </a:r>
            <a:r>
              <a:rPr lang="en-GB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GB" sz="700">
              <a:solidFill>
                <a:srgbClr val="FFFF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   •</a:t>
            </a:r>
            <a:r>
              <a:rPr lang="en-GB" sz="2400" b="1">
                <a:latin typeface="Arial" charset="0"/>
              </a:rPr>
              <a:t> Serum creatinine is more accurate. </a:t>
            </a:r>
            <a:endParaRPr lang="en-GB" sz="24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   • </a:t>
            </a:r>
            <a:r>
              <a:rPr lang="en-GB" sz="2400" b="1">
                <a:latin typeface="Arial" charset="0"/>
              </a:rPr>
              <a:t>Serum creatinine level is constant throughout adult life </a:t>
            </a:r>
            <a:endParaRPr lang="en-US" sz="2400" b="1">
              <a:latin typeface="Arial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52400" y="3284538"/>
            <a:ext cx="876300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ct val="50000"/>
              </a:spcBef>
            </a:pPr>
            <a:r>
              <a:rPr lang="en-GB" sz="3600" b="1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Creatinine clearance is only recommended in the following conditions</a:t>
            </a:r>
            <a:r>
              <a:rPr lang="en-GB" sz="3200" b="1" u="sng">
                <a:solidFill>
                  <a:srgbClr val="FFFF00"/>
                </a:solidFill>
                <a:latin typeface="Arial" charset="0"/>
              </a:rPr>
              <a:t>:</a:t>
            </a:r>
          </a:p>
          <a:p>
            <a:pPr marL="177800" indent="-177800">
              <a:spcBef>
                <a:spcPct val="50000"/>
              </a:spcBef>
            </a:pPr>
            <a:r>
              <a:rPr lang="en-GB" sz="3200">
                <a:latin typeface="Arial" charset="0"/>
              </a:rPr>
              <a:t> </a:t>
            </a:r>
            <a:r>
              <a:rPr lang="en-GB" sz="2400">
                <a:latin typeface="Arial" charset="0"/>
              </a:rPr>
              <a:t>  </a:t>
            </a:r>
            <a:r>
              <a:rPr lang="en-GB" sz="2800">
                <a:latin typeface="Arial" charset="0"/>
              </a:rPr>
              <a:t>•</a:t>
            </a:r>
            <a:r>
              <a:rPr lang="en-GB" sz="2400">
                <a:latin typeface="Arial" charset="0"/>
              </a:rPr>
              <a:t> </a:t>
            </a:r>
            <a:r>
              <a:rPr lang="en-GB" sz="2400" b="1">
                <a:latin typeface="Arial" charset="0"/>
              </a:rPr>
              <a:t>Patients with early ( minor ) renal disease. </a:t>
            </a:r>
            <a:endParaRPr lang="en-GB" sz="2400">
              <a:latin typeface="Arial" charset="0"/>
            </a:endParaRPr>
          </a:p>
          <a:p>
            <a:pPr marL="177800" indent="-177800">
              <a:spcBef>
                <a:spcPct val="50000"/>
              </a:spcBef>
            </a:pPr>
            <a:r>
              <a:rPr lang="en-GB" sz="2400">
                <a:latin typeface="Arial" charset="0"/>
              </a:rPr>
              <a:t>   </a:t>
            </a:r>
            <a:r>
              <a:rPr lang="en-GB" sz="2800">
                <a:latin typeface="Arial" charset="0"/>
              </a:rPr>
              <a:t>•</a:t>
            </a:r>
            <a:r>
              <a:rPr lang="en-GB" sz="2400">
                <a:latin typeface="Arial" charset="0"/>
              </a:rPr>
              <a:t> </a:t>
            </a:r>
            <a:r>
              <a:rPr lang="en-GB" sz="2400" b="1">
                <a:latin typeface="Arial" charset="0"/>
              </a:rPr>
              <a:t>Assessment of possible kidney donors.</a:t>
            </a:r>
            <a:endParaRPr lang="en-GB" sz="2400">
              <a:latin typeface="Arial" charset="0"/>
            </a:endParaRPr>
          </a:p>
          <a:p>
            <a:pPr marL="177800" indent="-177800">
              <a:spcBef>
                <a:spcPct val="50000"/>
              </a:spcBef>
            </a:pPr>
            <a:r>
              <a:rPr lang="en-GB" sz="2400">
                <a:latin typeface="Arial" charset="0"/>
              </a:rPr>
              <a:t>   </a:t>
            </a:r>
            <a:r>
              <a:rPr lang="en-GB" sz="2800">
                <a:latin typeface="Arial" charset="0"/>
              </a:rPr>
              <a:t>•</a:t>
            </a:r>
            <a:r>
              <a:rPr lang="en-GB" sz="2400">
                <a:latin typeface="Arial" charset="0"/>
              </a:rPr>
              <a:t> </a:t>
            </a:r>
            <a:r>
              <a:rPr lang="en-GB" sz="2400" b="1">
                <a:latin typeface="Arial" charset="0"/>
              </a:rPr>
              <a:t>Detection of renal toxicity of some nephrotoxic drugs.</a:t>
            </a:r>
            <a:r>
              <a:rPr lang="en-GB" sz="3200" b="1">
                <a:latin typeface="Arial" charset="0"/>
              </a:rPr>
              <a:t> 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GB" sz="2400" b="1" u="sng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 </a:t>
            </a:r>
            <a:r>
              <a:rPr lang="en-GB" sz="2800" b="1" u="sng">
                <a:solidFill>
                  <a:srgbClr val="FFFF00"/>
                </a:solidFill>
                <a:latin typeface="Arial" charset="0"/>
              </a:rPr>
              <a:t>Normal adult reference values:</a:t>
            </a:r>
            <a:endParaRPr lang="en-GB" sz="280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Urinary excretion of creatinine is 0.5 - 2.0 g per 24 hours in a normal adult, varying according to muscular weight.</a:t>
            </a:r>
            <a:endParaRPr lang="en-GB" sz="20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fr-FR" sz="2000" b="1">
                <a:latin typeface="Arial" charset="0"/>
              </a:rPr>
              <a:t>  -  Serum creatinine :       55 – 120  </a:t>
            </a:r>
            <a:r>
              <a:rPr lang="en-US" sz="2000" b="1">
                <a:latin typeface="Arial" charset="0"/>
                <a:sym typeface="Symbol" pitchFamily="18" charset="2"/>
              </a:rPr>
              <a:t></a:t>
            </a:r>
            <a:r>
              <a:rPr lang="fr-FR" sz="2000" b="1">
                <a:latin typeface="Arial" charset="0"/>
              </a:rPr>
              <a:t>mol/L </a:t>
            </a:r>
          </a:p>
          <a:p>
            <a:pPr algn="just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  -  Creatinine clearance:  90 </a:t>
            </a:r>
            <a:r>
              <a:rPr lang="fr-FR" sz="2000" b="1"/>
              <a:t>–</a:t>
            </a:r>
            <a:r>
              <a:rPr lang="en-GB"/>
              <a:t> </a:t>
            </a:r>
            <a:r>
              <a:rPr lang="en-GB" sz="2000" b="1">
                <a:latin typeface="Arial" charset="0"/>
              </a:rPr>
              <a:t>140 ml/min	 (Males)</a:t>
            </a:r>
          </a:p>
          <a:p>
            <a:pPr algn="just">
              <a:spcBef>
                <a:spcPct val="50000"/>
              </a:spcBef>
            </a:pPr>
            <a:r>
              <a:rPr lang="en-GB" sz="2000" b="1">
                <a:latin typeface="Arial" charset="0"/>
              </a:rPr>
              <a:t>		                  80 </a:t>
            </a:r>
            <a:r>
              <a:rPr lang="fr-FR" sz="2000" b="1"/>
              <a:t>–</a:t>
            </a:r>
            <a:r>
              <a:rPr lang="en-GB"/>
              <a:t> </a:t>
            </a:r>
            <a:r>
              <a:rPr lang="en-GB" sz="2000" b="1">
                <a:latin typeface="Arial" charset="0"/>
              </a:rPr>
              <a:t>125 ml/min	 (Females)</a:t>
            </a:r>
            <a:endParaRPr lang="en-US" sz="2000" b="1">
              <a:latin typeface="Arial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39738" y="3933825"/>
            <a:ext cx="8153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en-US" sz="2000" b="1">
                <a:solidFill>
                  <a:srgbClr val="FFFF00"/>
                </a:solidFill>
                <a:latin typeface="Arial" charset="0"/>
              </a:rPr>
              <a:t>A raised serum creatinine is </a:t>
            </a:r>
          </a:p>
          <a:p>
            <a:pPr algn="just"/>
            <a:r>
              <a:rPr lang="en-US" sz="2000" b="1">
                <a:latin typeface="Arial" charset="0"/>
              </a:rPr>
              <a:t>	a good indicator of impaired renal function </a:t>
            </a:r>
          </a:p>
          <a:p>
            <a:pPr algn="just"/>
            <a:endParaRPr lang="en-US" sz="2000" b="1">
              <a:latin typeface="Arial" charset="0"/>
            </a:endParaRPr>
          </a:p>
          <a:p>
            <a:pPr algn="just"/>
            <a:r>
              <a:rPr lang="en-US" sz="2000" b="1">
                <a:solidFill>
                  <a:srgbClr val="FFFF00"/>
                </a:solidFill>
                <a:latin typeface="Arial" charset="0"/>
              </a:rPr>
              <a:t>But a normal serum creatinine</a:t>
            </a:r>
          </a:p>
          <a:p>
            <a:pPr algn="just"/>
            <a:r>
              <a:rPr lang="en-US" sz="2000" b="1">
                <a:latin typeface="Arial" charset="0"/>
              </a:rPr>
              <a:t>	does not necessarily indicate normal renal function as</a:t>
            </a:r>
          </a:p>
          <a:p>
            <a:pPr algn="just"/>
            <a:r>
              <a:rPr lang="en-US" sz="2000" b="1">
                <a:latin typeface="Arial" charset="0"/>
              </a:rPr>
              <a:t>	serum creatinine may not be elevated until GFR has fallen</a:t>
            </a:r>
          </a:p>
          <a:p>
            <a:pPr algn="just"/>
            <a:r>
              <a:rPr lang="en-US" sz="2000" b="1">
                <a:latin typeface="Arial" charset="0"/>
              </a:rPr>
              <a:t>	by as much as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404813"/>
            <a:ext cx="86868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23900" indent="-442913">
              <a:spcBef>
                <a:spcPct val="50000"/>
              </a:spcBef>
            </a:pPr>
            <a:r>
              <a:rPr lang="en-GB" sz="2800" b="1" u="sng">
                <a:solidFill>
                  <a:srgbClr val="FF00FF"/>
                </a:solidFill>
                <a:latin typeface="Arial" charset="0"/>
              </a:rPr>
              <a:t>Serum Urea ( 2.5-6.6 mmol/L) in adult:</a:t>
            </a:r>
            <a:r>
              <a:rPr lang="en-GB" sz="2800" b="1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723900" indent="-442913"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    </a:t>
            </a:r>
            <a:r>
              <a:rPr lang="en-GB" sz="2400" b="1">
                <a:latin typeface="Arial" charset="0"/>
              </a:rPr>
              <a:t>Urea is formed in the liver from ammonia</a:t>
            </a:r>
            <a:r>
              <a:rPr lang="en-GB" sz="24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400" b="1">
                <a:latin typeface="Arial" charset="0"/>
              </a:rPr>
              <a:t>released from deamination of amino acids</a:t>
            </a:r>
            <a:r>
              <a:rPr lang="en-GB" sz="2800" b="1">
                <a:latin typeface="Arial" charset="0"/>
              </a:rPr>
              <a:t>. </a:t>
            </a:r>
            <a:br>
              <a:rPr lang="en-GB" sz="2800" b="1">
                <a:latin typeface="Arial" charset="0"/>
              </a:rPr>
            </a:br>
            <a:endParaRPr lang="en-GB" sz="2800" b="1">
              <a:latin typeface="Arial" charset="0"/>
            </a:endParaRPr>
          </a:p>
          <a:p>
            <a:pPr marL="723900" indent="-442913">
              <a:spcBef>
                <a:spcPct val="50000"/>
              </a:spcBef>
            </a:pPr>
            <a:r>
              <a:rPr lang="en-GB" sz="2800" b="1">
                <a:solidFill>
                  <a:srgbClr val="FFFF00"/>
                </a:solidFill>
                <a:latin typeface="Arial" charset="0"/>
              </a:rPr>
              <a:t>As a kidney function test, serum urea is inferior to serum creatinine because:</a:t>
            </a:r>
            <a:endParaRPr lang="en-GB" sz="2800">
              <a:solidFill>
                <a:srgbClr val="FFFF00"/>
              </a:solidFill>
              <a:latin typeface="Arial" charset="0"/>
            </a:endParaRPr>
          </a:p>
          <a:p>
            <a:pPr marL="723900" indent="-442913">
              <a:spcBef>
                <a:spcPct val="50000"/>
              </a:spcBef>
            </a:pPr>
            <a:r>
              <a:rPr lang="en-GB" sz="2800">
                <a:latin typeface="Arial" charset="0"/>
                <a:sym typeface="Marlett" pitchFamily="2" charset="2"/>
              </a:rPr>
              <a:t></a:t>
            </a:r>
            <a:r>
              <a:rPr lang="en-GB" sz="2800">
                <a:latin typeface="Arial" charset="0"/>
              </a:rPr>
              <a:t> </a:t>
            </a:r>
            <a:r>
              <a:rPr lang="en-GB" sz="2400" b="1">
                <a:latin typeface="Arial" charset="0"/>
              </a:rPr>
              <a:t>High protein diet increases urea formation. </a:t>
            </a:r>
            <a:endParaRPr lang="en-GB" sz="2400">
              <a:latin typeface="Arial" charset="0"/>
            </a:endParaRPr>
          </a:p>
          <a:p>
            <a:pPr marL="723900" indent="-442913">
              <a:spcBef>
                <a:spcPct val="50000"/>
              </a:spcBef>
            </a:pPr>
            <a:r>
              <a:rPr lang="en-GB" sz="2400">
                <a:latin typeface="Arial" charset="0"/>
                <a:sym typeface="Marlett" pitchFamily="2" charset="2"/>
              </a:rPr>
              <a:t></a:t>
            </a:r>
            <a:r>
              <a:rPr lang="en-GB" sz="2400">
                <a:latin typeface="Arial" charset="0"/>
              </a:rPr>
              <a:t> </a:t>
            </a:r>
            <a:r>
              <a:rPr lang="en-GB" sz="2400" b="1">
                <a:latin typeface="Arial" charset="0"/>
              </a:rPr>
              <a:t>Any condition of </a:t>
            </a:r>
            <a:r>
              <a:rPr lang="en-GB" sz="2400" b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</a:t>
            </a:r>
            <a:r>
              <a:rPr lang="en-GB" sz="2400" b="1">
                <a:latin typeface="Arial" charset="0"/>
              </a:rPr>
              <a:t> proteins catabolism </a:t>
            </a:r>
            <a:r>
              <a:rPr lang="en-GB" sz="2400" b="1" i="1">
                <a:latin typeface="Arial" charset="0"/>
              </a:rPr>
              <a:t>(Cushing syndrome, diabetes mellitus, starvation, thyrotoxicosis)</a:t>
            </a:r>
            <a:r>
              <a:rPr lang="en-GB" sz="2400" b="1">
                <a:latin typeface="Arial" charset="0"/>
              </a:rPr>
              <a:t> </a:t>
            </a:r>
            <a:r>
              <a:rPr lang="en-GB" sz="2400" b="1">
                <a:latin typeface="Arial" charset="0"/>
                <a:sym typeface="Symbol" pitchFamily="18" charset="2"/>
              </a:rPr>
              <a:t></a:t>
            </a:r>
            <a:r>
              <a:rPr lang="en-GB" sz="2400" b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</a:t>
            </a:r>
            <a:r>
              <a:rPr lang="en-GB" sz="2400" b="1">
                <a:latin typeface="Arial" charset="0"/>
              </a:rPr>
              <a:t> urea formation. </a:t>
            </a:r>
            <a:endParaRPr lang="en-GB" sz="2400">
              <a:latin typeface="Arial" charset="0"/>
            </a:endParaRPr>
          </a:p>
          <a:p>
            <a:pPr marL="723900" indent="-442913">
              <a:spcBef>
                <a:spcPct val="50000"/>
              </a:spcBef>
            </a:pPr>
            <a:r>
              <a:rPr lang="en-GB" sz="2400">
                <a:latin typeface="Arial" charset="0"/>
              </a:rPr>
              <a:t> </a:t>
            </a:r>
            <a:r>
              <a:rPr lang="en-GB" sz="2400">
                <a:latin typeface="Arial" charset="0"/>
                <a:sym typeface="Marlett" pitchFamily="2" charset="2"/>
              </a:rPr>
              <a:t></a:t>
            </a:r>
            <a:r>
              <a:rPr lang="en-GB" sz="2400">
                <a:latin typeface="Arial" charset="0"/>
              </a:rPr>
              <a:t> </a:t>
            </a:r>
            <a:r>
              <a:rPr lang="en-GB" sz="2400" b="1">
                <a:latin typeface="Arial" charset="0"/>
              </a:rPr>
              <a:t>50 % or more of urea filtered at the glomerulus is passively reabsorbed by the renal tubules</a:t>
            </a:r>
            <a:r>
              <a:rPr lang="en-GB" sz="2800" b="1">
                <a:latin typeface="Arial" charset="0"/>
              </a:rPr>
              <a:t>.</a:t>
            </a:r>
            <a:r>
              <a:rPr lang="en-GB" sz="2400" b="1">
                <a:latin typeface="Arial" charset="0"/>
              </a:rPr>
              <a:t> </a:t>
            </a:r>
            <a:endParaRPr lang="en-US" sz="24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9_19modifi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34400" cy="5943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758113" y="5029200"/>
            <a:ext cx="1004887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as NH</a:t>
            </a:r>
            <a:r>
              <a:rPr lang="en-US" b="1" baseline="-25000">
                <a:solidFill>
                  <a:srgbClr val="FF0000"/>
                </a:solidFill>
              </a:rPr>
              <a:t>4</a:t>
            </a:r>
            <a:r>
              <a:rPr lang="en-US" b="1" baseline="30000">
                <a:solidFill>
                  <a:srgbClr val="FF0000"/>
                </a:solidFill>
              </a:rPr>
              <a:t>+</a:t>
            </a:r>
            <a:endParaRPr lang="en-US" b="1" baseline="-25000">
              <a:solidFill>
                <a:srgbClr val="FF0000"/>
              </a:solidFill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V="1">
            <a:off x="43434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4267200" y="4267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V="1">
            <a:off x="4267200" y="4495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724400" y="3733800"/>
            <a:ext cx="692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 b="1"/>
          </a:p>
          <a:p>
            <a:r>
              <a:rPr lang="en-US" sz="1200" b="1"/>
              <a:t>Liver</a:t>
            </a:r>
          </a:p>
          <a:p>
            <a:r>
              <a:rPr lang="en-US" sz="1200" b="1"/>
              <a:t>Kidney</a:t>
            </a:r>
          </a:p>
          <a:p>
            <a:r>
              <a:rPr lang="en-US" sz="1200" b="1"/>
              <a:t>Intest.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851525" y="27828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1</a:t>
            </a:r>
            <a:endParaRPr lang="en-GB" sz="2400" b="1">
              <a:solidFill>
                <a:srgbClr val="0000FF"/>
              </a:solidFill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172200" y="5257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1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733800" y="4800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5</a:t>
            </a:r>
            <a:endParaRPr lang="en-GB" sz="2400" b="1">
              <a:solidFill>
                <a:srgbClr val="0000FF"/>
              </a:solidFill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257800" y="4800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4</a:t>
            </a:r>
            <a:endParaRPr lang="en-GB" sz="2400" b="1">
              <a:solidFill>
                <a:srgbClr val="0000FF"/>
              </a:solidFill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924800" y="3505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3</a:t>
            </a:r>
            <a:endParaRPr lang="en-GB" sz="2400" b="1">
              <a:solidFill>
                <a:srgbClr val="0000FF"/>
              </a:solidFill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010400" y="2895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2</a:t>
            </a:r>
            <a:endParaRPr lang="en-GB" sz="2400" b="1">
              <a:solidFill>
                <a:srgbClr val="0000FF"/>
              </a:solidFill>
            </a:endParaRP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810000" y="3352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315200" y="464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2</a:t>
            </a:r>
            <a:endParaRPr lang="en-GB" sz="2400" b="1">
              <a:solidFill>
                <a:srgbClr val="FF0000"/>
              </a:solidFill>
            </a:endParaRP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1143000" y="1981200"/>
            <a:ext cx="19812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4114800" y="5638800"/>
            <a:ext cx="990600" cy="6096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5867400" y="3810000"/>
            <a:ext cx="914400" cy="6096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23555" name="Group 65"/>
          <p:cNvGrpSpPr>
            <a:grpSpLocks/>
          </p:cNvGrpSpPr>
          <p:nvPr/>
        </p:nvGrpSpPr>
        <p:grpSpPr bwMode="auto">
          <a:xfrm>
            <a:off x="539750" y="1268413"/>
            <a:ext cx="8229600" cy="4876800"/>
            <a:chOff x="-3" y="-3"/>
            <a:chExt cx="3058" cy="4360"/>
          </a:xfrm>
        </p:grpSpPr>
        <p:grpSp>
          <p:nvGrpSpPr>
            <p:cNvPr id="23569" name="Group 63"/>
            <p:cNvGrpSpPr>
              <a:grpSpLocks/>
            </p:cNvGrpSpPr>
            <p:nvPr/>
          </p:nvGrpSpPr>
          <p:grpSpPr bwMode="auto">
            <a:xfrm>
              <a:off x="0" y="0"/>
              <a:ext cx="3052" cy="4354"/>
              <a:chOff x="0" y="0"/>
              <a:chExt cx="3052" cy="4354"/>
            </a:xfrm>
          </p:grpSpPr>
          <p:grpSp>
            <p:nvGrpSpPr>
              <p:cNvPr id="23571" name="Group 24"/>
              <p:cNvGrpSpPr>
                <a:grpSpLocks/>
              </p:cNvGrpSpPr>
              <p:nvPr/>
            </p:nvGrpSpPr>
            <p:grpSpPr bwMode="auto">
              <a:xfrm>
                <a:off x="0" y="0"/>
                <a:ext cx="1742" cy="422"/>
                <a:chOff x="0" y="0"/>
                <a:chExt cx="1742" cy="422"/>
              </a:xfrm>
            </p:grpSpPr>
            <p:sp>
              <p:nvSpPr>
                <p:cNvPr id="23629" name="Rectangle 3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SODIUM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30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2" name="Group 26"/>
              <p:cNvGrpSpPr>
                <a:grpSpLocks/>
              </p:cNvGrpSpPr>
              <p:nvPr/>
            </p:nvGrpSpPr>
            <p:grpSpPr bwMode="auto">
              <a:xfrm>
                <a:off x="1742" y="0"/>
                <a:ext cx="1310" cy="422"/>
                <a:chOff x="1742" y="0"/>
                <a:chExt cx="1310" cy="422"/>
              </a:xfrm>
            </p:grpSpPr>
            <p:sp>
              <p:nvSpPr>
                <p:cNvPr id="23627" name="Rectangle 4"/>
                <p:cNvSpPr>
                  <a:spLocks noChangeArrowheads="1"/>
                </p:cNvSpPr>
                <p:nvPr/>
              </p:nvSpPr>
              <p:spPr bwMode="auto">
                <a:xfrm>
                  <a:off x="1785" y="0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135  to 145  mEq/L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28" name="Rectangle 25"/>
                <p:cNvSpPr>
                  <a:spLocks noChangeArrowheads="1"/>
                </p:cNvSpPr>
                <p:nvPr/>
              </p:nvSpPr>
              <p:spPr bwMode="auto">
                <a:xfrm>
                  <a:off x="1742" y="0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3" name="Group 28"/>
              <p:cNvGrpSpPr>
                <a:grpSpLocks/>
              </p:cNvGrpSpPr>
              <p:nvPr/>
            </p:nvGrpSpPr>
            <p:grpSpPr bwMode="auto">
              <a:xfrm>
                <a:off x="0" y="422"/>
                <a:ext cx="1742" cy="422"/>
                <a:chOff x="0" y="422"/>
                <a:chExt cx="1742" cy="422"/>
              </a:xfrm>
            </p:grpSpPr>
            <p:sp>
              <p:nvSpPr>
                <p:cNvPr id="23625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422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POTASSIUM</a:t>
                  </a:r>
                </a:p>
                <a:p>
                  <a:pPr eaLnBrk="0" hangingPunct="0"/>
                  <a:endParaRPr lang="en-US" sz="2000">
                    <a:solidFill>
                      <a:srgbClr val="66FF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26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422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4" name="Group 30"/>
              <p:cNvGrpSpPr>
                <a:grpSpLocks/>
              </p:cNvGrpSpPr>
              <p:nvPr/>
            </p:nvGrpSpPr>
            <p:grpSpPr bwMode="auto">
              <a:xfrm>
                <a:off x="1742" y="422"/>
                <a:ext cx="1310" cy="422"/>
                <a:chOff x="1742" y="422"/>
                <a:chExt cx="1310" cy="422"/>
              </a:xfrm>
            </p:grpSpPr>
            <p:sp>
              <p:nvSpPr>
                <p:cNvPr id="23623" name="Rectangle 6"/>
                <p:cNvSpPr>
                  <a:spLocks noChangeArrowheads="1"/>
                </p:cNvSpPr>
                <p:nvPr/>
              </p:nvSpPr>
              <p:spPr bwMode="auto">
                <a:xfrm>
                  <a:off x="1785" y="422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3.5   to 5.5  mEq/L</a:t>
                  </a:r>
                </a:p>
                <a:p>
                  <a:pPr eaLnBrk="0" hangingPunct="0"/>
                  <a:endParaRPr lang="en-US" sz="2000">
                    <a:latin typeface="Arial Black" pitchFamily="34" charset="0"/>
                  </a:endParaRPr>
                </a:p>
              </p:txBody>
            </p:sp>
            <p:sp>
              <p:nvSpPr>
                <p:cNvPr id="23624" name="Rectangle 29"/>
                <p:cNvSpPr>
                  <a:spLocks noChangeArrowheads="1"/>
                </p:cNvSpPr>
                <p:nvPr/>
              </p:nvSpPr>
              <p:spPr bwMode="auto">
                <a:xfrm>
                  <a:off x="1742" y="422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5" name="Group 32"/>
              <p:cNvGrpSpPr>
                <a:grpSpLocks/>
              </p:cNvGrpSpPr>
              <p:nvPr/>
            </p:nvGrpSpPr>
            <p:grpSpPr bwMode="auto">
              <a:xfrm>
                <a:off x="0" y="844"/>
                <a:ext cx="1742" cy="422"/>
                <a:chOff x="0" y="844"/>
                <a:chExt cx="1742" cy="422"/>
              </a:xfrm>
            </p:grpSpPr>
            <p:sp>
              <p:nvSpPr>
                <p:cNvPr id="23621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844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CHLORIDES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22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844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6" name="Group 34"/>
              <p:cNvGrpSpPr>
                <a:grpSpLocks/>
              </p:cNvGrpSpPr>
              <p:nvPr/>
            </p:nvGrpSpPr>
            <p:grpSpPr bwMode="auto">
              <a:xfrm>
                <a:off x="1742" y="844"/>
                <a:ext cx="1310" cy="422"/>
                <a:chOff x="1742" y="844"/>
                <a:chExt cx="1310" cy="422"/>
              </a:xfrm>
            </p:grpSpPr>
            <p:sp>
              <p:nvSpPr>
                <p:cNvPr id="23619" name="Rectangle 8"/>
                <p:cNvSpPr>
                  <a:spLocks noChangeArrowheads="1"/>
                </p:cNvSpPr>
                <p:nvPr/>
              </p:nvSpPr>
              <p:spPr bwMode="auto">
                <a:xfrm>
                  <a:off x="1785" y="844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100  to 110   mEq/L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20" name="Rectangle 33"/>
                <p:cNvSpPr>
                  <a:spLocks noChangeArrowheads="1"/>
                </p:cNvSpPr>
                <p:nvPr/>
              </p:nvSpPr>
              <p:spPr bwMode="auto">
                <a:xfrm>
                  <a:off x="1742" y="844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7" name="Group 36"/>
              <p:cNvGrpSpPr>
                <a:grpSpLocks/>
              </p:cNvGrpSpPr>
              <p:nvPr/>
            </p:nvGrpSpPr>
            <p:grpSpPr bwMode="auto">
              <a:xfrm>
                <a:off x="0" y="1266"/>
                <a:ext cx="1742" cy="422"/>
                <a:chOff x="0" y="1266"/>
                <a:chExt cx="1742" cy="422"/>
              </a:xfrm>
            </p:grpSpPr>
            <p:sp>
              <p:nvSpPr>
                <p:cNvPr id="23617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1266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BICARBONATE</a:t>
                  </a:r>
                </a:p>
                <a:p>
                  <a:pPr eaLnBrk="0" hangingPunct="0"/>
                  <a:endParaRPr lang="en-US" sz="2000">
                    <a:solidFill>
                      <a:srgbClr val="66FF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18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266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8" name="Group 38"/>
              <p:cNvGrpSpPr>
                <a:grpSpLocks/>
              </p:cNvGrpSpPr>
              <p:nvPr/>
            </p:nvGrpSpPr>
            <p:grpSpPr bwMode="auto">
              <a:xfrm>
                <a:off x="1742" y="1266"/>
                <a:ext cx="1310" cy="422"/>
                <a:chOff x="1742" y="1266"/>
                <a:chExt cx="1310" cy="422"/>
              </a:xfrm>
            </p:grpSpPr>
            <p:sp>
              <p:nvSpPr>
                <p:cNvPr id="23615" name="Rectangle 10"/>
                <p:cNvSpPr>
                  <a:spLocks noChangeArrowheads="1"/>
                </p:cNvSpPr>
                <p:nvPr/>
              </p:nvSpPr>
              <p:spPr bwMode="auto">
                <a:xfrm>
                  <a:off x="1785" y="1266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24  to 26   mEq/L</a:t>
                  </a:r>
                </a:p>
                <a:p>
                  <a:pPr eaLnBrk="0" hangingPunct="0"/>
                  <a:endParaRPr lang="en-US" sz="2000">
                    <a:latin typeface="Arial Black" pitchFamily="34" charset="0"/>
                  </a:endParaRPr>
                </a:p>
              </p:txBody>
            </p:sp>
            <p:sp>
              <p:nvSpPr>
                <p:cNvPr id="23616" name="Rectangle 37"/>
                <p:cNvSpPr>
                  <a:spLocks noChangeArrowheads="1"/>
                </p:cNvSpPr>
                <p:nvPr/>
              </p:nvSpPr>
              <p:spPr bwMode="auto">
                <a:xfrm>
                  <a:off x="1742" y="1266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79" name="Group 40"/>
              <p:cNvGrpSpPr>
                <a:grpSpLocks/>
              </p:cNvGrpSpPr>
              <p:nvPr/>
            </p:nvGrpSpPr>
            <p:grpSpPr bwMode="auto">
              <a:xfrm>
                <a:off x="0" y="1688"/>
                <a:ext cx="1742" cy="422"/>
                <a:chOff x="0" y="1688"/>
                <a:chExt cx="1742" cy="422"/>
              </a:xfrm>
            </p:grpSpPr>
            <p:sp>
              <p:nvSpPr>
                <p:cNvPr id="23613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688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CALCIUM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14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688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0" name="Group 42"/>
              <p:cNvGrpSpPr>
                <a:grpSpLocks/>
              </p:cNvGrpSpPr>
              <p:nvPr/>
            </p:nvGrpSpPr>
            <p:grpSpPr bwMode="auto">
              <a:xfrm>
                <a:off x="1742" y="1688"/>
                <a:ext cx="1310" cy="422"/>
                <a:chOff x="1742" y="1688"/>
                <a:chExt cx="1310" cy="422"/>
              </a:xfrm>
            </p:grpSpPr>
            <p:sp>
              <p:nvSpPr>
                <p:cNvPr id="23611" name="Rectangle 12"/>
                <p:cNvSpPr>
                  <a:spLocks noChangeArrowheads="1"/>
                </p:cNvSpPr>
                <p:nvPr/>
              </p:nvSpPr>
              <p:spPr bwMode="auto">
                <a:xfrm>
                  <a:off x="1785" y="1688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8.6  to 10 mg/dl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12" name="Rectangle 41"/>
                <p:cNvSpPr>
                  <a:spLocks noChangeArrowheads="1"/>
                </p:cNvSpPr>
                <p:nvPr/>
              </p:nvSpPr>
              <p:spPr bwMode="auto">
                <a:xfrm>
                  <a:off x="1742" y="1688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1" name="Group 44"/>
              <p:cNvGrpSpPr>
                <a:grpSpLocks/>
              </p:cNvGrpSpPr>
              <p:nvPr/>
            </p:nvGrpSpPr>
            <p:grpSpPr bwMode="auto">
              <a:xfrm>
                <a:off x="0" y="2110"/>
                <a:ext cx="1742" cy="422"/>
                <a:chOff x="0" y="2110"/>
                <a:chExt cx="1742" cy="422"/>
              </a:xfrm>
            </p:grpSpPr>
            <p:sp>
              <p:nvSpPr>
                <p:cNvPr id="23609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2110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MAGNESIUM</a:t>
                  </a:r>
                </a:p>
                <a:p>
                  <a:pPr eaLnBrk="0" hangingPunct="0"/>
                  <a:endParaRPr lang="en-US" sz="2000">
                    <a:solidFill>
                      <a:srgbClr val="66FF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10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2110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2" name="Group 46"/>
              <p:cNvGrpSpPr>
                <a:grpSpLocks/>
              </p:cNvGrpSpPr>
              <p:nvPr/>
            </p:nvGrpSpPr>
            <p:grpSpPr bwMode="auto">
              <a:xfrm>
                <a:off x="1742" y="2110"/>
                <a:ext cx="1310" cy="422"/>
                <a:chOff x="1742" y="2110"/>
                <a:chExt cx="1310" cy="422"/>
              </a:xfrm>
            </p:grpSpPr>
            <p:sp>
              <p:nvSpPr>
                <p:cNvPr id="23607" name="Rectangle 14"/>
                <p:cNvSpPr>
                  <a:spLocks noChangeArrowheads="1"/>
                </p:cNvSpPr>
                <p:nvPr/>
              </p:nvSpPr>
              <p:spPr bwMode="auto">
                <a:xfrm>
                  <a:off x="1785" y="2110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1.6  to 2.4  mg/dl</a:t>
                  </a:r>
                </a:p>
                <a:p>
                  <a:pPr eaLnBrk="0" hangingPunct="0"/>
                  <a:endParaRPr lang="en-US" sz="2000">
                    <a:solidFill>
                      <a:srgbClr val="66FF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08" name="Rectangle 45"/>
                <p:cNvSpPr>
                  <a:spLocks noChangeArrowheads="1"/>
                </p:cNvSpPr>
                <p:nvPr/>
              </p:nvSpPr>
              <p:spPr bwMode="auto">
                <a:xfrm>
                  <a:off x="1742" y="2110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3" name="Group 48"/>
              <p:cNvGrpSpPr>
                <a:grpSpLocks/>
              </p:cNvGrpSpPr>
              <p:nvPr/>
            </p:nvGrpSpPr>
            <p:grpSpPr bwMode="auto">
              <a:xfrm>
                <a:off x="0" y="2532"/>
                <a:ext cx="1742" cy="422"/>
                <a:chOff x="0" y="2532"/>
                <a:chExt cx="1742" cy="422"/>
              </a:xfrm>
            </p:grpSpPr>
            <p:sp>
              <p:nvSpPr>
                <p:cNvPr id="23605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2532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PHOSPHORUS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06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2532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4" name="Group 50"/>
              <p:cNvGrpSpPr>
                <a:grpSpLocks/>
              </p:cNvGrpSpPr>
              <p:nvPr/>
            </p:nvGrpSpPr>
            <p:grpSpPr bwMode="auto">
              <a:xfrm>
                <a:off x="1742" y="2532"/>
                <a:ext cx="1310" cy="422"/>
                <a:chOff x="1742" y="2532"/>
                <a:chExt cx="1310" cy="422"/>
              </a:xfrm>
            </p:grpSpPr>
            <p:sp>
              <p:nvSpPr>
                <p:cNvPr id="23603" name="Rectangle 16"/>
                <p:cNvSpPr>
                  <a:spLocks noChangeArrowheads="1"/>
                </p:cNvSpPr>
                <p:nvPr/>
              </p:nvSpPr>
              <p:spPr bwMode="auto">
                <a:xfrm>
                  <a:off x="1785" y="2532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3.0  to 5.0  mg/dl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04" name="Rectangle 49"/>
                <p:cNvSpPr>
                  <a:spLocks noChangeArrowheads="1"/>
                </p:cNvSpPr>
                <p:nvPr/>
              </p:nvSpPr>
              <p:spPr bwMode="auto">
                <a:xfrm>
                  <a:off x="1742" y="2532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5" name="Group 52"/>
              <p:cNvGrpSpPr>
                <a:grpSpLocks/>
              </p:cNvGrpSpPr>
              <p:nvPr/>
            </p:nvGrpSpPr>
            <p:grpSpPr bwMode="auto">
              <a:xfrm>
                <a:off x="0" y="2954"/>
                <a:ext cx="1742" cy="422"/>
                <a:chOff x="0" y="2954"/>
                <a:chExt cx="1742" cy="422"/>
              </a:xfrm>
            </p:grpSpPr>
            <p:sp>
              <p:nvSpPr>
                <p:cNvPr id="23601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2954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URIC ACID</a:t>
                  </a:r>
                </a:p>
                <a:p>
                  <a:pPr eaLnBrk="0" hangingPunct="0"/>
                  <a:endParaRPr lang="en-US" sz="2000">
                    <a:solidFill>
                      <a:srgbClr val="66FFFF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602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954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6" name="Group 54"/>
              <p:cNvGrpSpPr>
                <a:grpSpLocks/>
              </p:cNvGrpSpPr>
              <p:nvPr/>
            </p:nvGrpSpPr>
            <p:grpSpPr bwMode="auto">
              <a:xfrm>
                <a:off x="1742" y="2954"/>
                <a:ext cx="1310" cy="422"/>
                <a:chOff x="1742" y="2954"/>
                <a:chExt cx="1310" cy="422"/>
              </a:xfrm>
            </p:grpSpPr>
            <p:sp>
              <p:nvSpPr>
                <p:cNvPr id="23599" name="Rectangle 18"/>
                <p:cNvSpPr>
                  <a:spLocks noChangeArrowheads="1"/>
                </p:cNvSpPr>
                <p:nvPr/>
              </p:nvSpPr>
              <p:spPr bwMode="auto">
                <a:xfrm>
                  <a:off x="1785" y="2954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2.5  to 6.0  mg/dl</a:t>
                  </a:r>
                </a:p>
                <a:p>
                  <a:pPr eaLnBrk="0" hangingPunct="0"/>
                  <a:endParaRPr lang="en-US" sz="2000">
                    <a:latin typeface="Arial Black" pitchFamily="34" charset="0"/>
                  </a:endParaRPr>
                </a:p>
              </p:txBody>
            </p:sp>
            <p:sp>
              <p:nvSpPr>
                <p:cNvPr id="23600" name="Rectangle 53"/>
                <p:cNvSpPr>
                  <a:spLocks noChangeArrowheads="1"/>
                </p:cNvSpPr>
                <p:nvPr/>
              </p:nvSpPr>
              <p:spPr bwMode="auto">
                <a:xfrm>
                  <a:off x="1742" y="2954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7" name="Group 56"/>
              <p:cNvGrpSpPr>
                <a:grpSpLocks/>
              </p:cNvGrpSpPr>
              <p:nvPr/>
            </p:nvGrpSpPr>
            <p:grpSpPr bwMode="auto">
              <a:xfrm>
                <a:off x="0" y="3376"/>
                <a:ext cx="1742" cy="422"/>
                <a:chOff x="0" y="3376"/>
                <a:chExt cx="1742" cy="422"/>
              </a:xfrm>
            </p:grpSpPr>
            <p:sp>
              <p:nvSpPr>
                <p:cNvPr id="23597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3376"/>
                  <a:ext cx="1656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pH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598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3376"/>
                  <a:ext cx="1742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8" name="Group 58"/>
              <p:cNvGrpSpPr>
                <a:grpSpLocks/>
              </p:cNvGrpSpPr>
              <p:nvPr/>
            </p:nvGrpSpPr>
            <p:grpSpPr bwMode="auto">
              <a:xfrm>
                <a:off x="1742" y="3376"/>
                <a:ext cx="1310" cy="422"/>
                <a:chOff x="1742" y="3376"/>
                <a:chExt cx="1310" cy="422"/>
              </a:xfrm>
            </p:grpSpPr>
            <p:sp>
              <p:nvSpPr>
                <p:cNvPr id="23595" name="Rectangle 20"/>
                <p:cNvSpPr>
                  <a:spLocks noChangeArrowheads="1"/>
                </p:cNvSpPr>
                <p:nvPr/>
              </p:nvSpPr>
              <p:spPr bwMode="auto">
                <a:xfrm>
                  <a:off x="1785" y="3376"/>
                  <a:ext cx="1224" cy="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solidFill>
                        <a:srgbClr val="FFFF00"/>
                      </a:solidFill>
                      <a:latin typeface="Arial Black" pitchFamily="34" charset="0"/>
                    </a:rPr>
                    <a:t>7.4</a:t>
                  </a:r>
                </a:p>
                <a:p>
                  <a:pPr eaLnBrk="0" hangingPunct="0"/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596" name="Rectangle 57"/>
                <p:cNvSpPr>
                  <a:spLocks noChangeArrowheads="1"/>
                </p:cNvSpPr>
                <p:nvPr/>
              </p:nvSpPr>
              <p:spPr bwMode="auto">
                <a:xfrm>
                  <a:off x="1742" y="3376"/>
                  <a:ext cx="1310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89" name="Group 60"/>
              <p:cNvGrpSpPr>
                <a:grpSpLocks/>
              </p:cNvGrpSpPr>
              <p:nvPr/>
            </p:nvGrpSpPr>
            <p:grpSpPr bwMode="auto">
              <a:xfrm>
                <a:off x="0" y="3798"/>
                <a:ext cx="1742" cy="556"/>
                <a:chOff x="0" y="3798"/>
                <a:chExt cx="1742" cy="556"/>
              </a:xfrm>
            </p:grpSpPr>
            <p:sp>
              <p:nvSpPr>
                <p:cNvPr id="23593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3798"/>
                  <a:ext cx="1656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CREATININE</a:t>
                  </a:r>
                  <a:r>
                    <a:rPr lang="en-US" sz="2000">
                      <a:solidFill>
                        <a:srgbClr val="66FFFF"/>
                      </a:solidFill>
                      <a:latin typeface="Arial Black" pitchFamily="34" charset="0"/>
                    </a:rPr>
                    <a:t/>
                  </a:r>
                  <a:br>
                    <a:rPr lang="en-US" sz="2000">
                      <a:solidFill>
                        <a:srgbClr val="66FFFF"/>
                      </a:solidFill>
                      <a:latin typeface="Arial Black" pitchFamily="34" charset="0"/>
                    </a:rPr>
                  </a:br>
                  <a:endParaRPr lang="en-US" sz="2000">
                    <a:solidFill>
                      <a:srgbClr val="FFFF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23594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3798"/>
                  <a:ext cx="174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590" name="Group 62"/>
              <p:cNvGrpSpPr>
                <a:grpSpLocks/>
              </p:cNvGrpSpPr>
              <p:nvPr/>
            </p:nvGrpSpPr>
            <p:grpSpPr bwMode="auto">
              <a:xfrm>
                <a:off x="1742" y="3798"/>
                <a:ext cx="1310" cy="556"/>
                <a:chOff x="1742" y="3798"/>
                <a:chExt cx="1310" cy="556"/>
              </a:xfrm>
            </p:grpSpPr>
            <p:sp>
              <p:nvSpPr>
                <p:cNvPr id="23591" name="Rectangle 22"/>
                <p:cNvSpPr>
                  <a:spLocks noChangeArrowheads="1"/>
                </p:cNvSpPr>
                <p:nvPr/>
              </p:nvSpPr>
              <p:spPr bwMode="auto">
                <a:xfrm>
                  <a:off x="1785" y="3798"/>
                  <a:ext cx="1224" cy="5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latin typeface="Arial Black" pitchFamily="34" charset="0"/>
                    </a:rPr>
                    <a:t>0.8  to 1.4 mg/dl</a:t>
                  </a:r>
                  <a:br>
                    <a:rPr lang="en-US" sz="2000">
                      <a:latin typeface="Arial Black" pitchFamily="34" charset="0"/>
                    </a:rPr>
                  </a:br>
                  <a:endParaRPr lang="en-US" sz="2000">
                    <a:latin typeface="Arial Black" pitchFamily="34" charset="0"/>
                  </a:endParaRPr>
                </a:p>
              </p:txBody>
            </p:sp>
            <p:sp>
              <p:nvSpPr>
                <p:cNvPr id="23592" name="Rectangle 61"/>
                <p:cNvSpPr>
                  <a:spLocks noChangeArrowheads="1"/>
                </p:cNvSpPr>
                <p:nvPr/>
              </p:nvSpPr>
              <p:spPr bwMode="auto">
                <a:xfrm>
                  <a:off x="1742" y="3798"/>
                  <a:ext cx="1310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570" name="Rectangle 64"/>
            <p:cNvSpPr>
              <a:spLocks noChangeArrowheads="1"/>
            </p:cNvSpPr>
            <p:nvPr/>
          </p:nvSpPr>
          <p:spPr bwMode="auto">
            <a:xfrm>
              <a:off x="-3" y="-3"/>
              <a:ext cx="3058" cy="4360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Text Box 66"/>
          <p:cNvSpPr txBox="1">
            <a:spLocks noChangeArrowheads="1"/>
          </p:cNvSpPr>
          <p:nvPr/>
        </p:nvSpPr>
        <p:spPr bwMode="auto">
          <a:xfrm>
            <a:off x="304800" y="152400"/>
            <a:ext cx="8534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400">
                <a:solidFill>
                  <a:srgbClr val="FF00FF"/>
                </a:solidFill>
                <a:latin typeface="Arial Black" pitchFamily="34" charset="0"/>
              </a:rPr>
              <a:t>Normal values of </a:t>
            </a:r>
            <a:r>
              <a:rPr lang="en-US" sz="2400" u="sng">
                <a:solidFill>
                  <a:srgbClr val="FFCCFF"/>
                </a:solidFill>
                <a:latin typeface="Arial Black" pitchFamily="34" charset="0"/>
              </a:rPr>
              <a:t>Internal Chemical Environment</a:t>
            </a:r>
            <a:r>
              <a:rPr lang="en-US" sz="2400">
                <a:solidFill>
                  <a:srgbClr val="FF00FF"/>
                </a:solidFill>
                <a:latin typeface="Arial Black" pitchFamily="34" charset="0"/>
              </a:rPr>
              <a:t> controlled by the Kidneys:</a:t>
            </a:r>
          </a:p>
        </p:txBody>
      </p:sp>
      <p:graphicFrame>
        <p:nvGraphicFramePr>
          <p:cNvPr id="32868" name="Group 100"/>
          <p:cNvGraphicFramePr>
            <a:graphicFrameLocks noGrp="1"/>
          </p:cNvGraphicFramePr>
          <p:nvPr/>
        </p:nvGraphicFramePr>
        <p:xfrm>
          <a:off x="5257800" y="6172200"/>
          <a:ext cx="3505200" cy="457200"/>
        </p:xfrm>
        <a:graphic>
          <a:graphicData uri="http://schemas.openxmlformats.org/drawingml/2006/table">
            <a:tbl>
              <a:tblPr rtl="1"/>
              <a:tblGrid>
                <a:gridCol w="3505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15  to 20 mg/dl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67" name="Group 99"/>
          <p:cNvGraphicFramePr>
            <a:graphicFrameLocks noGrp="1"/>
          </p:cNvGraphicFramePr>
          <p:nvPr/>
        </p:nvGraphicFramePr>
        <p:xfrm>
          <a:off x="533400" y="6172200"/>
          <a:ext cx="4724400" cy="457200"/>
        </p:xfrm>
        <a:graphic>
          <a:graphicData uri="http://schemas.openxmlformats.org/drawingml/2006/table">
            <a:tbl>
              <a:tblPr rtl="1"/>
              <a:tblGrid>
                <a:gridCol w="4724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Black" pitchFamily="34" charset="0"/>
                          <a:cs typeface="Arial" charset="0"/>
                        </a:rPr>
                        <a:t>  BUN  (Blood Urea Nitrogen)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1258888" y="4365625"/>
            <a:ext cx="5715000" cy="15224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4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333375"/>
            <a:ext cx="8507413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88938" indent="-388938">
              <a:spcBef>
                <a:spcPct val="50000"/>
              </a:spcBef>
            </a:pPr>
            <a:r>
              <a:rPr lang="en-US" sz="3200" b="1" u="sng" dirty="0" smtClean="0">
                <a:latin typeface="Arial" charset="0"/>
              </a:rPr>
              <a:t>Contents:</a:t>
            </a:r>
          </a:p>
          <a:p>
            <a:pPr marL="388938" indent="-388938">
              <a:spcBef>
                <a:spcPct val="50000"/>
              </a:spcBef>
            </a:pPr>
            <a:endParaRPr lang="en-US" sz="3200" b="1" u="sng" dirty="0" smtClean="0">
              <a:latin typeface="Arial" charset="0"/>
            </a:endParaRP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Functional units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Kidney functions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Renal diseases</a:t>
            </a:r>
            <a:r>
              <a:rPr lang="en-GB" sz="2800" b="1" u="sng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Routine kidney function tests</a:t>
            </a:r>
            <a:r>
              <a:rPr lang="en-GB" sz="2800" b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Serum </a:t>
            </a:r>
            <a:r>
              <a:rPr lang="en-GB" sz="2800" b="1" dirty="0" err="1">
                <a:solidFill>
                  <a:srgbClr val="FFFF00"/>
                </a:solidFill>
                <a:latin typeface="Arial" charset="0"/>
              </a:rPr>
              <a:t>creatinine</a:t>
            </a:r>
            <a:r>
              <a:rPr lang="en-GB" sz="2800" b="1" u="sng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GB" sz="2800" u="sng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 dirty="0" err="1">
                <a:solidFill>
                  <a:srgbClr val="FFFF00"/>
                </a:solidFill>
                <a:latin typeface="Arial" charset="0"/>
              </a:rPr>
              <a:t>Creatinine</a:t>
            </a: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 clearance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Cockcroft-</a:t>
            </a:r>
            <a:r>
              <a:rPr lang="en-GB" sz="2800" b="1" dirty="0" err="1">
                <a:solidFill>
                  <a:srgbClr val="FFFF00"/>
                </a:solidFill>
                <a:latin typeface="Arial" charset="0"/>
              </a:rPr>
              <a:t>Gault</a:t>
            </a: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 formula for GFR estimation</a:t>
            </a:r>
            <a:r>
              <a:rPr lang="en-GB" sz="2800" b="1" u="sng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marL="388938" indent="-388938">
              <a:lnSpc>
                <a:spcPct val="85000"/>
              </a:lnSpc>
              <a:spcBef>
                <a:spcPct val="50000"/>
              </a:spcBef>
              <a:buFontTx/>
              <a:buChar char="•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Serum Urea</a:t>
            </a:r>
            <a:r>
              <a:rPr lang="en-GB" sz="2800" b="1" u="sng" dirty="0">
                <a:solidFill>
                  <a:srgbClr val="FFFF00"/>
                </a:solidFill>
                <a:latin typeface="Arial" charset="0"/>
              </a:rPr>
              <a:t> </a:t>
            </a:r>
            <a:endParaRPr lang="en-US" sz="2800" b="1" u="sng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765175"/>
            <a:ext cx="87630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88938" indent="-388938">
              <a:spcBef>
                <a:spcPct val="50000"/>
              </a:spcBef>
            </a:pPr>
            <a:r>
              <a:rPr lang="en-GB" sz="3600" b="1" u="sng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u="sng">
                <a:solidFill>
                  <a:srgbClr val="FF00FF"/>
                </a:solidFill>
                <a:latin typeface="Arial" charset="0"/>
              </a:rPr>
              <a:t>Functional units</a:t>
            </a:r>
            <a:r>
              <a:rPr lang="en-GB" sz="3200" b="1">
                <a:solidFill>
                  <a:srgbClr val="FF00FF"/>
                </a:solidFill>
                <a:latin typeface="Arial" charset="0"/>
              </a:rPr>
              <a:t> :</a:t>
            </a:r>
          </a:p>
          <a:p>
            <a:pPr marL="388938" indent="-388938">
              <a:spcBef>
                <a:spcPct val="50000"/>
              </a:spcBef>
            </a:pPr>
            <a:r>
              <a:rPr lang="en-GB" sz="3200" b="1" u="sng">
                <a:solidFill>
                  <a:srgbClr val="99FF33"/>
                </a:solidFill>
                <a:latin typeface="Arial" charset="0"/>
              </a:rPr>
              <a:t>   </a:t>
            </a:r>
            <a:endParaRPr lang="en-GB" sz="3200">
              <a:solidFill>
                <a:srgbClr val="99FF33"/>
              </a:solidFill>
              <a:latin typeface="Arial" charset="0"/>
            </a:endParaRPr>
          </a:p>
          <a:p>
            <a:pPr marL="388938" indent="-388938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The </a:t>
            </a:r>
            <a:r>
              <a:rPr lang="en-GB" sz="2800" b="1" u="sng">
                <a:latin typeface="Arial" charset="0"/>
              </a:rPr>
              <a:t>nephron</a:t>
            </a:r>
            <a:r>
              <a:rPr lang="en-GB" sz="2800" b="1">
                <a:latin typeface="Arial" charset="0"/>
              </a:rPr>
              <a:t> is the functional unit of the kidney</a:t>
            </a:r>
          </a:p>
          <a:p>
            <a:pPr marL="388938" indent="-388938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Each kidney contains about </a:t>
            </a:r>
            <a:r>
              <a:rPr lang="en-US" sz="2800" b="1">
                <a:latin typeface="Arial" charset="0"/>
              </a:rPr>
              <a:t>1,000,000 to 1,300,000 </a:t>
            </a:r>
            <a:r>
              <a:rPr lang="en-GB" sz="2800" b="1">
                <a:latin typeface="Arial" charset="0"/>
              </a:rPr>
              <a:t>nephrons. </a:t>
            </a:r>
            <a:endParaRPr lang="en-GB" sz="2800">
              <a:latin typeface="Arial" charset="0"/>
            </a:endParaRPr>
          </a:p>
          <a:p>
            <a:pPr marL="388938" indent="-388938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The nephron is composed of </a:t>
            </a:r>
            <a:r>
              <a:rPr lang="en-GB" sz="2800" b="1" u="sng">
                <a:latin typeface="Arial" charset="0"/>
              </a:rPr>
              <a:t>glomerulus</a:t>
            </a:r>
            <a:r>
              <a:rPr lang="en-GB" sz="2800" b="1">
                <a:latin typeface="Arial" charset="0"/>
              </a:rPr>
              <a:t> and </a:t>
            </a:r>
            <a:r>
              <a:rPr lang="en-GB" sz="2800" b="1" u="sng">
                <a:latin typeface="Arial" charset="0"/>
              </a:rPr>
              <a:t>renal tubules</a:t>
            </a:r>
            <a:r>
              <a:rPr lang="en-GB" sz="2800" b="1">
                <a:latin typeface="Arial" charset="0"/>
              </a:rPr>
              <a:t>.</a:t>
            </a:r>
          </a:p>
          <a:p>
            <a:pPr marL="388938" indent="-388938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The nephron performs its homeostatic function by ultra filtration at  glomerulus and secretion and reabsorption at renal tubules. </a:t>
            </a:r>
            <a:endParaRPr lang="en-US" sz="2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0" y="6165850"/>
            <a:ext cx="9144000" cy="747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Representation of a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nephron</a:t>
            </a:r>
            <a:r>
              <a:rPr lang="en-US" sz="2800" b="1">
                <a:latin typeface="Arial" charset="0"/>
              </a:rPr>
              <a:t> and its blood supply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94615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33488" indent="-669925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Regulation</a:t>
            </a:r>
            <a:r>
              <a:rPr lang="en-GB" sz="2800" b="1" dirty="0">
                <a:latin typeface="Arial" charset="0"/>
              </a:rPr>
              <a:t> of : </a:t>
            </a:r>
          </a:p>
          <a:p>
            <a:pPr marL="3824288" lvl="4" indent="-457200"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GB" sz="2800" b="1" dirty="0">
                <a:latin typeface="Arial" charset="0"/>
              </a:rPr>
              <a:t>- water and electrolyte balance.</a:t>
            </a:r>
          </a:p>
          <a:p>
            <a:pPr marL="3824288" lvl="4" indent="-457200"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GB" sz="2800" b="1" dirty="0">
                <a:latin typeface="Arial" charset="0"/>
              </a:rPr>
              <a:t>- acid base balance.</a:t>
            </a:r>
            <a:endParaRPr lang="en-GB" sz="2800" dirty="0">
              <a:latin typeface="Arial" charset="0"/>
            </a:endParaRPr>
          </a:p>
          <a:p>
            <a:pPr marL="3824288" lvl="4" indent="-457200">
              <a:spcBef>
                <a:spcPct val="50000"/>
              </a:spcBef>
              <a:buFont typeface="Wingdings" pitchFamily="2" charset="2"/>
              <a:buNone/>
            </a:pPr>
            <a:r>
              <a:rPr lang="en-GB" sz="2800" b="1" dirty="0">
                <a:latin typeface="Arial" charset="0"/>
              </a:rPr>
              <a:t>- arterial blood pressure. </a:t>
            </a:r>
            <a:endParaRPr lang="en-GB" sz="2800" dirty="0">
              <a:latin typeface="Arial" charset="0"/>
            </a:endParaRPr>
          </a:p>
          <a:p>
            <a:pPr marL="1233488" indent="-669925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Excretion</a:t>
            </a:r>
            <a:r>
              <a:rPr lang="en-GB" sz="2800" b="1" dirty="0">
                <a:latin typeface="Arial" charset="0"/>
              </a:rPr>
              <a:t> of metabolic waste products and foreign chemicals.</a:t>
            </a:r>
            <a:endParaRPr lang="en-GB" sz="2800" dirty="0">
              <a:latin typeface="Arial" charset="0"/>
            </a:endParaRPr>
          </a:p>
          <a:p>
            <a:pPr marL="1233488" indent="-669925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Hormonal Function</a:t>
            </a:r>
            <a:r>
              <a:rPr lang="en-GB" sz="2800" b="1" dirty="0">
                <a:latin typeface="Arial" charset="0"/>
              </a:rPr>
              <a:t>: Secretion of erythropoietin &amp; activation of vitamin D and activation of </a:t>
            </a:r>
            <a:r>
              <a:rPr lang="en-GB" sz="2800" b="1" dirty="0" err="1">
                <a:latin typeface="Arial" charset="0"/>
              </a:rPr>
              <a:t>angiotensinogen</a:t>
            </a:r>
            <a:r>
              <a:rPr lang="en-GB" sz="2800" b="1" dirty="0">
                <a:latin typeface="Arial" charset="0"/>
              </a:rPr>
              <a:t> by </a:t>
            </a:r>
            <a:r>
              <a:rPr lang="en-GB" sz="2800" b="1" dirty="0" err="1">
                <a:latin typeface="Arial" charset="0"/>
              </a:rPr>
              <a:t>renin</a:t>
            </a:r>
            <a:endParaRPr lang="en-GB" sz="2800" dirty="0">
              <a:latin typeface="Arial" charset="0"/>
            </a:endParaRPr>
          </a:p>
          <a:p>
            <a:pPr marL="1233488" indent="-669925">
              <a:spcBef>
                <a:spcPct val="50000"/>
              </a:spcBef>
              <a:buFont typeface="Wingdings" pitchFamily="2" charset="2"/>
              <a:buChar char="Ø"/>
            </a:pPr>
            <a:r>
              <a:rPr lang="en-GB" sz="2800" b="1" dirty="0">
                <a:solidFill>
                  <a:srgbClr val="FFFF00"/>
                </a:solidFill>
                <a:latin typeface="Arial" charset="0"/>
              </a:rPr>
              <a:t>Metabolic Function</a:t>
            </a:r>
            <a:r>
              <a:rPr lang="en-GB" sz="2800" b="1" dirty="0">
                <a:latin typeface="Arial" charset="0"/>
              </a:rPr>
              <a:t>:</a:t>
            </a:r>
            <a:r>
              <a:rPr lang="en-GB" sz="3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800" b="1" dirty="0">
                <a:latin typeface="Arial" charset="0"/>
              </a:rPr>
              <a:t>site for </a:t>
            </a:r>
            <a:r>
              <a:rPr lang="en-GB" sz="2800" b="1" dirty="0" err="1">
                <a:latin typeface="Arial" charset="0"/>
              </a:rPr>
              <a:t>gluconeogenesis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95288" y="115888"/>
            <a:ext cx="417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rgbClr val="FF00FF"/>
                </a:solidFill>
                <a:latin typeface="Arial" charset="0"/>
              </a:rPr>
              <a:t>Kidney functions</a:t>
            </a:r>
            <a:r>
              <a:rPr lang="en-GB" sz="3600" b="1">
                <a:solidFill>
                  <a:srgbClr val="FF00FF"/>
                </a:solidFill>
                <a:latin typeface="Arial" charset="0"/>
              </a:rPr>
              <a:t> :</a:t>
            </a:r>
            <a:endParaRPr lang="en-US" sz="3600" b="1">
              <a:solidFill>
                <a:srgbClr val="FF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1649413"/>
            <a:ext cx="8534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8938" indent="-38893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Many diseases affect renal function. </a:t>
            </a:r>
          </a:p>
          <a:p>
            <a:pPr marL="388938" indent="-38893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 In some, several functions are affected. </a:t>
            </a:r>
          </a:p>
          <a:p>
            <a:pPr marL="388938" indent="-38893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 In others, there is selective impairment of glomerular function or one or more of tubular  functions.</a:t>
            </a:r>
          </a:p>
          <a:p>
            <a:pPr marL="388938" indent="-38893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800" b="1">
                <a:latin typeface="Arial" charset="0"/>
              </a:rPr>
              <a:t> Most types of renal diseases cause destruction of  complete nephron. </a:t>
            </a:r>
            <a:endParaRPr lang="en-US" sz="2800">
              <a:latin typeface="Arial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9750" y="411163"/>
            <a:ext cx="376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 sz="3600" b="1" u="sng">
                <a:solidFill>
                  <a:srgbClr val="FF00FF"/>
                </a:solidFill>
                <a:latin typeface="Arial" charset="0"/>
              </a:rPr>
              <a:t>Renal diseases:</a:t>
            </a:r>
            <a:endParaRPr lang="en-US" sz="3600" b="1" u="sng">
              <a:solidFill>
                <a:srgbClr val="FF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404813"/>
            <a:ext cx="8839200" cy="60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>
              <a:spcBef>
                <a:spcPct val="50000"/>
              </a:spcBef>
            </a:pPr>
            <a:r>
              <a:rPr lang="en-GB" sz="2800" b="1" u="sng" dirty="0">
                <a:solidFill>
                  <a:srgbClr val="FF00FF"/>
                </a:solidFill>
                <a:latin typeface="Arial" charset="0"/>
              </a:rPr>
              <a:t>Routine kidney function test include the measurement of :</a:t>
            </a:r>
            <a:r>
              <a:rPr lang="en-GB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b="1" dirty="0">
                <a:latin typeface="Arial" charset="0"/>
              </a:rPr>
              <a:t> Serum </a:t>
            </a:r>
            <a:r>
              <a:rPr lang="en-GB" sz="2400" b="1" dirty="0" err="1">
                <a:latin typeface="Arial" charset="0"/>
              </a:rPr>
              <a:t>creatinine</a:t>
            </a:r>
            <a:r>
              <a:rPr lang="en-GB" sz="2400" b="1" dirty="0">
                <a:latin typeface="Arial" charset="0"/>
              </a:rPr>
              <a:t>. </a:t>
            </a: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b="1" dirty="0">
                <a:latin typeface="Arial" charset="0"/>
              </a:rPr>
              <a:t> </a:t>
            </a:r>
            <a:r>
              <a:rPr lang="en-GB" sz="2400" b="1" dirty="0" err="1">
                <a:latin typeface="Arial" charset="0"/>
              </a:rPr>
              <a:t>Creatinine</a:t>
            </a:r>
            <a:r>
              <a:rPr lang="en-GB" sz="2400" b="1" dirty="0">
                <a:latin typeface="Arial" charset="0"/>
              </a:rPr>
              <a:t> clearance.</a:t>
            </a:r>
            <a:endParaRPr lang="en-GB" sz="2400" u="sng" dirty="0">
              <a:latin typeface="Arial" charset="0"/>
            </a:endParaRP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b="1" dirty="0">
                <a:latin typeface="Arial" charset="0"/>
              </a:rPr>
              <a:t> Serum urea. </a:t>
            </a:r>
            <a:r>
              <a:rPr lang="en-GB" sz="2400" b="1" u="sng" dirty="0">
                <a:latin typeface="Arial" charset="0"/>
              </a:rPr>
              <a:t> </a:t>
            </a:r>
            <a:endParaRPr lang="en-GB" sz="2400" b="1" u="sng" dirty="0" smtClean="0">
              <a:latin typeface="Arial" charset="0"/>
            </a:endParaRPr>
          </a:p>
          <a:p>
            <a:pPr marL="280988">
              <a:spcBef>
                <a:spcPct val="50000"/>
              </a:spcBef>
            </a:pPr>
            <a:endParaRPr lang="en-GB" sz="2800" b="1" u="sng" dirty="0" smtClean="0">
              <a:solidFill>
                <a:srgbClr val="FF00FF"/>
              </a:solidFill>
              <a:latin typeface="Arial" charset="0"/>
            </a:endParaRPr>
          </a:p>
          <a:p>
            <a:pPr marL="280988">
              <a:spcBef>
                <a:spcPct val="50000"/>
              </a:spcBef>
            </a:pPr>
            <a:r>
              <a:rPr lang="en-GB" sz="2800" b="1" u="sng" dirty="0" smtClean="0">
                <a:solidFill>
                  <a:srgbClr val="FF00FF"/>
                </a:solidFill>
                <a:latin typeface="Arial" charset="0"/>
              </a:rPr>
              <a:t>Both </a:t>
            </a:r>
            <a:r>
              <a:rPr lang="en-GB" sz="2800" b="1" u="sng" dirty="0">
                <a:solidFill>
                  <a:srgbClr val="FF00FF"/>
                </a:solidFill>
                <a:latin typeface="Arial" charset="0"/>
              </a:rPr>
              <a:t>serum </a:t>
            </a:r>
            <a:r>
              <a:rPr lang="en-GB" sz="2800" b="1" u="sng" dirty="0" err="1">
                <a:solidFill>
                  <a:srgbClr val="FF00FF"/>
                </a:solidFill>
                <a:latin typeface="Arial" charset="0"/>
              </a:rPr>
              <a:t>creatinine</a:t>
            </a:r>
            <a:r>
              <a:rPr lang="en-GB" sz="2800" b="1" u="sng" dirty="0">
                <a:solidFill>
                  <a:srgbClr val="FF00FF"/>
                </a:solidFill>
                <a:latin typeface="Arial" charset="0"/>
              </a:rPr>
              <a:t> and </a:t>
            </a:r>
            <a:r>
              <a:rPr lang="en-GB" sz="2800" b="1" u="sng" dirty="0" err="1">
                <a:solidFill>
                  <a:srgbClr val="FF00FF"/>
                </a:solidFill>
                <a:latin typeface="Arial" charset="0"/>
              </a:rPr>
              <a:t>creatinine</a:t>
            </a:r>
            <a:r>
              <a:rPr lang="en-GB" sz="2800" b="1" u="sng" dirty="0">
                <a:solidFill>
                  <a:srgbClr val="FF00FF"/>
                </a:solidFill>
                <a:latin typeface="Arial" charset="0"/>
              </a:rPr>
              <a:t> clearance are used as kidney function tests to :</a:t>
            </a:r>
            <a:r>
              <a:rPr lang="en-GB" sz="3200" b="1" dirty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u="sng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dirty="0">
                <a:latin typeface="Arial" charset="0"/>
              </a:rPr>
              <a:t>  </a:t>
            </a:r>
            <a:r>
              <a:rPr lang="en-GB" sz="2400" b="1" dirty="0">
                <a:latin typeface="Arial" charset="0"/>
              </a:rPr>
              <a:t>Confirm the diagnosis of renal disease.</a:t>
            </a:r>
            <a:endParaRPr lang="en-GB" sz="2400" u="sng" dirty="0">
              <a:latin typeface="Arial" charset="0"/>
            </a:endParaRP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dirty="0">
                <a:latin typeface="Arial" charset="0"/>
              </a:rPr>
              <a:t>  </a:t>
            </a:r>
            <a:r>
              <a:rPr lang="en-GB" sz="2400" b="1" dirty="0">
                <a:latin typeface="Arial" charset="0"/>
              </a:rPr>
              <a:t>Give an idea about the severity of the disease. </a:t>
            </a:r>
            <a:endParaRPr lang="en-GB" sz="2400" dirty="0">
              <a:latin typeface="Arial" charset="0"/>
            </a:endParaRPr>
          </a:p>
          <a:p>
            <a:pPr marL="280988"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Ø"/>
            </a:pPr>
            <a:r>
              <a:rPr lang="en-GB" sz="2400" dirty="0">
                <a:latin typeface="Arial" charset="0"/>
              </a:rPr>
              <a:t>  </a:t>
            </a:r>
            <a:r>
              <a:rPr lang="en-GB" sz="2400" b="1" dirty="0">
                <a:latin typeface="Arial" charset="0"/>
              </a:rPr>
              <a:t>Follow up the treatment. </a:t>
            </a: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4800" y="538163"/>
            <a:ext cx="84582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>
              <a:spcBef>
                <a:spcPct val="50000"/>
              </a:spcBef>
            </a:pPr>
            <a:r>
              <a:rPr lang="en-GB" sz="3600" b="1" u="sng">
                <a:solidFill>
                  <a:srgbClr val="FF00FF"/>
                </a:solidFill>
                <a:latin typeface="Arial" charset="0"/>
              </a:rPr>
              <a:t>Serum creatinine</a:t>
            </a:r>
            <a:r>
              <a:rPr lang="en-GB" sz="3200" b="1" u="sng">
                <a:solidFill>
                  <a:srgbClr val="FF00FF"/>
                </a:solidFill>
                <a:latin typeface="Arial" charset="0"/>
              </a:rPr>
              <a:t> </a:t>
            </a:r>
            <a:r>
              <a:rPr lang="en-GB" sz="2800" b="1" u="sng">
                <a:solidFill>
                  <a:srgbClr val="FF00FF"/>
                </a:solidFill>
                <a:latin typeface="Arial" charset="0"/>
              </a:rPr>
              <a:t>(55-120 </a:t>
            </a:r>
            <a:r>
              <a:rPr lang="en-GB" sz="2800" b="1" u="sng">
                <a:solidFill>
                  <a:srgbClr val="FF00FF"/>
                </a:solidFill>
                <a:latin typeface="Arial" charset="0"/>
                <a:sym typeface="Symbol" pitchFamily="18" charset="2"/>
              </a:rPr>
              <a:t></a:t>
            </a:r>
            <a:r>
              <a:rPr lang="en-GB" sz="2800" b="1" u="sng">
                <a:solidFill>
                  <a:srgbClr val="FF00FF"/>
                </a:solidFill>
                <a:latin typeface="Arial" charset="0"/>
              </a:rPr>
              <a:t>mol/L in adult):</a:t>
            </a:r>
            <a:r>
              <a:rPr lang="en-GB" sz="1800" b="1" u="sng">
                <a:solidFill>
                  <a:srgbClr val="FF00FF"/>
                </a:solidFill>
                <a:latin typeface="Arial" charset="0"/>
              </a:rPr>
              <a:t> </a:t>
            </a:r>
          </a:p>
          <a:p>
            <a:pPr marL="280988" indent="-280988">
              <a:spcBef>
                <a:spcPct val="50000"/>
              </a:spcBef>
            </a:pPr>
            <a:endParaRPr lang="en-GB" sz="1800">
              <a:solidFill>
                <a:srgbClr val="FF00FF"/>
              </a:solidFill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Creatinine is the  end product of creatine catabolism. </a:t>
            </a:r>
          </a:p>
          <a:p>
            <a:pPr marL="280988" indent="-280988">
              <a:spcBef>
                <a:spcPct val="50000"/>
              </a:spcBef>
            </a:pPr>
            <a:endParaRPr lang="en-GB" sz="2400" b="1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98% of the body creatine is present in the muscles where it functions  as store of high energy in the form of creatine phosphate.</a:t>
            </a:r>
          </a:p>
          <a:p>
            <a:pPr marL="280988" indent="-280988">
              <a:spcBef>
                <a:spcPct val="50000"/>
              </a:spcBef>
            </a:pPr>
            <a:r>
              <a:rPr lang="en-GB" sz="2400" b="1">
                <a:latin typeface="Arial" charset="0"/>
              </a:rPr>
              <a:t> </a:t>
            </a:r>
            <a:endParaRPr lang="en-GB" sz="2400">
              <a:latin typeface="Arial" charset="0"/>
            </a:endParaRPr>
          </a:p>
          <a:p>
            <a:pPr marL="280988" indent="-280988">
              <a:spcBef>
                <a:spcPct val="50000"/>
              </a:spcBef>
              <a:buFontTx/>
              <a:buChar char="•"/>
            </a:pPr>
            <a:r>
              <a:rPr lang="en-GB" sz="2400" b="1">
                <a:latin typeface="Arial" charset="0"/>
              </a:rPr>
              <a:t>About 1-2 % of total muscle creatine or creatine phosphate  pool is converted daily to creatinine through the spontaneous, non enzymatic  loss of water or phosphate.</a:t>
            </a:r>
            <a:r>
              <a:rPr lang="en-GB" sz="2800" b="1">
                <a:latin typeface="Arial" charset="0"/>
              </a:rPr>
              <a:t> 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711</TotalTime>
  <Words>811</Words>
  <Application>Microsoft Office PowerPoint</Application>
  <PresentationFormat>On-screen Show (4:3)</PresentationFormat>
  <Paragraphs>167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Garamond</vt:lpstr>
      <vt:lpstr>Arial</vt:lpstr>
      <vt:lpstr>Wingdings</vt:lpstr>
      <vt:lpstr>Calibri</vt:lpstr>
      <vt:lpstr>Times New Roman (Arabic)</vt:lpstr>
      <vt:lpstr>Times New Roman</vt:lpstr>
      <vt:lpstr>Arial Black</vt:lpstr>
      <vt:lpstr>Lucida Handwriting</vt:lpstr>
      <vt:lpstr>Tahoma</vt:lpstr>
      <vt:lpstr>Symbol</vt:lpstr>
      <vt:lpstr>Marlett</vt:lpstr>
      <vt:lpstr>Stream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Cockcroft-Gault Formula for Estimation of GFR</vt:lpstr>
      <vt:lpstr>Slide 16</vt:lpstr>
      <vt:lpstr>Slide 17</vt:lpstr>
      <vt:lpstr>Slide 18</vt:lpstr>
      <vt:lpstr>Slide 19</vt:lpstr>
      <vt:lpstr>Cockcroft-Gault Formula for Estimation of GFR: Limitations</vt:lpstr>
      <vt:lpstr>Slide 21</vt:lpstr>
      <vt:lpstr>Slide 22</vt:lpstr>
      <vt:lpstr>Slide 23</vt:lpstr>
      <vt:lpstr>Slide 24</vt:lpstr>
      <vt:lpstr>Slide 25</vt:lpstr>
      <vt:lpstr>Slide 26</vt:lpstr>
    </vt:vector>
  </TitlesOfParts>
  <Company>KKUH, KSU SAUDI ARABIA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>Dr. Sayed S. Al Esawy</dc:creator>
  <cp:lastModifiedBy>Dr.Abdelmalik</cp:lastModifiedBy>
  <cp:revision>53</cp:revision>
  <dcterms:created xsi:type="dcterms:W3CDTF">2005-06-12T19:56:18Z</dcterms:created>
  <dcterms:modified xsi:type="dcterms:W3CDTF">2012-04-24T05:55:25Z</dcterms:modified>
</cp:coreProperties>
</file>