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handoutMasterIdLst>
    <p:handoutMasterId r:id="rId28"/>
  </p:handoutMasterIdLst>
  <p:sldIdLst>
    <p:sldId id="293" r:id="rId2"/>
    <p:sldId id="405" r:id="rId3"/>
    <p:sldId id="317" r:id="rId4"/>
    <p:sldId id="399" r:id="rId5"/>
    <p:sldId id="400" r:id="rId6"/>
    <p:sldId id="413" r:id="rId7"/>
    <p:sldId id="385" r:id="rId8"/>
    <p:sldId id="386" r:id="rId9"/>
    <p:sldId id="408" r:id="rId10"/>
    <p:sldId id="409" r:id="rId11"/>
    <p:sldId id="396" r:id="rId12"/>
    <p:sldId id="397" r:id="rId13"/>
    <p:sldId id="407" r:id="rId14"/>
    <p:sldId id="387" r:id="rId15"/>
    <p:sldId id="402" r:id="rId16"/>
    <p:sldId id="403" r:id="rId17"/>
    <p:sldId id="388" r:id="rId18"/>
    <p:sldId id="389" r:id="rId19"/>
    <p:sldId id="390" r:id="rId20"/>
    <p:sldId id="391" r:id="rId21"/>
    <p:sldId id="414" r:id="rId22"/>
    <p:sldId id="406" r:id="rId23"/>
    <p:sldId id="392" r:id="rId24"/>
    <p:sldId id="404" r:id="rId25"/>
    <p:sldId id="415" r:id="rId26"/>
  </p:sldIdLst>
  <p:sldSz cx="9144000" cy="6858000" type="screen4x3"/>
  <p:notesSz cx="7045325" cy="9345613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FFCC"/>
    <a:srgbClr val="66FFFF"/>
    <a:srgbClr val="FFFFFF"/>
    <a:srgbClr val="FFFF00"/>
    <a:srgbClr val="FF9999"/>
    <a:srgbClr val="FF0066"/>
    <a:srgbClr val="FFFF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2629" autoAdjust="0"/>
  </p:normalViewPr>
  <p:slideViewPr>
    <p:cSldViewPr>
      <p:cViewPr varScale="1">
        <p:scale>
          <a:sx n="106" d="100"/>
          <a:sy n="106" d="100"/>
        </p:scale>
        <p:origin x="-5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92563" y="0"/>
            <a:ext cx="30527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0527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92563" y="8877300"/>
            <a:ext cx="30527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877300"/>
            <a:ext cx="30527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4D143A-D0D1-47F3-BE3A-4D878EF4CF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EF3EE67-D60C-4CBB-AF34-0E2344B52365}" type="datetimeFigureOut">
              <a:rPr lang="en-US"/>
              <a:pPr>
                <a:defRPr/>
              </a:pPr>
              <a:t>4/28/2012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38650"/>
            <a:ext cx="5635625" cy="4205288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2CFAE79-788F-43FE-AB24-3820CE97C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0CADF6-00EC-4347-AB81-3495F6ED996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BD9172-C064-4653-B7AD-67457719B8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9A831-9AD4-4232-BD76-ED19A82C42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FCB02-6EE7-40DB-A08F-0A0E7B8C85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4938" y="889000"/>
            <a:ext cx="8896350" cy="5362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EB498-AF05-498B-9910-8663F9103FE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3E40-F3D5-45FC-B4B1-9256CC4A43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4E44F9-5770-4D04-B856-BD874ACFCF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331378-3663-42A8-AAEB-B574E5F06C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854A16-7B95-4927-812C-DEB7ACB89D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9877B-F0F8-4F58-9EC8-ACB813B842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32F606-51C0-4076-8414-D9D6083817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BC38-C668-4767-9467-FA7351BE0B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7A4D7C-8D34-427A-AAED-DE20589DFB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C922C8A9-9109-4A35-9E74-29C4D629C9A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1" r:id="rId2"/>
    <p:sldLayoutId id="2147483727" r:id="rId3"/>
    <p:sldLayoutId id="2147483728" r:id="rId4"/>
    <p:sldLayoutId id="2147483729" r:id="rId5"/>
    <p:sldLayoutId id="2147483722" r:id="rId6"/>
    <p:sldLayoutId id="2147483730" r:id="rId7"/>
    <p:sldLayoutId id="2147483723" r:id="rId8"/>
    <p:sldLayoutId id="2147483731" r:id="rId9"/>
    <p:sldLayoutId id="2147483724" r:id="rId10"/>
    <p:sldLayoutId id="2147483725" r:id="rId11"/>
    <p:sldLayoutId id="21474837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Tahoma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pen2.net/science/hollywood_science/shang_pics/urine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3962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Chemical Examination of Urine</a:t>
            </a:r>
            <a:br>
              <a:rPr lang="en-US" sz="4800" b="1" dirty="0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</a:br>
            <a:r>
              <a:rPr lang="en-US" sz="4800" b="1" dirty="0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Renal Block</a:t>
            </a:r>
            <a:br>
              <a:rPr lang="en-US" sz="3200" b="1" dirty="0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</a:br>
            <a:endParaRPr lang="en-US" sz="4800" b="1" dirty="0" smtClean="0">
              <a:solidFill>
                <a:srgbClr val="FFFF00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4038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Dr. </a:t>
            </a:r>
            <a:r>
              <a:rPr lang="en-US" sz="4800" dirty="0" err="1" smtClean="0"/>
              <a:t>Rana</a:t>
            </a:r>
            <a:r>
              <a:rPr lang="en-US" sz="4800" dirty="0" smtClean="0"/>
              <a:t> </a:t>
            </a:r>
            <a:r>
              <a:rPr lang="en-US" sz="4800" dirty="0" err="1" smtClean="0"/>
              <a:t>Hasanato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04800" y="685800"/>
            <a:ext cx="89916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  <a:buFontTx/>
              <a:buChar char="•"/>
            </a:pPr>
            <a:r>
              <a:rPr lang="en-US" sz="3200" b="1">
                <a:latin typeface="Calibri" pitchFamily="34" charset="0"/>
              </a:rPr>
              <a:t>The Bence-Jones protein coagulate at 40–60 </a:t>
            </a:r>
            <a:r>
              <a:rPr lang="en-US" sz="3200" b="1" baseline="30000">
                <a:latin typeface="Calibri" pitchFamily="34" charset="0"/>
              </a:rPr>
              <a:t>o</a:t>
            </a:r>
            <a:r>
              <a:rPr lang="en-US" sz="3200" b="1">
                <a:latin typeface="Calibri" pitchFamily="34" charset="0"/>
              </a:rPr>
              <a:t>C</a:t>
            </a:r>
          </a:p>
          <a:p>
            <a:pPr algn="l" rtl="0">
              <a:lnSpc>
                <a:spcPct val="150000"/>
              </a:lnSpc>
              <a:buFontTx/>
              <a:buChar char="•"/>
            </a:pPr>
            <a:r>
              <a:rPr lang="en-US" sz="3200" b="1">
                <a:latin typeface="Calibri" pitchFamily="34" charset="0"/>
              </a:rPr>
              <a:t>Dissolves at 100 </a:t>
            </a:r>
            <a:r>
              <a:rPr lang="en-US" sz="3200" b="1" baseline="30000">
                <a:latin typeface="Calibri" pitchFamily="34" charset="0"/>
              </a:rPr>
              <a:t>o</a:t>
            </a:r>
            <a:r>
              <a:rPr lang="en-US" sz="3200" b="1">
                <a:latin typeface="Calibri" pitchFamily="34" charset="0"/>
              </a:rPr>
              <a:t>C</a:t>
            </a:r>
          </a:p>
          <a:p>
            <a:pPr algn="l" rtl="0">
              <a:lnSpc>
                <a:spcPct val="150000"/>
              </a:lnSpc>
              <a:buFontTx/>
              <a:buChar char="•"/>
            </a:pPr>
            <a:r>
              <a:rPr lang="en-US" sz="3200" b="1">
                <a:latin typeface="Calibri" pitchFamily="34" charset="0"/>
              </a:rPr>
              <a:t>Multiple myeloma cases are diagnosed by using:</a:t>
            </a:r>
          </a:p>
          <a:p>
            <a:pPr marL="742950" lvl="1" indent="-285750" algn="l" rtl="0">
              <a:lnSpc>
                <a:spcPct val="150000"/>
              </a:lnSpc>
              <a:buFontTx/>
              <a:buChar char="•"/>
            </a:pPr>
            <a:r>
              <a:rPr lang="en-US" sz="3200" b="1">
                <a:latin typeface="Calibri" pitchFamily="34" charset="0"/>
              </a:rPr>
              <a:t>Serum electrophoresis</a:t>
            </a:r>
          </a:p>
          <a:p>
            <a:pPr marL="742950" lvl="1" indent="-285750" algn="l" rtl="0">
              <a:lnSpc>
                <a:spcPct val="150000"/>
              </a:lnSpc>
              <a:buFontTx/>
              <a:buChar char="•"/>
            </a:pPr>
            <a:r>
              <a:rPr lang="en-US" sz="3200" b="1">
                <a:latin typeface="Calibri" pitchFamily="34" charset="0"/>
              </a:rPr>
              <a:t>Immunoelectrophoresis</a:t>
            </a:r>
          </a:p>
          <a:p>
            <a:pPr algn="l" rtl="0"/>
            <a:endParaRPr lang="en-US" sz="3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Tahoma" pitchFamily="34" charset="0"/>
            </a:endParaRPr>
          </a:p>
        </p:txBody>
      </p:sp>
      <p:pic>
        <p:nvPicPr>
          <p:cNvPr id="17411" name="Picture 3" descr="179-6-iline_de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8351838" cy="4968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54288" y="101600"/>
            <a:ext cx="3170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Arial" charset="0"/>
              </a:rPr>
              <a:t>Multiple myeloma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50825" y="5767388"/>
            <a:ext cx="8748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000" b="1">
                <a:solidFill>
                  <a:srgbClr val="FFFFFF"/>
                </a:solidFill>
                <a:latin typeface="Arial" charset="0"/>
              </a:rPr>
              <a:t>A: serum protein electrophoresis demonstrating the M component. </a:t>
            </a:r>
          </a:p>
          <a:p>
            <a:pPr algn="l"/>
            <a:r>
              <a:rPr lang="en-US" sz="2000" b="1">
                <a:solidFill>
                  <a:srgbClr val="FFFFFF"/>
                </a:solidFill>
                <a:latin typeface="Arial" charset="0"/>
              </a:rPr>
              <a:t>B: serum and urine immunofixation electrophoresis</a:t>
            </a:r>
            <a:r>
              <a:rPr lang="ar-SA" sz="20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79-5-iline_de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5888"/>
            <a:ext cx="7991475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9388" y="5095875"/>
            <a:ext cx="8820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000" b="1">
                <a:solidFill>
                  <a:srgbClr val="FFFF00"/>
                </a:solidFill>
                <a:latin typeface="Arial" charset="0"/>
              </a:rPr>
              <a:t>A</a:t>
            </a:r>
            <a:r>
              <a:rPr lang="en-US" sz="2000" b="1">
                <a:solidFill>
                  <a:srgbClr val="FFFFFF"/>
                </a:solidFill>
                <a:latin typeface="Arial" charset="0"/>
              </a:rPr>
              <a:t>: normal serum. </a:t>
            </a:r>
          </a:p>
          <a:p>
            <a:pPr algn="l"/>
            <a:r>
              <a:rPr lang="en-US" sz="2000" b="1">
                <a:solidFill>
                  <a:srgbClr val="FFFF00"/>
                </a:solidFill>
                <a:latin typeface="Arial" charset="0"/>
              </a:rPr>
              <a:t>B</a:t>
            </a:r>
            <a:r>
              <a:rPr lang="en-US" sz="2000" b="1">
                <a:solidFill>
                  <a:srgbClr val="FFFFFF"/>
                </a:solidFill>
                <a:latin typeface="Arial" charset="0"/>
              </a:rPr>
              <a:t>: multiple myeloma showing M component in the gamma region. </a:t>
            </a:r>
          </a:p>
          <a:p>
            <a:pPr algn="l"/>
            <a:r>
              <a:rPr lang="en-US" sz="2000" b="1">
                <a:solidFill>
                  <a:srgbClr val="FFFF00"/>
                </a:solidFill>
                <a:latin typeface="Arial" charset="0"/>
              </a:rPr>
              <a:t>C</a:t>
            </a:r>
            <a:r>
              <a:rPr lang="en-US" sz="2000" b="1">
                <a:solidFill>
                  <a:srgbClr val="FFFFFF"/>
                </a:solidFill>
                <a:latin typeface="Arial" charset="0"/>
              </a:rPr>
              <a:t>: densitometry tracing of A showing the 5 zones of the high resolution     agarose electrophoresis. </a:t>
            </a:r>
          </a:p>
          <a:p>
            <a:pPr algn="l"/>
            <a:r>
              <a:rPr lang="en-US" sz="2000" b="1">
                <a:solidFill>
                  <a:srgbClr val="FFFF00"/>
                </a:solidFill>
                <a:latin typeface="Arial" charset="0"/>
              </a:rPr>
              <a:t>D</a:t>
            </a:r>
            <a:r>
              <a:rPr lang="en-US" sz="2000" b="1">
                <a:solidFill>
                  <a:srgbClr val="FFFFFF"/>
                </a:solidFill>
                <a:latin typeface="Arial" charset="0"/>
              </a:rPr>
              <a:t>: densitometry of the M component of B, termed the M Spike</a:t>
            </a:r>
            <a:r>
              <a:rPr lang="ar-SA" sz="20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457200" y="457200"/>
            <a:ext cx="83820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62063" lvl="2" indent="-277813" algn="l" rtl="0">
              <a:lnSpc>
                <a:spcPct val="90000"/>
              </a:lnSpc>
              <a:spcBef>
                <a:spcPct val="25000"/>
              </a:spcBef>
              <a:buClr>
                <a:srgbClr val="FFFFFF"/>
              </a:buClr>
              <a:buSzPct val="130000"/>
            </a:pPr>
            <a:r>
              <a:rPr lang="en-US" sz="3600" b="1">
                <a:solidFill>
                  <a:srgbClr val="99FFCC"/>
                </a:solidFill>
                <a:latin typeface="Calibri" pitchFamily="34" charset="0"/>
              </a:rPr>
              <a:t>Renal Proteinuria</a:t>
            </a:r>
          </a:p>
          <a:p>
            <a:pPr marL="1262063" lvl="2" indent="-277813" algn="l" rtl="0">
              <a:lnSpc>
                <a:spcPct val="90000"/>
              </a:lnSpc>
              <a:spcBef>
                <a:spcPct val="25000"/>
              </a:spcBef>
              <a:buClr>
                <a:srgbClr val="FFFFFF"/>
              </a:buClr>
              <a:buSzPct val="130000"/>
              <a:buFontTx/>
              <a:buChar char="•"/>
            </a:pPr>
            <a:r>
              <a:rPr lang="en-US" sz="2800" b="1">
                <a:latin typeface="Calibri" pitchFamily="34" charset="0"/>
              </a:rPr>
              <a:t>Associated with renal disease</a:t>
            </a:r>
            <a:endParaRPr lang="en-US" sz="3200" b="1">
              <a:latin typeface="Calibri" pitchFamily="34" charset="0"/>
            </a:endParaRPr>
          </a:p>
          <a:p>
            <a:pPr marL="1262063" lvl="2" indent="-277813" algn="l" rtl="0">
              <a:lnSpc>
                <a:spcPct val="90000"/>
              </a:lnSpc>
              <a:spcBef>
                <a:spcPct val="25000"/>
              </a:spcBef>
              <a:buClr>
                <a:srgbClr val="FFFFFF"/>
              </a:buClr>
              <a:buSzPct val="130000"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Glomerular proteinuria</a:t>
            </a:r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 </a:t>
            </a:r>
          </a:p>
          <a:p>
            <a:pPr marL="1262063" lvl="2" indent="-277813" algn="l" rtl="0">
              <a:lnSpc>
                <a:spcPct val="90000"/>
              </a:lnSpc>
              <a:spcBef>
                <a:spcPct val="25000"/>
              </a:spcBef>
              <a:buClr>
                <a:srgbClr val="FFFFFF"/>
              </a:buClr>
              <a:buSzPct val="130000"/>
              <a:buFontTx/>
              <a:buChar char="-"/>
            </a:pPr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High </a:t>
            </a:r>
            <a:r>
              <a:rPr lang="en-US" b="1">
                <a:solidFill>
                  <a:srgbClr val="FFFFFF"/>
                </a:solidFill>
                <a:latin typeface="Calibri" pitchFamily="34" charset="0"/>
                <a:sym typeface="Symbol" pitchFamily="18" charset="2"/>
              </a:rPr>
              <a:t>glomerular permeability</a:t>
            </a:r>
          </a:p>
          <a:p>
            <a:pPr marL="1262063" lvl="2" indent="-277813" algn="l" rtl="0">
              <a:lnSpc>
                <a:spcPct val="90000"/>
              </a:lnSpc>
              <a:spcBef>
                <a:spcPct val="25000"/>
              </a:spcBef>
              <a:buClr>
                <a:srgbClr val="FFFFFF"/>
              </a:buClr>
              <a:buSzPct val="130000"/>
              <a:buFontTx/>
              <a:buChar char="-"/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sym typeface="Symbol" pitchFamily="18" charset="2"/>
              </a:rPr>
              <a:t>Causes filtration of high molecular weight proteins </a:t>
            </a:r>
          </a:p>
          <a:p>
            <a:pPr marL="1262063" lvl="2" indent="-277813" algn="l" rtl="0">
              <a:lnSpc>
                <a:spcPct val="90000"/>
              </a:lnSpc>
              <a:spcBef>
                <a:spcPct val="25000"/>
              </a:spcBef>
              <a:buClr>
                <a:srgbClr val="FFFFFF"/>
              </a:buClr>
              <a:buSzPct val="130000"/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sym typeface="Symbol" pitchFamily="18" charset="2"/>
              </a:rPr>
              <a:t>   (e.g. glomerulonephritis)</a:t>
            </a:r>
          </a:p>
          <a:p>
            <a:pPr marL="1262063" lvl="2" indent="-277813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Tubular proteinuria</a:t>
            </a:r>
            <a:endParaRPr lang="en-US" b="1">
              <a:solidFill>
                <a:srgbClr val="FFFFFF"/>
              </a:solidFill>
              <a:latin typeface="Calibri" pitchFamily="34" charset="0"/>
              <a:sym typeface="Symbol" pitchFamily="18" charset="2"/>
            </a:endParaRPr>
          </a:p>
          <a:p>
            <a:pPr marL="1262063" lvl="2" indent="-277813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Tx/>
              <a:buChar char="-"/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sym typeface="Symbol" pitchFamily="18" charset="2"/>
              </a:rPr>
              <a:t>Low tubular reabsorption with normal glomerular permeability</a:t>
            </a:r>
          </a:p>
          <a:p>
            <a:pPr marL="1262063" lvl="2" indent="-277813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Tx/>
              <a:buChar char="-"/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sym typeface="Symbol" pitchFamily="18" charset="2"/>
              </a:rPr>
              <a:t>Causes excretion of low molecular weight proteins     </a:t>
            </a:r>
          </a:p>
          <a:p>
            <a:pPr marL="1262063" lvl="2" indent="-277813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sym typeface="Symbol" pitchFamily="18" charset="2"/>
              </a:rPr>
              <a:t>  (e.g. chronic nephritis)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315200" cy="4343400"/>
          </a:xfrm>
        </p:spPr>
        <p:txBody>
          <a:bodyPr/>
          <a:lstStyle/>
          <a:p>
            <a:pPr marL="342900" eaLnBrk="1" hangingPunct="1">
              <a:buClr>
                <a:schemeClr val="bg1"/>
              </a:buClr>
              <a:buFont typeface="Times New Roman" pitchFamily="18" charset="0"/>
              <a:buNone/>
            </a:pPr>
            <a:endParaRPr lang="en-US" sz="2600" smtClean="0">
              <a:solidFill>
                <a:srgbClr val="FFFFFF"/>
              </a:solidFill>
              <a:latin typeface="Calibri" pitchFamily="34" charset="0"/>
              <a:cs typeface="Tahoma" pitchFamily="34" charset="0"/>
            </a:endParaRPr>
          </a:p>
          <a:p>
            <a:pPr marL="342900" eaLnBrk="1" hangingPunct="1">
              <a:buClr>
                <a:schemeClr val="bg1"/>
              </a:buClr>
              <a:buFont typeface="Times New Roman" pitchFamily="18" charset="0"/>
              <a:buChar char=""/>
            </a:pPr>
            <a:r>
              <a:rPr lang="en-US" sz="26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Persistent benign protenuria</a:t>
            </a:r>
          </a:p>
          <a:p>
            <a:pPr marL="342900" eaLnBrk="1" hangingPunct="1">
              <a:buClr>
                <a:schemeClr val="bg1"/>
              </a:buClr>
              <a:buFont typeface="Times New Roman" pitchFamily="18" charset="0"/>
              <a:buChar char=""/>
            </a:pPr>
            <a:r>
              <a:rPr lang="en-US" sz="26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Occurs frequently in young adults due to periods spent in a vertical posture</a:t>
            </a:r>
          </a:p>
          <a:p>
            <a:pPr marL="342900" eaLnBrk="1" hangingPunct="1">
              <a:buClr>
                <a:schemeClr val="bg1"/>
              </a:buClr>
              <a:buFont typeface="Times New Roman" pitchFamily="18" charset="0"/>
              <a:buChar char=""/>
            </a:pPr>
            <a:r>
              <a:rPr lang="en-US" sz="26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Increased pressure on the renal vein in the vertical position causes orthostatic proteinuria</a:t>
            </a:r>
          </a:p>
          <a:p>
            <a:pPr marL="342900" eaLnBrk="1" hangingPunct="1">
              <a:buClr>
                <a:schemeClr val="bg1"/>
              </a:buClr>
              <a:buFont typeface="Times New Roman" pitchFamily="18" charset="0"/>
              <a:buChar char=""/>
            </a:pPr>
            <a:r>
              <a:rPr lang="en-US" sz="26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Disappears in horizontal posture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533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66FFFF"/>
                </a:solidFill>
                <a:latin typeface="Calibri" pitchFamily="34" charset="0"/>
                <a:cs typeface="Tahoma" pitchFamily="34" charset="0"/>
              </a:rPr>
              <a:t>Orthostatic (Postural) Proteinuria</a:t>
            </a:r>
            <a:endParaRPr lang="en-US" sz="3200" smtClean="0">
              <a:solidFill>
                <a:srgbClr val="FFFFFF"/>
              </a:solidFill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8743950" cy="6400800"/>
          </a:xfrm>
        </p:spPr>
        <p:txBody>
          <a:bodyPr/>
          <a:lstStyle/>
          <a:p>
            <a:pPr marL="979488" lvl="1" indent="-631825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u="sng" smtClean="0">
              <a:solidFill>
                <a:srgbClr val="FFFFFF"/>
              </a:solidFill>
              <a:cs typeface="Tahoma" pitchFamily="34" charset="0"/>
              <a:sym typeface="Symbol" pitchFamily="18" charset="2"/>
            </a:endParaRPr>
          </a:p>
          <a:p>
            <a:pPr marL="979488" lvl="1" indent="-6318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smtClean="0">
                <a:solidFill>
                  <a:srgbClr val="99FFCC"/>
                </a:solidFill>
                <a:cs typeface="Tahoma" pitchFamily="34" charset="0"/>
                <a:sym typeface="Symbol" pitchFamily="18" charset="2"/>
              </a:rPr>
              <a:t>Microalbuminuria:</a:t>
            </a:r>
            <a:r>
              <a:rPr lang="en-US" sz="3600" smtClean="0">
                <a:solidFill>
                  <a:srgbClr val="FFFFFF"/>
                </a:solidFill>
                <a:cs typeface="Tahoma" pitchFamily="34" charset="0"/>
                <a:sym typeface="Symbol" pitchFamily="18" charset="2"/>
              </a:rPr>
              <a:t> </a:t>
            </a:r>
          </a:p>
          <a:p>
            <a:pPr marL="979488" lvl="1" indent="-631825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solidFill>
                <a:srgbClr val="FFFFFF"/>
              </a:solidFill>
              <a:cs typeface="Tahoma" pitchFamily="34" charset="0"/>
              <a:sym typeface="Symbol" pitchFamily="18" charset="2"/>
            </a:endParaRPr>
          </a:p>
          <a:p>
            <a:pPr marL="979488" lvl="1" indent="-631825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b="1" smtClean="0">
                <a:solidFill>
                  <a:srgbClr val="FFFFFF"/>
                </a:solidFill>
                <a:cs typeface="Tahoma" pitchFamily="34" charset="0"/>
                <a:sym typeface="Symbol" pitchFamily="18" charset="2"/>
              </a:rPr>
              <a:t>- Presence of </a:t>
            </a:r>
            <a:r>
              <a:rPr lang="en-US" b="1" smtClean="0">
                <a:solidFill>
                  <a:srgbClr val="FFFF00"/>
                </a:solidFill>
                <a:cs typeface="Tahoma" pitchFamily="34" charset="0"/>
                <a:sym typeface="Symbol" pitchFamily="18" charset="2"/>
              </a:rPr>
              <a:t>s</a:t>
            </a:r>
            <a:r>
              <a:rPr lang="en-US" b="1" smtClean="0">
                <a:solidFill>
                  <a:srgbClr val="FFFF00"/>
                </a:solidFill>
                <a:cs typeface="Tahoma" pitchFamily="34" charset="0"/>
              </a:rPr>
              <a:t>mall amounts of albumin in the urine</a:t>
            </a:r>
          </a:p>
          <a:p>
            <a:pPr marL="979488" lvl="1" indent="-631825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b="1" smtClean="0">
                <a:solidFill>
                  <a:srgbClr val="FFFFFF"/>
                </a:solidFill>
                <a:cs typeface="Tahoma" pitchFamily="34" charset="0"/>
              </a:rPr>
              <a:t>   </a:t>
            </a:r>
            <a:r>
              <a:rPr lang="en-US" b="1" smtClean="0">
                <a:solidFill>
                  <a:srgbClr val="FFFF00"/>
                </a:solidFill>
                <a:cs typeface="Tahoma" pitchFamily="34" charset="0"/>
              </a:rPr>
              <a:t>(20– 200 mg/L)</a:t>
            </a:r>
            <a:endParaRPr lang="en-US" b="1" smtClean="0">
              <a:solidFill>
                <a:srgbClr val="FFFFFF"/>
              </a:solidFill>
              <a:cs typeface="Tahoma" pitchFamily="34" charset="0"/>
            </a:endParaRPr>
          </a:p>
          <a:p>
            <a:pPr marL="979488" lvl="1" indent="-631825" eaLnBrk="1" hangingPunct="1">
              <a:lnSpc>
                <a:spcPct val="150000"/>
              </a:lnSpc>
            </a:pPr>
            <a:r>
              <a:rPr lang="en-US" b="1" smtClean="0">
                <a:solidFill>
                  <a:srgbClr val="FFFFFF"/>
                </a:solidFill>
                <a:cs typeface="Tahoma" pitchFamily="34" charset="0"/>
              </a:rPr>
              <a:t>Cannot be detected by ordinary urine testing</a:t>
            </a:r>
          </a:p>
          <a:p>
            <a:pPr marL="979488" lvl="1" indent="-631825" eaLnBrk="1" hangingPunct="1">
              <a:lnSpc>
                <a:spcPct val="150000"/>
              </a:lnSpc>
            </a:pPr>
            <a:r>
              <a:rPr lang="en-US" b="1" smtClean="0">
                <a:solidFill>
                  <a:srgbClr val="FFFFFF"/>
                </a:solidFill>
                <a:cs typeface="Tahoma" pitchFamily="34" charset="0"/>
              </a:rPr>
              <a:t>Needs special tests for detection</a:t>
            </a:r>
          </a:p>
          <a:p>
            <a:pPr marL="979488" lvl="1" indent="-631825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b="1" smtClean="0">
                <a:solidFill>
                  <a:srgbClr val="FFFFFF"/>
                </a:solidFill>
                <a:cs typeface="Tahoma" pitchFamily="34" charset="0"/>
              </a:rPr>
              <a:t>- </a:t>
            </a:r>
            <a:r>
              <a:rPr lang="en-US" b="1" smtClean="0">
                <a:solidFill>
                  <a:srgbClr val="FFFF66"/>
                </a:solidFill>
                <a:cs typeface="Tahoma" pitchFamily="34" charset="0"/>
              </a:rPr>
              <a:t>E</a:t>
            </a:r>
            <a:r>
              <a:rPr lang="en-US" b="1" smtClean="0">
                <a:solidFill>
                  <a:srgbClr val="FFFF00"/>
                </a:solidFill>
                <a:cs typeface="Tahoma" pitchFamily="34" charset="0"/>
              </a:rPr>
              <a:t>arly indicator of glomerular affection</a:t>
            </a:r>
            <a:r>
              <a:rPr lang="en-US" b="1" smtClean="0">
                <a:solidFill>
                  <a:srgbClr val="FFFFFF"/>
                </a:solidFill>
                <a:cs typeface="Tahoma" pitchFamily="34" charset="0"/>
              </a:rPr>
              <a:t> due to </a:t>
            </a:r>
          </a:p>
          <a:p>
            <a:pPr marL="979488" lvl="1" indent="-631825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b="1" smtClean="0">
                <a:solidFill>
                  <a:srgbClr val="FFFFFF"/>
                </a:solidFill>
                <a:cs typeface="Tahoma" pitchFamily="34" charset="0"/>
              </a:rPr>
              <a:t>   uncontrolled diabetes mellitus or hypertension</a:t>
            </a:r>
            <a:endParaRPr lang="en-US" sz="900" b="1" smtClean="0">
              <a:solidFill>
                <a:srgbClr val="FFFFFF"/>
              </a:solidFill>
              <a:cs typeface="Tahoma" pitchFamily="34" charset="0"/>
              <a:sym typeface="Symbol" pitchFamily="18" charset="2"/>
            </a:endParaRPr>
          </a:p>
          <a:p>
            <a:pPr marL="979488" lvl="1" indent="-631825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b="1" smtClean="0">
              <a:solidFill>
                <a:srgbClr val="FFFFFF"/>
              </a:solidFill>
              <a:cs typeface="Tahoma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-304800"/>
            <a:ext cx="8896350" cy="7162800"/>
          </a:xfrm>
        </p:spPr>
        <p:txBody>
          <a:bodyPr/>
          <a:lstStyle/>
          <a:p>
            <a:pPr marL="979488" lvl="1" indent="-631825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>
              <a:solidFill>
                <a:srgbClr val="FFFFFF"/>
              </a:solidFill>
              <a:cs typeface="Tahoma" pitchFamily="34" charset="0"/>
              <a:sym typeface="Symbol" pitchFamily="18" charset="2"/>
            </a:endParaRPr>
          </a:p>
          <a:p>
            <a:pPr marL="979488" lvl="1" indent="-631825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4000" b="1" u="sng" smtClean="0">
                <a:solidFill>
                  <a:schemeClr val="accent1"/>
                </a:solidFill>
                <a:cs typeface="Tahoma" pitchFamily="34" charset="0"/>
                <a:sym typeface="Symbol" pitchFamily="18" charset="2"/>
              </a:rPr>
              <a:t>3 </a:t>
            </a:r>
            <a:r>
              <a:rPr lang="en-US" sz="3600" b="1" u="sng" smtClean="0">
                <a:solidFill>
                  <a:schemeClr val="accent1"/>
                </a:solidFill>
                <a:cs typeface="Tahoma" pitchFamily="34" charset="0"/>
                <a:sym typeface="Symbol" pitchFamily="18" charset="2"/>
              </a:rPr>
              <a:t>- </a:t>
            </a:r>
            <a:r>
              <a:rPr lang="en-US" sz="3600" b="1" u="sng" smtClean="0">
                <a:solidFill>
                  <a:schemeClr val="accent1"/>
                </a:solidFill>
                <a:cs typeface="Tahoma" pitchFamily="34" charset="0"/>
              </a:rPr>
              <a:t>Post renal proteinuria</a:t>
            </a:r>
            <a:r>
              <a:rPr lang="en-US" sz="2400" b="1" smtClean="0">
                <a:solidFill>
                  <a:srgbClr val="FFFF00"/>
                </a:solidFill>
                <a:cs typeface="Tahoma" pitchFamily="34" charset="0"/>
                <a:sym typeface="Symbol" pitchFamily="18" charset="2"/>
              </a:rPr>
              <a:t>: </a:t>
            </a:r>
          </a:p>
          <a:p>
            <a:pPr marL="979488" lvl="1" indent="-631825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FFFF00"/>
                </a:solidFill>
                <a:cs typeface="Tahoma" pitchFamily="34" charset="0"/>
                <a:sym typeface="Symbol" pitchFamily="18" charset="2"/>
              </a:rPr>
              <a:t>        Proteins added to the urine as it passes through the structures of the lower urinary tract  (ureters, bladder , urethra, prostate and vagina)</a:t>
            </a:r>
            <a:endParaRPr lang="en-US" sz="2800" b="1" smtClean="0">
              <a:solidFill>
                <a:srgbClr val="FFFFFF"/>
              </a:solidFill>
              <a:cs typeface="Tahoma" pitchFamily="34" charset="0"/>
              <a:sym typeface="Symbol" pitchFamily="18" charset="2"/>
            </a:endParaRPr>
          </a:p>
          <a:p>
            <a:pPr marL="979488" lvl="1" indent="-631825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FFFFFF"/>
                </a:solidFill>
                <a:cs typeface="Tahoma" pitchFamily="34" charset="0"/>
                <a:sym typeface="Symbol" pitchFamily="18" charset="2"/>
              </a:rPr>
              <a:t>     - Due to Lower urinary tract  infection, trauma, tumors and stones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267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4000" b="1">
                <a:solidFill>
                  <a:srgbClr val="00FFFF"/>
                </a:solidFill>
                <a:latin typeface="Calibri" pitchFamily="34" charset="0"/>
              </a:rPr>
              <a:t>Glycosuria : </a:t>
            </a:r>
            <a:r>
              <a:rPr lang="en-US" sz="2800" b="1" i="1">
                <a:solidFill>
                  <a:srgbClr val="00FFFF"/>
                </a:solidFill>
                <a:latin typeface="Calibri" pitchFamily="34" charset="0"/>
              </a:rPr>
              <a:t>(Presence of sugar in urine)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200" b="1">
                <a:solidFill>
                  <a:srgbClr val="FFFFFF"/>
                </a:solidFill>
                <a:latin typeface="Calibri" pitchFamily="34" charset="0"/>
              </a:rPr>
              <a:t>1 - </a:t>
            </a:r>
            <a:r>
              <a:rPr lang="en-US" sz="3200" b="1">
                <a:solidFill>
                  <a:srgbClr val="99FF33"/>
                </a:solidFill>
                <a:latin typeface="Calibri" pitchFamily="34" charset="0"/>
              </a:rPr>
              <a:t>Glucosuria:</a:t>
            </a: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3200" b="1">
                <a:solidFill>
                  <a:srgbClr val="FFFFFF"/>
                </a:solidFill>
                <a:latin typeface="Calibri" pitchFamily="34" charset="0"/>
              </a:rPr>
              <a:t>Presence of detectable amount of 	glucose in urine</a:t>
            </a: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                                 	           </a:t>
            </a:r>
            <a:r>
              <a:rPr lang="en-US" sz="1200" b="1">
                <a:solidFill>
                  <a:srgbClr val="FFFF00"/>
                </a:solidFill>
                <a:latin typeface="Calibri" pitchFamily="34" charset="0"/>
              </a:rPr>
              <a:t>	</a:t>
            </a:r>
            <a:endParaRPr lang="en-US" sz="800" b="1">
              <a:solidFill>
                <a:srgbClr val="FFFF00"/>
              </a:solidFill>
              <a:latin typeface="Calibri" pitchFamily="34" charset="0"/>
            </a:endParaRP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    </a:t>
            </a:r>
            <a:r>
              <a:rPr lang="en-US" sz="3200" b="1">
                <a:solidFill>
                  <a:srgbClr val="FFFFFF"/>
                </a:solidFill>
                <a:latin typeface="Calibri" pitchFamily="34" charset="0"/>
              </a:rPr>
              <a:t>- </a:t>
            </a: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Uncontrolled DM</a:t>
            </a:r>
            <a:r>
              <a:rPr lang="en-US" sz="3200" b="1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800" b="1">
                <a:solidFill>
                  <a:srgbClr val="FFFFFF"/>
                </a:solidFill>
                <a:latin typeface="Calibri" pitchFamily="34" charset="0"/>
              </a:rPr>
              <a:t>:The concentration of glucose 	    in the plasma exceeds the renal threshold</a:t>
            </a:r>
            <a:r>
              <a:rPr lang="en-US" sz="2800" b="1" i="1">
                <a:solidFill>
                  <a:srgbClr val="FFFFFF"/>
                </a:solidFill>
                <a:latin typeface="Calibri" pitchFamily="34" charset="0"/>
              </a:rPr>
              <a:t>                       	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2800" b="1" i="1">
                <a:solidFill>
                  <a:srgbClr val="FFFFFF"/>
                </a:solidFill>
                <a:latin typeface="Calibri" pitchFamily="34" charset="0"/>
              </a:rPr>
              <a:t>    </a:t>
            </a:r>
            <a:r>
              <a:rPr lang="en-US" sz="3200" b="1">
                <a:solidFill>
                  <a:srgbClr val="FFFFFF"/>
                </a:solidFill>
                <a:latin typeface="Calibri" pitchFamily="34" charset="0"/>
              </a:rPr>
              <a:t>- </a:t>
            </a: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Renal glucosuria</a:t>
            </a:r>
            <a:r>
              <a:rPr lang="en-US" sz="3200" b="1">
                <a:solidFill>
                  <a:srgbClr val="FFFFFF"/>
                </a:solidFill>
                <a:latin typeface="Calibri" pitchFamily="34" charset="0"/>
              </a:rPr>
              <a:t> : </a:t>
            </a:r>
            <a:r>
              <a:rPr lang="en-US" sz="2800" b="1">
                <a:solidFill>
                  <a:srgbClr val="FFFFFF"/>
                </a:solidFill>
                <a:latin typeface="Calibri" pitchFamily="34" charset="0"/>
              </a:rPr>
              <a:t>Normal plasma glucose 	       	   concentration with proximal tubular malfunction      	   </a:t>
            </a:r>
            <a:r>
              <a:rPr lang="en-US" sz="2800" b="1">
                <a:solidFill>
                  <a:srgbClr val="FFFFFF"/>
                </a:solidFill>
                <a:latin typeface="Calibri" pitchFamily="34" charset="0"/>
                <a:sym typeface="Symbol" pitchFamily="18" charset="2"/>
              </a:rPr>
              <a:t>   renal threshold</a:t>
            </a:r>
            <a:r>
              <a:rPr lang="en-US" sz="3200" b="1">
                <a:solidFill>
                  <a:srgbClr val="FFFFFF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2800" b="1">
                <a:solidFill>
                  <a:srgbClr val="FFFFFF"/>
                </a:solidFill>
                <a:latin typeface="Calibri" pitchFamily="34" charset="0"/>
                <a:sym typeface="Symbol" pitchFamily="18" charset="2"/>
              </a:rPr>
              <a:t>(</a:t>
            </a:r>
            <a:r>
              <a:rPr lang="en-US" sz="2800" b="1">
                <a:solidFill>
                  <a:srgbClr val="FFFFFF"/>
                </a:solidFill>
                <a:latin typeface="Calibri" pitchFamily="34" charset="0"/>
              </a:rPr>
              <a:t>gestational diabetes and	                	  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Fanconi’s syndrome</a:t>
            </a:r>
            <a:r>
              <a:rPr lang="en-US" sz="2800" b="1">
                <a:solidFill>
                  <a:srgbClr val="FFFFFF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8991600" cy="4876800"/>
          </a:xfrm>
        </p:spPr>
        <p:txBody>
          <a:bodyPr/>
          <a:lstStyle/>
          <a:p>
            <a:pPr marL="719138" lvl="1" indent="-452438" eaLnBrk="1" hangingPunct="1">
              <a:buFont typeface="Wingdings" pitchFamily="2" charset="2"/>
              <a:buNone/>
            </a:pP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2 - </a:t>
            </a:r>
            <a:r>
              <a:rPr lang="en-US" sz="3200" b="1" smtClean="0">
                <a:solidFill>
                  <a:srgbClr val="99FF33"/>
                </a:solidFill>
                <a:latin typeface="Calibri" pitchFamily="34" charset="0"/>
                <a:cs typeface="Tahoma" pitchFamily="34" charset="0"/>
              </a:rPr>
              <a:t>Fructosuria:</a:t>
            </a:r>
            <a:r>
              <a:rPr lang="en-US" sz="3200" b="1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32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(</a:t>
            </a:r>
            <a:r>
              <a:rPr lang="en-US" sz="3200" i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Presence of  fructose in urine)</a:t>
            </a:r>
            <a:r>
              <a:rPr lang="en-US" sz="3200" b="1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      	</a:t>
            </a: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- </a:t>
            </a:r>
            <a:r>
              <a:rPr lang="en-US" sz="3200" b="1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Alimentary causes</a:t>
            </a: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 : </a:t>
            </a:r>
            <a:r>
              <a:rPr lang="en-US" sz="30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High </a:t>
            </a:r>
            <a:r>
              <a:rPr lang="en-US" sz="30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fructose intake</a:t>
            </a: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   	                                                  	</a:t>
            </a: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-</a:t>
            </a:r>
            <a:r>
              <a:rPr lang="en-US" sz="3200" b="1" smtClean="0">
                <a:solidFill>
                  <a:srgbClr val="99FF33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Metabolic :</a:t>
            </a: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30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Low fructokinase or aldolase B in the liver</a:t>
            </a:r>
            <a:endParaRPr lang="en-US" sz="3000" b="1" smtClean="0">
              <a:solidFill>
                <a:srgbClr val="FFFFFF"/>
              </a:solidFill>
              <a:latin typeface="Calibri" pitchFamily="34" charset="0"/>
              <a:cs typeface="Tahoma" pitchFamily="34" charset="0"/>
              <a:sym typeface="Symbol" pitchFamily="18" charset="2"/>
            </a:endParaRPr>
          </a:p>
          <a:p>
            <a:pPr marL="719138" lvl="1" indent="-452438" eaLnBrk="1" hangingPunct="1">
              <a:buFont typeface="Wingdings" pitchFamily="2" charset="2"/>
              <a:buNone/>
            </a:pPr>
            <a:endParaRPr lang="en-US" sz="3200" b="1" smtClean="0">
              <a:solidFill>
                <a:srgbClr val="FFFFFF"/>
              </a:solidFill>
              <a:latin typeface="Calibri" pitchFamily="34" charset="0"/>
              <a:cs typeface="Tahoma" pitchFamily="34" charset="0"/>
              <a:sym typeface="Symbol" pitchFamily="18" charset="2"/>
            </a:endParaRPr>
          </a:p>
          <a:p>
            <a:pPr marL="719138" lvl="1" indent="-452438" eaLnBrk="1" hangingPunct="1">
              <a:buFont typeface="Wingdings" pitchFamily="2" charset="2"/>
              <a:buNone/>
            </a:pP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3 </a:t>
            </a:r>
            <a:r>
              <a:rPr lang="en-US" sz="3200" b="1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– </a:t>
            </a:r>
            <a:r>
              <a:rPr lang="en-US" sz="3200" b="1" smtClean="0">
                <a:solidFill>
                  <a:srgbClr val="99FF33"/>
                </a:solidFill>
                <a:latin typeface="Calibri" pitchFamily="34" charset="0"/>
                <a:cs typeface="Tahoma" pitchFamily="34" charset="0"/>
              </a:rPr>
              <a:t>Galactosuria</a:t>
            </a:r>
            <a:r>
              <a:rPr lang="en-US" sz="3200" b="1" smtClean="0">
                <a:solidFill>
                  <a:srgbClr val="99FF33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:</a:t>
            </a:r>
            <a:r>
              <a:rPr lang="en-US" sz="3200" b="1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32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(</a:t>
            </a:r>
            <a:r>
              <a:rPr lang="en-US" sz="3200" i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Presence of galactose in urine)</a:t>
            </a:r>
            <a:r>
              <a:rPr lang="en-US" sz="3200" b="1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 	</a:t>
            </a: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- </a:t>
            </a:r>
            <a:r>
              <a:rPr lang="en-US" sz="3200" b="1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Alimentary</a:t>
            </a: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 : </a:t>
            </a:r>
            <a:r>
              <a:rPr lang="en-US" sz="30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High </a:t>
            </a:r>
            <a:r>
              <a:rPr lang="en-US" sz="30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galactose intake</a:t>
            </a:r>
            <a:r>
              <a:rPr lang="en-US" sz="32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   	</a:t>
            </a: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                                                  	</a:t>
            </a: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-</a:t>
            </a:r>
            <a:r>
              <a:rPr lang="en-US" sz="3200" b="1" smtClean="0">
                <a:solidFill>
                  <a:srgbClr val="99FF33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Metabolic :</a:t>
            </a:r>
            <a:r>
              <a:rPr lang="en-US" sz="3200" b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30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Low galactokinase or galactose -1-		phosphate uridyl transferase in</a:t>
            </a:r>
            <a:r>
              <a:rPr lang="en-US" sz="32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30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  <a:sym typeface="Symbol" pitchFamily="18" charset="2"/>
              </a:rPr>
              <a:t>the liver</a:t>
            </a:r>
            <a:endParaRPr lang="en-US" sz="3200" smtClean="0"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762000"/>
            <a:ext cx="9144000" cy="5346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4000" b="1">
                <a:solidFill>
                  <a:srgbClr val="00FFFF"/>
                </a:solidFill>
              </a:rPr>
              <a:t>Ketonuria : </a:t>
            </a:r>
            <a:r>
              <a:rPr lang="en-US" sz="3200" b="1">
                <a:solidFill>
                  <a:srgbClr val="FFFFFF"/>
                </a:solidFill>
              </a:rPr>
              <a:t>Presence of ketones, </a:t>
            </a:r>
            <a:r>
              <a:rPr lang="en-US" sz="2800" b="1">
                <a:solidFill>
                  <a:srgbClr val="FFFFFF"/>
                </a:solidFill>
              </a:rPr>
              <a:t>acetone, acetoacetic acid &amp; </a:t>
            </a:r>
            <a:r>
              <a:rPr lang="en-US" sz="2800" b="1">
                <a:solidFill>
                  <a:srgbClr val="FFFFFF"/>
                </a:solidFill>
                <a:sym typeface="Symbol" pitchFamily="18" charset="2"/>
              </a:rPr>
              <a:t> -hydroxybutyric acid </a:t>
            </a:r>
            <a:r>
              <a:rPr lang="en-US" sz="3200" b="1">
                <a:solidFill>
                  <a:srgbClr val="FFFFFF"/>
                </a:solidFill>
              </a:rPr>
              <a:t>in urine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200" b="1">
                <a:solidFill>
                  <a:srgbClr val="FFFFFF"/>
                </a:solidFill>
              </a:rPr>
              <a:t>	</a:t>
            </a:r>
            <a:r>
              <a:rPr lang="en-US" sz="3200" b="1">
                <a:solidFill>
                  <a:srgbClr val="FFFF66"/>
                </a:solidFill>
              </a:rPr>
              <a:t>1 – Diabetic ketoacidosis   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200" b="1">
                <a:solidFill>
                  <a:srgbClr val="FFFF66"/>
                </a:solidFill>
              </a:rPr>
              <a:t>	</a:t>
            </a:r>
            <a:r>
              <a:rPr lang="en-US" sz="3200" b="1">
                <a:solidFill>
                  <a:srgbClr val="FFFF66"/>
                </a:solidFill>
                <a:sym typeface="Symbol" pitchFamily="18" charset="2"/>
              </a:rPr>
              <a:t>2 – </a:t>
            </a:r>
            <a:r>
              <a:rPr lang="en-US" sz="3200" b="1">
                <a:solidFill>
                  <a:srgbClr val="FFFF66"/>
                </a:solidFill>
              </a:rPr>
              <a:t>Starvation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200" b="1">
                <a:solidFill>
                  <a:srgbClr val="FFFF66"/>
                </a:solidFill>
              </a:rPr>
              <a:t>	3 – Prolonged vomiting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4000" b="1">
                <a:solidFill>
                  <a:srgbClr val="FFFF66"/>
                </a:solidFill>
              </a:rPr>
              <a:t>    </a:t>
            </a:r>
            <a:r>
              <a:rPr lang="en-US" sz="3200" b="1">
                <a:solidFill>
                  <a:srgbClr val="FFFF66"/>
                </a:solidFill>
              </a:rPr>
              <a:t>4 – Unbalanced diet</a:t>
            </a:r>
            <a:r>
              <a:rPr lang="en-US" sz="3200" b="1">
                <a:solidFill>
                  <a:srgbClr val="FFFFFF"/>
                </a:solidFill>
              </a:rPr>
              <a:t>: </a:t>
            </a:r>
            <a:r>
              <a:rPr lang="en-US" sz="3200">
                <a:solidFill>
                  <a:srgbClr val="FFFFFF"/>
                </a:solidFill>
              </a:rPr>
              <a:t>high fat &amp; Low CHO diet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200">
                <a:solidFill>
                  <a:srgbClr val="FFFFFF"/>
                </a:solidFill>
              </a:rPr>
              <a:t>     </a:t>
            </a:r>
            <a:r>
              <a:rPr lang="en-US" sz="3200" b="1">
                <a:solidFill>
                  <a:srgbClr val="FFFF66"/>
                </a:solidFill>
              </a:rPr>
              <a:t>5 – Phenylketonuria (inborn error of amino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200" b="1">
                <a:solidFill>
                  <a:srgbClr val="FFFF66"/>
                </a:solidFill>
              </a:rPr>
              <a:t>           acid metabolism)</a:t>
            </a:r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6019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200" smtClean="0">
                <a:solidFill>
                  <a:srgbClr val="FFFF66"/>
                </a:solidFill>
                <a:latin typeface="Calibri" pitchFamily="34" charset="0"/>
                <a:cs typeface="Tahoma" pitchFamily="34" charset="0"/>
              </a:rPr>
              <a:t>Learning objectives:</a:t>
            </a:r>
            <a:r>
              <a:rPr lang="en-US" sz="3200" b="1" i="1" u="sng" smtClean="0">
                <a:solidFill>
                  <a:schemeClr val="accent2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2400" smtClean="0">
                <a:latin typeface="Calibri" pitchFamily="34" charset="0"/>
                <a:cs typeface="Tahoma" pitchFamily="34" charset="0"/>
              </a:rPr>
              <a:t/>
            </a:r>
            <a:br>
              <a:rPr lang="en-US" sz="2400" smtClean="0">
                <a:latin typeface="Calibri" pitchFamily="34" charset="0"/>
                <a:cs typeface="Tahoma" pitchFamily="34" charset="0"/>
              </a:rPr>
            </a:br>
            <a:r>
              <a:rPr lang="en-US" sz="240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1. </a:t>
            </a:r>
            <a:r>
              <a:rPr lang="en-US" sz="24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To understand the normal and abnormal chemical composition of urine in relation to renal diseases and conditions</a:t>
            </a:r>
            <a:br>
              <a:rPr lang="en-US" sz="24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</a:br>
            <a:r>
              <a:rPr lang="en-US" sz="24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/>
            </a:r>
            <a:br>
              <a:rPr lang="en-US" sz="24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</a:br>
            <a:r>
              <a:rPr lang="en-US" sz="240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2</a:t>
            </a:r>
            <a:r>
              <a:rPr lang="en-US" sz="24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. To differentiate between pre-renal, renal and post-</a:t>
            </a:r>
            <a:br>
              <a:rPr lang="en-US" sz="24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</a:br>
            <a:r>
              <a:rPr lang="en-US" sz="24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renal proteinuria with clinical examples of each</a:t>
            </a:r>
            <a:br>
              <a:rPr lang="en-US" sz="24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</a:br>
            <a:r>
              <a:rPr lang="en-US" sz="24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/>
            </a:r>
            <a:br>
              <a:rPr lang="en-US" sz="24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</a:br>
            <a:r>
              <a:rPr lang="en-US" sz="240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3. To acquire knowledge on the types of Glycosuria, hematuria and hemoglobinuria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48593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600" b="1">
                <a:solidFill>
                  <a:srgbClr val="00FFFF"/>
                </a:solidFill>
              </a:rPr>
              <a:t>Choluria :</a:t>
            </a:r>
            <a:r>
              <a:rPr lang="en-US" b="1">
                <a:solidFill>
                  <a:srgbClr val="00FFFF"/>
                </a:solidFill>
              </a:rPr>
              <a:t> </a:t>
            </a:r>
            <a:r>
              <a:rPr lang="en-US" sz="2800" b="1">
                <a:solidFill>
                  <a:srgbClr val="FFFFFF"/>
                </a:solidFill>
              </a:rPr>
              <a:t>Presence of bile in urine</a:t>
            </a:r>
            <a:r>
              <a:rPr lang="en-US" sz="2800" b="1">
                <a:solidFill>
                  <a:srgbClr val="00FFFF"/>
                </a:solidFill>
              </a:rPr>
              <a:t>   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2800" b="1">
                <a:solidFill>
                  <a:srgbClr val="FFFFFF"/>
                </a:solidFill>
              </a:rPr>
              <a:t>1 – </a:t>
            </a:r>
            <a:r>
              <a:rPr lang="en-US" sz="2800" b="1">
                <a:solidFill>
                  <a:srgbClr val="99FF33"/>
                </a:solidFill>
              </a:rPr>
              <a:t>Bilirubin / Bile salts: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</a:pPr>
            <a:r>
              <a:rPr lang="en-US" sz="2800" b="1">
                <a:solidFill>
                  <a:srgbClr val="99FF33"/>
                </a:solidFill>
              </a:rPr>
              <a:t> </a:t>
            </a:r>
            <a:r>
              <a:rPr lang="en-US" sz="2800" b="1">
                <a:solidFill>
                  <a:srgbClr val="00FFFF"/>
                </a:solidFill>
              </a:rPr>
              <a:t>Normally </a:t>
            </a:r>
            <a:r>
              <a:rPr lang="en-US" sz="2800" b="1">
                <a:solidFill>
                  <a:srgbClr val="FF0000"/>
                </a:solidFill>
              </a:rPr>
              <a:t>no</a:t>
            </a:r>
            <a:r>
              <a:rPr lang="en-US" sz="2800" b="1">
                <a:solidFill>
                  <a:srgbClr val="00FFFF"/>
                </a:solidFill>
              </a:rPr>
              <a:t> bilirubin is detected in urine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</a:pPr>
            <a:r>
              <a:rPr lang="en-US" sz="2800" b="1">
                <a:solidFill>
                  <a:srgbClr val="00FFFF"/>
                </a:solidFill>
              </a:rPr>
              <a:t>Bilirubin is detected in: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2800" b="1">
                <a:solidFill>
                  <a:srgbClr val="FFFF00"/>
                </a:solidFill>
              </a:rPr>
              <a:t>	</a:t>
            </a:r>
            <a:r>
              <a:rPr lang="en-US" sz="3200" b="1">
                <a:solidFill>
                  <a:srgbClr val="FFFFFF"/>
                </a:solidFill>
              </a:rPr>
              <a:t>- </a:t>
            </a:r>
            <a:r>
              <a:rPr lang="en-US" sz="2800" b="1">
                <a:solidFill>
                  <a:srgbClr val="FFFFFF"/>
                </a:solidFill>
              </a:rPr>
              <a:t>Hepatocellular damage</a:t>
            </a:r>
            <a:endParaRPr lang="en-US" b="1">
              <a:solidFill>
                <a:srgbClr val="FFFFFF"/>
              </a:solidFill>
            </a:endParaRP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</a:rPr>
              <a:t>      </a:t>
            </a:r>
            <a:r>
              <a:rPr lang="en-US" sz="2800" b="1">
                <a:solidFill>
                  <a:srgbClr val="FFFFFF"/>
                </a:solidFill>
              </a:rPr>
              <a:t>-  Obstruction of bile duct: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2800" b="1">
                <a:solidFill>
                  <a:srgbClr val="FFFFFF"/>
                </a:solidFill>
              </a:rPr>
              <a:t>		Extrahepatic  (Stone)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2800" b="1">
                <a:solidFill>
                  <a:srgbClr val="FFFFFF"/>
                </a:solidFill>
              </a:rPr>
              <a:t>               Intrahepatic  (hepatic tumors)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DA4C21FF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6858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12"/>
          <p:cNvSpPr txBox="1">
            <a:spLocks noChangeArrowheads="1"/>
          </p:cNvSpPr>
          <p:nvPr/>
        </p:nvSpPr>
        <p:spPr bwMode="auto">
          <a:xfrm>
            <a:off x="-76200" y="60325"/>
            <a:ext cx="7162800" cy="854075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b="1" dirty="0"/>
              <a:t>Catabolism of </a:t>
            </a:r>
            <a:r>
              <a:rPr lang="en-US" sz="2000" b="1" dirty="0" err="1"/>
              <a:t>heme</a:t>
            </a:r>
            <a:r>
              <a:rPr lang="en-US" sz="2000" dirty="0"/>
              <a:t>    B = bilirubin;  BG = bilirubin </a:t>
            </a:r>
            <a:r>
              <a:rPr lang="en-US" sz="2000" dirty="0" err="1"/>
              <a:t>diglucuronide</a:t>
            </a:r>
            <a:r>
              <a:rPr lang="en-US" sz="2000" dirty="0"/>
              <a:t>;  </a:t>
            </a:r>
          </a:p>
          <a:p>
            <a:pPr algn="l" rtl="0">
              <a:spcBef>
                <a:spcPct val="50000"/>
              </a:spcBef>
            </a:pPr>
            <a:r>
              <a:rPr lang="en-US" sz="2000" dirty="0"/>
              <a:t> U= </a:t>
            </a:r>
            <a:r>
              <a:rPr lang="en-US" sz="2000" dirty="0" err="1"/>
              <a:t>urobilinogen</a:t>
            </a:r>
            <a:r>
              <a:rPr lang="en-US" sz="2000" dirty="0"/>
              <a:t>;  </a:t>
            </a:r>
            <a:r>
              <a:rPr lang="en-US" sz="2000" dirty="0" err="1"/>
              <a:t>Ub</a:t>
            </a:r>
            <a:r>
              <a:rPr lang="en-US" sz="2000" dirty="0"/>
              <a:t> = </a:t>
            </a:r>
            <a:r>
              <a:rPr lang="en-US" sz="2000" dirty="0" err="1"/>
              <a:t>urobilin</a:t>
            </a:r>
            <a:r>
              <a:rPr lang="en-US" sz="2000" dirty="0"/>
              <a:t>;  S = </a:t>
            </a:r>
            <a:r>
              <a:rPr lang="en-US" sz="2000" dirty="0" err="1"/>
              <a:t>stercobilin</a:t>
            </a:r>
            <a:r>
              <a:rPr lang="en-US" sz="2000" dirty="0"/>
              <a:t>. </a:t>
            </a:r>
          </a:p>
        </p:txBody>
      </p:sp>
      <p:pic>
        <p:nvPicPr>
          <p:cNvPr id="32772" name="Picture 13" descr="DA4C21FF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"/>
            <a:ext cx="2133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600" b="1">
                <a:solidFill>
                  <a:srgbClr val="FFFFFF"/>
                </a:solidFill>
              </a:rPr>
              <a:t>2 - </a:t>
            </a:r>
            <a:r>
              <a:rPr lang="en-US" sz="3600" b="1">
                <a:solidFill>
                  <a:srgbClr val="99FF33"/>
                </a:solidFill>
              </a:rPr>
              <a:t>Urobilinogen:</a:t>
            </a:r>
            <a:r>
              <a:rPr lang="en-US" sz="3600" b="1">
                <a:solidFill>
                  <a:srgbClr val="FFFF00"/>
                </a:solidFill>
              </a:rPr>
              <a:t>                                                 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600" b="1">
                <a:solidFill>
                  <a:srgbClr val="FFFF00"/>
                </a:solidFill>
              </a:rPr>
              <a:t> 	</a:t>
            </a:r>
            <a:r>
              <a:rPr lang="en-US" sz="3600" b="1">
                <a:solidFill>
                  <a:srgbClr val="FFFFFF"/>
                </a:solidFill>
              </a:rPr>
              <a:t>- </a:t>
            </a:r>
            <a:r>
              <a:rPr lang="en-US" sz="3200" b="1">
                <a:solidFill>
                  <a:srgbClr val="FFFFFF"/>
                </a:solidFill>
              </a:rPr>
              <a:t>Normally present in trace amounts in urine     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200" b="1">
                <a:solidFill>
                  <a:srgbClr val="FFFFFF"/>
                </a:solidFill>
              </a:rPr>
              <a:t>    High urobilinogen is found in</a:t>
            </a:r>
            <a:r>
              <a:rPr lang="en-US" sz="3200" b="1">
                <a:solidFill>
                  <a:srgbClr val="FFFFFF"/>
                </a:solidFill>
                <a:sym typeface="Symbol" pitchFamily="18" charset="2"/>
              </a:rPr>
              <a:t>:                                                   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200" b="1">
                <a:solidFill>
                  <a:srgbClr val="FFFFFF"/>
                </a:solidFill>
                <a:sym typeface="Symbol" pitchFamily="18" charset="2"/>
              </a:rPr>
              <a:t>    - Hemolytic anemia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200" b="1">
                <a:solidFill>
                  <a:srgbClr val="FFFFFF"/>
                </a:solidFill>
                <a:sym typeface="Symbol" pitchFamily="18" charset="2"/>
              </a:rPr>
              <a:t>    - Hepatocellular damage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endParaRPr lang="en-US" sz="3200" b="1">
              <a:solidFill>
                <a:srgbClr val="FFFFFF"/>
              </a:solidFill>
              <a:sym typeface="Symbol" pitchFamily="18" charset="2"/>
            </a:endParaRP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endParaRPr lang="en-US" sz="3200" b="1">
              <a:solidFill>
                <a:srgbClr val="FFFFFF"/>
              </a:solidFill>
              <a:sym typeface="Symbol" pitchFamily="18" charset="2"/>
            </a:endParaRP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endParaRPr lang="en-US" sz="3200" b="1">
              <a:solidFill>
                <a:srgbClr val="FFFFFF"/>
              </a:solidFill>
              <a:sym typeface="Symbol" pitchFamily="18" charset="2"/>
            </a:endParaRP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4572000"/>
            <a:ext cx="91440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600" b="1">
                <a:solidFill>
                  <a:srgbClr val="00FFFF"/>
                </a:solidFill>
              </a:rPr>
              <a:t>Nitrite : </a:t>
            </a:r>
            <a:endParaRPr lang="en-US" b="1" i="1">
              <a:solidFill>
                <a:srgbClr val="00FFFF"/>
              </a:solidFill>
            </a:endParaRP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b="1" i="1">
                <a:solidFill>
                  <a:srgbClr val="00FFFF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Positive nitrite test is significant of bacteria in urine</a:t>
            </a:r>
            <a:r>
              <a:rPr lang="en-US" b="1" i="1">
                <a:solidFill>
                  <a:srgbClr val="00FFFF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533400"/>
            <a:ext cx="9525000" cy="5207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4000" b="1">
                <a:solidFill>
                  <a:srgbClr val="00FFFF"/>
                </a:solidFill>
              </a:rPr>
              <a:t>Blood :</a:t>
            </a:r>
            <a:endParaRPr lang="en-US" sz="2800" b="1">
              <a:solidFill>
                <a:srgbClr val="00FFFF"/>
              </a:solidFill>
            </a:endParaRP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200" b="1">
                <a:solidFill>
                  <a:srgbClr val="FFFFFF"/>
                </a:solidFill>
              </a:rPr>
              <a:t>I - </a:t>
            </a:r>
            <a:r>
              <a:rPr lang="en-US" sz="3200" b="1">
                <a:solidFill>
                  <a:srgbClr val="99FF33"/>
                </a:solidFill>
              </a:rPr>
              <a:t>Hematuria:</a:t>
            </a:r>
            <a:r>
              <a:rPr lang="en-US" sz="3200" b="1">
                <a:solidFill>
                  <a:srgbClr val="FFFF00"/>
                </a:solidFill>
              </a:rPr>
              <a:t> </a:t>
            </a:r>
            <a:r>
              <a:rPr lang="en-US" sz="3200" b="1">
                <a:solidFill>
                  <a:srgbClr val="FFFFFF"/>
                </a:solidFill>
              </a:rPr>
              <a:t>Presence of detectable amount of 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200" b="1">
                <a:solidFill>
                  <a:srgbClr val="FFFFFF"/>
                </a:solidFill>
              </a:rPr>
              <a:t>	                      blood in urine</a:t>
            </a:r>
            <a:r>
              <a:rPr lang="en-US" sz="3200" b="1">
                <a:solidFill>
                  <a:srgbClr val="FFFF00"/>
                </a:solidFill>
              </a:rPr>
              <a:t>  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200" b="1">
                <a:solidFill>
                  <a:srgbClr val="FFFF00"/>
                </a:solidFill>
              </a:rPr>
              <a:t>    a </a:t>
            </a:r>
            <a:r>
              <a:rPr lang="en-US" sz="3000" b="1">
                <a:solidFill>
                  <a:srgbClr val="FFFFFF"/>
                </a:solidFill>
              </a:rPr>
              <a:t>–</a:t>
            </a:r>
            <a:r>
              <a:rPr lang="en-US" sz="3200" b="1">
                <a:solidFill>
                  <a:srgbClr val="FFFFFF"/>
                </a:solidFill>
              </a:rPr>
              <a:t> </a:t>
            </a:r>
            <a:r>
              <a:rPr lang="en-US" sz="3000" b="1">
                <a:solidFill>
                  <a:srgbClr val="FFFFFF"/>
                </a:solidFill>
              </a:rPr>
              <a:t>Acute and chronic glomerulonephritis 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000" b="1">
                <a:solidFill>
                  <a:srgbClr val="FFFFFF"/>
                </a:solidFill>
              </a:rPr>
              <a:t>     </a:t>
            </a:r>
            <a:r>
              <a:rPr lang="en-US" sz="3000" b="1">
                <a:solidFill>
                  <a:srgbClr val="FFFF00"/>
                </a:solidFill>
              </a:rPr>
              <a:t>b </a:t>
            </a:r>
            <a:r>
              <a:rPr lang="en-US" sz="3000" b="1">
                <a:solidFill>
                  <a:srgbClr val="FFFFFF"/>
                </a:solidFill>
              </a:rPr>
              <a:t>– Local disorders of kidney &amp; genito-urinary 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000" b="1">
                <a:solidFill>
                  <a:srgbClr val="FFFFFF"/>
                </a:solidFill>
              </a:rPr>
              <a:t>	      tract </a:t>
            </a:r>
            <a:r>
              <a:rPr lang="en-US" sz="2800" b="1">
                <a:solidFill>
                  <a:srgbClr val="FFFFFF"/>
                </a:solidFill>
              </a:rPr>
              <a:t>(Trauma , cystitis , renal calculi and   tumors)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000" b="1">
                <a:solidFill>
                  <a:srgbClr val="FFFFFF"/>
                </a:solidFill>
              </a:rPr>
              <a:t>   	</a:t>
            </a:r>
            <a:r>
              <a:rPr lang="en-US" sz="3000" b="1">
                <a:solidFill>
                  <a:srgbClr val="FFFF00"/>
                </a:solidFill>
              </a:rPr>
              <a:t>c –</a:t>
            </a:r>
            <a:r>
              <a:rPr lang="en-US" sz="3000" b="1">
                <a:solidFill>
                  <a:srgbClr val="FFFFFF"/>
                </a:solidFill>
              </a:rPr>
              <a:t> Bleeding disorders </a:t>
            </a:r>
            <a:r>
              <a:rPr lang="en-US" sz="2800" b="1">
                <a:solidFill>
                  <a:srgbClr val="FFFFFF"/>
                </a:solidFill>
              </a:rPr>
              <a:t>(Hemophilia)</a:t>
            </a:r>
            <a:endParaRPr lang="en-US" sz="3200" b="1">
              <a:solidFill>
                <a:srgbClr val="FFFFFF"/>
              </a:solidFill>
            </a:endParaRP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endParaRPr lang="en-US" sz="2800" b="1">
              <a:solidFill>
                <a:srgbClr val="FFFFFF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-457200"/>
            <a:ext cx="9144000" cy="5710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endParaRPr lang="en-US" sz="3200" b="1">
              <a:solidFill>
                <a:srgbClr val="FFFFFF"/>
              </a:solidFill>
            </a:endParaRPr>
          </a:p>
          <a:p>
            <a:pPr lvl="1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endParaRPr lang="en-US" sz="3200" b="1">
              <a:solidFill>
                <a:srgbClr val="FFFFFF"/>
              </a:solidFill>
            </a:endParaRPr>
          </a:p>
          <a:p>
            <a:pPr lvl="1" algn="l" rtl="0">
              <a:lnSpc>
                <a:spcPct val="15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200" b="1">
                <a:solidFill>
                  <a:srgbClr val="FFFFFF"/>
                </a:solidFill>
              </a:rPr>
              <a:t>II - </a:t>
            </a:r>
            <a:r>
              <a:rPr lang="en-US" sz="3200" b="1">
                <a:solidFill>
                  <a:srgbClr val="99FF33"/>
                </a:solidFill>
              </a:rPr>
              <a:t>Hemoglobinuria: </a:t>
            </a:r>
            <a:r>
              <a:rPr lang="en-US" sz="3200" b="1">
                <a:solidFill>
                  <a:srgbClr val="FFFFFF"/>
                </a:solidFill>
              </a:rPr>
              <a:t>Presence of  hemolysed blood in urine</a:t>
            </a:r>
            <a:r>
              <a:rPr lang="en-US" sz="3200" b="1">
                <a:solidFill>
                  <a:srgbClr val="FFFF00"/>
                </a:solidFill>
              </a:rPr>
              <a:t>  </a:t>
            </a:r>
          </a:p>
          <a:p>
            <a:pPr lvl="1" algn="l" rtl="0"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200" b="1">
                <a:solidFill>
                  <a:srgbClr val="FFFF00"/>
                </a:solidFill>
              </a:rPr>
              <a:t>    a </a:t>
            </a:r>
            <a:r>
              <a:rPr lang="en-US" sz="3000" b="1">
                <a:solidFill>
                  <a:srgbClr val="FFFFFF"/>
                </a:solidFill>
              </a:rPr>
              <a:t>– Hemoglobinopathies: 1.  </a:t>
            </a:r>
            <a:r>
              <a:rPr lang="en-US" sz="2800" b="1">
                <a:solidFill>
                  <a:srgbClr val="FFFFFF"/>
                </a:solidFill>
              </a:rPr>
              <a:t>Sickle cell anemia</a:t>
            </a:r>
          </a:p>
          <a:p>
            <a:pPr lvl="1" algn="l" rtl="0"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2800" b="1">
                <a:solidFill>
                  <a:srgbClr val="FFFFFF"/>
                </a:solidFill>
              </a:rPr>
              <a:t>                                                    2. Thalassemia</a:t>
            </a:r>
            <a:r>
              <a:rPr lang="en-US" sz="3000" b="1">
                <a:solidFill>
                  <a:srgbClr val="FFFFFF"/>
                </a:solidFill>
              </a:rPr>
              <a:t>            </a:t>
            </a:r>
          </a:p>
          <a:p>
            <a:pPr lvl="1" algn="l" rtl="0"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000" b="1">
                <a:solidFill>
                  <a:srgbClr val="FFFFFF"/>
                </a:solidFill>
              </a:rPr>
              <a:t>    </a:t>
            </a:r>
            <a:r>
              <a:rPr lang="en-US" sz="3000" b="1">
                <a:solidFill>
                  <a:srgbClr val="FFFF00"/>
                </a:solidFill>
              </a:rPr>
              <a:t>b </a:t>
            </a:r>
            <a:r>
              <a:rPr lang="en-US" sz="3000" b="1">
                <a:solidFill>
                  <a:srgbClr val="FFFFFF"/>
                </a:solidFill>
              </a:rPr>
              <a:t>–</a:t>
            </a:r>
            <a:r>
              <a:rPr lang="en-US" sz="3000" b="1">
                <a:solidFill>
                  <a:srgbClr val="99FF33"/>
                </a:solidFill>
                <a:sym typeface="Symbol" pitchFamily="18" charset="2"/>
              </a:rPr>
              <a:t> </a:t>
            </a:r>
            <a:r>
              <a:rPr lang="en-US" sz="3000" b="1">
                <a:solidFill>
                  <a:srgbClr val="FFFFFF"/>
                </a:solidFill>
                <a:sym typeface="Symbol" pitchFamily="18" charset="2"/>
              </a:rPr>
              <a:t>Malaria</a:t>
            </a:r>
            <a:r>
              <a:rPr lang="en-US" sz="3000" b="1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800" b="1">
                <a:solidFill>
                  <a:srgbClr val="FFFFFF"/>
                </a:solidFill>
                <a:sym typeface="Symbol" pitchFamily="18" charset="2"/>
              </a:rPr>
              <a:t>(P. falciparum)</a:t>
            </a:r>
            <a:r>
              <a:rPr lang="en-US" sz="3000" b="1">
                <a:solidFill>
                  <a:srgbClr val="FFFFFF"/>
                </a:solidFill>
                <a:sym typeface="Symbol" pitchFamily="18" charset="2"/>
              </a:rPr>
              <a:t> </a:t>
            </a:r>
          </a:p>
          <a:p>
            <a:pPr lvl="1" algn="l" rtl="0"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000" b="1">
                <a:solidFill>
                  <a:srgbClr val="FFFF00"/>
                </a:solidFill>
                <a:sym typeface="Symbol" pitchFamily="18" charset="2"/>
              </a:rPr>
              <a:t>    c –</a:t>
            </a:r>
            <a:r>
              <a:rPr lang="en-US" sz="3000" b="1">
                <a:solidFill>
                  <a:srgbClr val="FFFFFF"/>
                </a:solidFill>
                <a:sym typeface="Symbol" pitchFamily="18" charset="2"/>
              </a:rPr>
              <a:t> Transfusion reaction </a:t>
            </a:r>
            <a:r>
              <a:rPr lang="en-US" sz="2800" b="1">
                <a:solidFill>
                  <a:srgbClr val="FFFFFF"/>
                </a:solidFill>
                <a:sym typeface="Symbol" pitchFamily="18" charset="2"/>
              </a:rPr>
              <a:t>(Bl. Incompatibility)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2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1828800" y="304800"/>
            <a:ext cx="54102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/>
              <a:t>QUESTIONS??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7"/>
          <p:cNvSpPr>
            <a:spLocks noGrp="1" noChangeArrowheads="1"/>
          </p:cNvSpPr>
          <p:nvPr>
            <p:ph idx="1"/>
          </p:nvPr>
        </p:nvSpPr>
        <p:spPr>
          <a:xfrm>
            <a:off x="134938" y="838200"/>
            <a:ext cx="8896350" cy="4727575"/>
          </a:xfrm>
        </p:spPr>
        <p:txBody>
          <a:bodyPr/>
          <a:lstStyle/>
          <a:p>
            <a:pPr eaLnBrk="1" hangingPunct="1">
              <a:buClr>
                <a:srgbClr val="FFFFFF"/>
              </a:buClr>
            </a:pPr>
            <a:r>
              <a:rPr lang="en-US" sz="3600" b="1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Urine </a:t>
            </a:r>
            <a:r>
              <a:rPr lang="en-US" sz="3600" b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is a fluid excreted by most animals including humans</a:t>
            </a:r>
          </a:p>
          <a:p>
            <a:pPr eaLnBrk="1" hangingPunct="1">
              <a:buClr>
                <a:srgbClr val="FFFFFF"/>
              </a:buClr>
            </a:pPr>
            <a:r>
              <a:rPr lang="en-US" sz="3600" b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It is formed in the kidneys (renal glomeruli)</a:t>
            </a:r>
          </a:p>
          <a:p>
            <a:pPr eaLnBrk="1" hangingPunct="1">
              <a:buClr>
                <a:srgbClr val="FFFFFF"/>
              </a:buClr>
            </a:pPr>
            <a:r>
              <a:rPr lang="en-US" sz="3600" b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The fluid undergoes chemical changes before it is excreted as urine</a:t>
            </a:r>
          </a:p>
          <a:p>
            <a:pPr eaLnBrk="1" hangingPunct="1">
              <a:buClr>
                <a:srgbClr val="FFFFFF"/>
              </a:buClr>
              <a:buFont typeface="Wingdings" pitchFamily="2" charset="2"/>
              <a:buNone/>
            </a:pPr>
            <a:endParaRPr lang="en-US" b="1" smtClean="0">
              <a:solidFill>
                <a:srgbClr val="FFFF00"/>
              </a:solidFill>
              <a:latin typeface="Calibri" pitchFamily="34" charset="0"/>
              <a:cs typeface="Tahoma" pitchFamily="34" charset="0"/>
            </a:endParaRPr>
          </a:p>
          <a:p>
            <a:pPr eaLnBrk="1" hangingPunct="1">
              <a:buClr>
                <a:srgbClr val="FFFFFF"/>
              </a:buClr>
            </a:pPr>
            <a:r>
              <a:rPr lang="en-US" sz="3600" b="1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Normal urine excretion by a healthy person is </a:t>
            </a:r>
            <a:r>
              <a:rPr lang="en-US" sz="3600" b="1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about 1.5 L per day</a:t>
            </a:r>
            <a:endParaRPr lang="en-US" sz="3600" b="1" smtClean="0">
              <a:solidFill>
                <a:srgbClr val="FFFF00"/>
              </a:solidFill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4938" y="0"/>
            <a:ext cx="8885237" cy="9906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92075" tIns="46038" rIns="92075" bIns="46038" anchor="ctr"/>
          <a:lstStyle/>
          <a:p>
            <a:pPr algn="ctr" rtl="0"/>
            <a:r>
              <a:rPr lang="en-US" sz="4800" b="1">
                <a:solidFill>
                  <a:srgbClr val="FFFF00"/>
                </a:solidFill>
              </a:rPr>
              <a:t>Normal composition of urine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5005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</a:rPr>
              <a:t>Urine contains organic and inorganic constituents:</a:t>
            </a:r>
          </a:p>
          <a:p>
            <a:pPr algn="l" rtl="0">
              <a:spcBef>
                <a:spcPct val="50000"/>
              </a:spcBef>
              <a:buClr>
                <a:srgbClr val="FFFFFF"/>
              </a:buClr>
              <a:buSzPct val="150000"/>
              <a:buFont typeface="Wingdings" pitchFamily="2" charset="2"/>
              <a:buChar char="§"/>
            </a:pPr>
            <a:r>
              <a:rPr lang="en-US" sz="3200" b="1">
                <a:solidFill>
                  <a:srgbClr val="00FFFF"/>
                </a:solidFill>
              </a:rPr>
              <a:t> Major </a:t>
            </a:r>
            <a:r>
              <a:rPr lang="en-US" sz="3200" b="1" u="sng">
                <a:solidFill>
                  <a:srgbClr val="00FFFF"/>
                </a:solidFill>
              </a:rPr>
              <a:t>inorganic</a:t>
            </a:r>
            <a:r>
              <a:rPr lang="en-US" sz="3200" b="1">
                <a:solidFill>
                  <a:srgbClr val="00FFFF"/>
                </a:solidFill>
              </a:rPr>
              <a:t> salts:</a:t>
            </a:r>
          </a:p>
          <a:p>
            <a:pPr lvl="1" algn="l" rtl="0"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</a:rPr>
              <a:t> Sodium</a:t>
            </a:r>
          </a:p>
          <a:p>
            <a:pPr lvl="1" algn="l" rtl="0"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</a:rPr>
              <a:t> Potassium</a:t>
            </a:r>
          </a:p>
          <a:p>
            <a:pPr lvl="1" algn="l" rtl="0"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</a:rPr>
              <a:t> Chlorides</a:t>
            </a:r>
          </a:p>
          <a:p>
            <a:pPr lvl="1" algn="l" rtl="0"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</a:rPr>
              <a:t> Small amounts of </a:t>
            </a:r>
            <a:r>
              <a:rPr lang="en-US" sz="2800" b="1">
                <a:solidFill>
                  <a:srgbClr val="99FF33"/>
                </a:solidFill>
              </a:rPr>
              <a:t>Ca</a:t>
            </a:r>
            <a:r>
              <a:rPr lang="en-US" sz="2800" b="1">
                <a:solidFill>
                  <a:srgbClr val="FFFF00"/>
                </a:solidFill>
              </a:rPr>
              <a:t>, </a:t>
            </a:r>
            <a:r>
              <a:rPr lang="en-US" sz="2800" b="1">
                <a:solidFill>
                  <a:srgbClr val="99FF33"/>
                </a:solidFill>
              </a:rPr>
              <a:t>Mg</a:t>
            </a:r>
            <a:r>
              <a:rPr lang="en-US" sz="2800" b="1">
                <a:solidFill>
                  <a:srgbClr val="FFFF00"/>
                </a:solidFill>
              </a:rPr>
              <a:t>, </a:t>
            </a:r>
            <a:r>
              <a:rPr lang="en-US" sz="2800" b="1">
                <a:solidFill>
                  <a:srgbClr val="99FF33"/>
                </a:solidFill>
              </a:rPr>
              <a:t>S</a:t>
            </a:r>
            <a:r>
              <a:rPr lang="en-US" sz="2800" b="1">
                <a:solidFill>
                  <a:srgbClr val="FFFF00"/>
                </a:solidFill>
              </a:rPr>
              <a:t> &amp; </a:t>
            </a:r>
            <a:r>
              <a:rPr lang="en-US" sz="2800" b="1">
                <a:solidFill>
                  <a:srgbClr val="99FF33"/>
                </a:solidFill>
              </a:rPr>
              <a:t>phosphates</a:t>
            </a:r>
          </a:p>
          <a:p>
            <a:pPr lvl="1" algn="l" rtl="0"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2800" b="1">
                <a:solidFill>
                  <a:srgbClr val="FFFF00"/>
                </a:solidFill>
              </a:rPr>
              <a:t> Traces of </a:t>
            </a:r>
            <a:r>
              <a:rPr lang="en-US" sz="2800" b="1">
                <a:solidFill>
                  <a:srgbClr val="FF66FF"/>
                </a:solidFill>
              </a:rPr>
              <a:t>Fe</a:t>
            </a:r>
            <a:r>
              <a:rPr lang="en-US" sz="2800" b="1">
                <a:solidFill>
                  <a:srgbClr val="FFFF00"/>
                </a:solidFill>
              </a:rPr>
              <a:t>, </a:t>
            </a:r>
            <a:r>
              <a:rPr lang="en-US" sz="2800" b="1">
                <a:solidFill>
                  <a:srgbClr val="FF66FF"/>
                </a:solidFill>
              </a:rPr>
              <a:t>Cu</a:t>
            </a:r>
            <a:r>
              <a:rPr lang="en-US" sz="2800" b="1">
                <a:solidFill>
                  <a:srgbClr val="FFFF00"/>
                </a:solidFill>
              </a:rPr>
              <a:t>, </a:t>
            </a:r>
            <a:r>
              <a:rPr lang="en-US" sz="2800" b="1">
                <a:solidFill>
                  <a:srgbClr val="FF66FF"/>
                </a:solidFill>
              </a:rPr>
              <a:t>Zn</a:t>
            </a:r>
            <a:r>
              <a:rPr lang="en-US" sz="2800" b="1">
                <a:solidFill>
                  <a:srgbClr val="FFFF00"/>
                </a:solidFill>
              </a:rPr>
              <a:t> and </a:t>
            </a:r>
            <a:r>
              <a:rPr lang="en-US" sz="2800" b="1">
                <a:solidFill>
                  <a:srgbClr val="FF66FF"/>
                </a:solidFill>
              </a:rPr>
              <a:t>I</a:t>
            </a:r>
            <a:r>
              <a:rPr lang="en-US" sz="2800" b="1" baseline="-25000">
                <a:solidFill>
                  <a:srgbClr val="FF66FF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81000" y="1598613"/>
            <a:ext cx="8610600" cy="38877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3600" b="1">
                <a:solidFill>
                  <a:srgbClr val="00FFFF"/>
                </a:solidFill>
              </a:rPr>
              <a:t> Major </a:t>
            </a:r>
            <a:r>
              <a:rPr lang="en-US" sz="3600" b="1" u="sng">
                <a:solidFill>
                  <a:srgbClr val="00FFFF"/>
                </a:solidFill>
              </a:rPr>
              <a:t>organic</a:t>
            </a:r>
            <a:r>
              <a:rPr lang="en-US" sz="3600" b="1">
                <a:solidFill>
                  <a:srgbClr val="00FFFF"/>
                </a:solidFill>
              </a:rPr>
              <a:t> constituents:</a:t>
            </a:r>
          </a:p>
          <a:p>
            <a:pPr lvl="1" algn="l" rtl="0"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3200" b="1">
                <a:solidFill>
                  <a:srgbClr val="FFFF00"/>
                </a:solidFill>
              </a:rPr>
              <a:t> </a:t>
            </a:r>
            <a:r>
              <a:rPr lang="en-US" sz="3000" b="1">
                <a:solidFill>
                  <a:srgbClr val="FFFF00"/>
                </a:solidFill>
              </a:rPr>
              <a:t>Non-protein nitrogen (NPN) compounds</a:t>
            </a:r>
          </a:p>
          <a:p>
            <a:pPr lvl="1" algn="l" rtl="0"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3000" b="1">
                <a:solidFill>
                  <a:srgbClr val="FFFF00"/>
                </a:solidFill>
              </a:rPr>
              <a:t> Organic acids</a:t>
            </a:r>
          </a:p>
          <a:p>
            <a:pPr lvl="1" algn="l" rtl="0"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3000" b="1">
                <a:solidFill>
                  <a:srgbClr val="FFFF00"/>
                </a:solidFill>
              </a:rPr>
              <a:t> Sugars</a:t>
            </a:r>
          </a:p>
          <a:p>
            <a:pPr lvl="1" algn="l" rtl="0"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3000" b="1">
                <a:solidFill>
                  <a:srgbClr val="FFFF00"/>
                </a:solidFill>
              </a:rPr>
              <a:t> Traces of proteins, vitamins, hormones, and 	pigments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ri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513" y="0"/>
            <a:ext cx="6022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34938" y="0"/>
            <a:ext cx="8885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4800" b="1">
                <a:solidFill>
                  <a:srgbClr val="66FF33"/>
                </a:solidFill>
              </a:rPr>
              <a:t>Abnormal composition of urine</a:t>
            </a:r>
            <a:endParaRPr lang="en-US" sz="4000" b="1">
              <a:solidFill>
                <a:srgbClr val="66FF33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068388"/>
            <a:ext cx="8915400" cy="3724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804863" lvl="1" indent="-347663" algn="l" rtl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SzPct val="130000"/>
              <a:buFont typeface="Wingdings" pitchFamily="2" charset="2"/>
              <a:buNone/>
            </a:pPr>
            <a:r>
              <a:rPr lang="en-US" sz="3600" b="1">
                <a:solidFill>
                  <a:srgbClr val="00FFFF"/>
                </a:solidFill>
              </a:rPr>
              <a:t>Proteins:</a:t>
            </a:r>
          </a:p>
          <a:p>
            <a:pPr marL="804863" lvl="1" indent="-347663" algn="l" rtl="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130000"/>
              <a:buFont typeface="Wingdings" pitchFamily="2" charset="2"/>
              <a:buChar char="§"/>
            </a:pPr>
            <a:r>
              <a:rPr lang="en-US" sz="2800" b="1">
                <a:solidFill>
                  <a:srgbClr val="FFFFFF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Normal urine contains very little protein (&lt; 200 mg/day)</a:t>
            </a:r>
          </a:p>
          <a:p>
            <a:pPr marL="804863" lvl="1" indent="-347663" algn="l" rtl="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130000"/>
              <a:buFont typeface="Wingdings" pitchFamily="2" charset="2"/>
              <a:buChar char="§"/>
            </a:pPr>
            <a:r>
              <a:rPr lang="en-US" sz="2800">
                <a:solidFill>
                  <a:srgbClr val="FFFFFF"/>
                </a:solidFill>
              </a:rPr>
              <a:t>More than this level </a:t>
            </a:r>
            <a:r>
              <a:rPr lang="en-US" sz="2800">
                <a:solidFill>
                  <a:srgbClr val="FFFFFF"/>
                </a:solidFill>
                <a:sym typeface="Symbol" pitchFamily="18" charset="2"/>
              </a:rPr>
              <a:t>leads to</a:t>
            </a:r>
            <a:r>
              <a:rPr lang="en-US" sz="2800"/>
              <a:t> </a:t>
            </a:r>
            <a:r>
              <a:rPr lang="en-US" sz="2800">
                <a:solidFill>
                  <a:srgbClr val="FFFFFF"/>
                </a:solidFill>
              </a:rPr>
              <a:t>a condition called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sz="2800" b="1">
                <a:solidFill>
                  <a:srgbClr val="99FF33"/>
                </a:solidFill>
              </a:rPr>
              <a:t>Proteinuria</a:t>
            </a:r>
          </a:p>
          <a:p>
            <a:pPr marL="804863" lvl="1" indent="-347663" algn="l" rtl="0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130000"/>
            </a:pPr>
            <a:endParaRPr lang="en-US" b="1">
              <a:solidFill>
                <a:srgbClr val="FFFFFF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704262" cy="4956175"/>
          </a:xfrm>
        </p:spPr>
        <p:txBody>
          <a:bodyPr/>
          <a:lstStyle/>
          <a:p>
            <a:pPr marL="784225" lvl="1" indent="-327025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99FFCC"/>
                </a:solidFill>
                <a:cs typeface="Tahoma" pitchFamily="34" charset="0"/>
              </a:rPr>
              <a:t>Causes:</a:t>
            </a:r>
          </a:p>
          <a:p>
            <a:pPr marL="784225" lvl="1" indent="-327025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99FFCC"/>
                </a:solidFill>
                <a:cs typeface="Tahoma" pitchFamily="34" charset="0"/>
              </a:rPr>
              <a:t>Pre-renal</a:t>
            </a:r>
          </a:p>
          <a:p>
            <a:pPr marL="784225" lvl="1" indent="-327025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99FFCC"/>
                </a:solidFill>
                <a:cs typeface="Tahoma" pitchFamily="34" charset="0"/>
              </a:rPr>
              <a:t>Renal</a:t>
            </a:r>
          </a:p>
          <a:p>
            <a:pPr marL="784225" lvl="1" indent="-327025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99FFCC"/>
                </a:solidFill>
                <a:cs typeface="Tahoma" pitchFamily="34" charset="0"/>
              </a:rPr>
              <a:t>Post-renal</a:t>
            </a:r>
          </a:p>
          <a:p>
            <a:pPr marL="784225" lvl="1" indent="-327025" eaLnBrk="1" hangingPunct="1">
              <a:buFont typeface="Wingdings" pitchFamily="2" charset="2"/>
              <a:buNone/>
            </a:pPr>
            <a:r>
              <a:rPr lang="en-US" sz="2800" b="1" u="sng" dirty="0" err="1" smtClean="0">
                <a:solidFill>
                  <a:srgbClr val="99FFCC"/>
                </a:solidFill>
                <a:cs typeface="Tahoma" pitchFamily="34" charset="0"/>
              </a:rPr>
              <a:t>Prerenal</a:t>
            </a:r>
            <a:r>
              <a:rPr lang="en-US" sz="2800" b="1" u="sng" dirty="0" smtClean="0">
                <a:solidFill>
                  <a:srgbClr val="99FFCC"/>
                </a:solidFill>
                <a:cs typeface="Tahoma" pitchFamily="34" charset="0"/>
              </a:rPr>
              <a:t> </a:t>
            </a:r>
            <a:r>
              <a:rPr lang="en-US" sz="2800" b="1" u="sng" dirty="0" err="1" smtClean="0">
                <a:solidFill>
                  <a:srgbClr val="99FFCC"/>
                </a:solidFill>
                <a:cs typeface="Tahoma" pitchFamily="34" charset="0"/>
              </a:rPr>
              <a:t>proteinuria</a:t>
            </a:r>
            <a:r>
              <a:rPr lang="en-US" sz="2800" b="1" u="sng" dirty="0" smtClean="0">
                <a:solidFill>
                  <a:srgbClr val="FFFF00"/>
                </a:solidFill>
                <a:cs typeface="Tahoma" pitchFamily="34" charset="0"/>
              </a:rPr>
              <a:t>:</a:t>
            </a:r>
          </a:p>
          <a:p>
            <a:pPr marL="784225" lvl="1" indent="-327025" eaLnBrk="1" hangingPunct="1">
              <a:buFont typeface="Wingdings" pitchFamily="2" charset="2"/>
              <a:buNone/>
            </a:pPr>
            <a:endParaRPr lang="en-US" sz="28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0" lvl="1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 smtClean="0">
                <a:cs typeface="Tahoma" pitchFamily="34" charset="0"/>
              </a:rPr>
              <a:t>Some abnormal conditions increase plasma protein</a:t>
            </a:r>
          </a:p>
          <a:p>
            <a:pPr marL="0" lvl="1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 smtClean="0">
                <a:cs typeface="Tahoma" pitchFamily="34" charset="0"/>
              </a:rPr>
              <a:t>levels before reaching the </a:t>
            </a:r>
            <a:r>
              <a:rPr lang="en-US" sz="2800" b="1" dirty="0" smtClean="0">
                <a:cs typeface="Tahoma" pitchFamily="34" charset="0"/>
              </a:rPr>
              <a:t>kidneys Causes </a:t>
            </a:r>
            <a:r>
              <a:rPr lang="en-US" sz="2800" b="1" dirty="0" smtClean="0">
                <a:cs typeface="Tahoma" pitchFamily="34" charset="0"/>
              </a:rPr>
              <a:t>increased filtration of these proteins in the kidneys</a:t>
            </a:r>
          </a:p>
          <a:p>
            <a:pPr marL="0" lvl="1" indent="0" algn="just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sz="2800" b="1" dirty="0" smtClean="0">
              <a:cs typeface="Tahoma" pitchFamily="34" charset="0"/>
            </a:endParaRPr>
          </a:p>
          <a:p>
            <a:pPr marL="0" lvl="1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 smtClean="0">
                <a:cs typeface="Tahoma" pitchFamily="34" charset="0"/>
              </a:rPr>
              <a:t>This </a:t>
            </a:r>
            <a:r>
              <a:rPr lang="en-US" sz="2800" b="1" dirty="0" smtClean="0">
                <a:cs typeface="Tahoma" pitchFamily="34" charset="0"/>
              </a:rPr>
              <a:t>exceeds the normal </a:t>
            </a:r>
            <a:r>
              <a:rPr lang="en-US" sz="2800" b="1" dirty="0" err="1" smtClean="0">
                <a:cs typeface="Tahoma" pitchFamily="34" charset="0"/>
              </a:rPr>
              <a:t>reabsorptive</a:t>
            </a:r>
            <a:r>
              <a:rPr lang="en-US" sz="2800" b="1" dirty="0" smtClean="0">
                <a:cs typeface="Tahoma" pitchFamily="34" charset="0"/>
              </a:rPr>
              <a:t> capacity of renal </a:t>
            </a:r>
            <a:r>
              <a:rPr lang="en-US" sz="2800" b="1" dirty="0" smtClean="0">
                <a:cs typeface="Tahoma" pitchFamily="34" charset="0"/>
              </a:rPr>
              <a:t>tubules Results  </a:t>
            </a:r>
            <a:r>
              <a:rPr lang="en-US" sz="2800" b="1" dirty="0" smtClean="0">
                <a:cs typeface="Tahoma" pitchFamily="34" charset="0"/>
              </a:rPr>
              <a:t>in overflow of proteins in the urine</a:t>
            </a:r>
            <a:endParaRPr lang="en-US" sz="3000" b="1" dirty="0" smtClean="0">
              <a:solidFill>
                <a:srgbClr val="FF66FF"/>
              </a:solidFill>
              <a:cs typeface="Tahoma" pitchFamily="34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34938" y="228600"/>
            <a:ext cx="8885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4800" b="1">
                <a:solidFill>
                  <a:srgbClr val="66FF33"/>
                </a:solidFill>
              </a:rPr>
              <a:t>Abnormal composition of urine</a:t>
            </a:r>
            <a:endParaRPr lang="en-US" sz="4000" b="1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81000" y="304800"/>
            <a:ext cx="853440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alibri" pitchFamily="34" charset="0"/>
              </a:rPr>
              <a:t>Multiple myeloma causes pre-renal proteinuria</a:t>
            </a:r>
          </a:p>
          <a:p>
            <a:pPr algn="l" rtl="0">
              <a:lnSpc>
                <a:spcPct val="150000"/>
              </a:lnSpc>
              <a:buFontTx/>
              <a:buChar char="•"/>
            </a:pPr>
            <a:r>
              <a:rPr lang="en-US" sz="2800" b="1">
                <a:latin typeface="Calibri" pitchFamily="34" charset="0"/>
              </a:rPr>
              <a:t>A proliferative disorder of the immunoglobulin-producing plasma cells</a:t>
            </a:r>
          </a:p>
          <a:p>
            <a:pPr algn="l" rtl="0">
              <a:lnSpc>
                <a:spcPct val="150000"/>
              </a:lnSpc>
              <a:buFontTx/>
              <a:buChar char="•"/>
            </a:pPr>
            <a:r>
              <a:rPr lang="en-US" sz="2800" b="1">
                <a:latin typeface="Calibri" pitchFamily="34" charset="0"/>
              </a:rPr>
              <a:t>The serum contains elevated levels of monoclonal light chains antibodies (</a:t>
            </a:r>
            <a:r>
              <a:rPr lang="en-US" sz="2800" b="1">
                <a:solidFill>
                  <a:srgbClr val="FFFF00"/>
                </a:solidFill>
                <a:latin typeface="Calibri" pitchFamily="34" charset="0"/>
              </a:rPr>
              <a:t>Bence-Jones protein)</a:t>
            </a:r>
          </a:p>
          <a:p>
            <a:pPr algn="l" rtl="0">
              <a:lnSpc>
                <a:spcPct val="150000"/>
              </a:lnSpc>
              <a:buFontTx/>
              <a:buChar char="•"/>
            </a:pPr>
            <a:r>
              <a:rPr lang="en-US" sz="2800" b="1">
                <a:latin typeface="Calibri" pitchFamily="34" charset="0"/>
              </a:rPr>
              <a:t>Bence-Jones protein is filtered in kidneys in high amounts</a:t>
            </a:r>
          </a:p>
          <a:p>
            <a:pPr algn="l" rtl="0">
              <a:lnSpc>
                <a:spcPct val="150000"/>
              </a:lnSpc>
              <a:buFontTx/>
              <a:buChar char="•"/>
            </a:pPr>
            <a:r>
              <a:rPr lang="en-US" sz="2800" b="1">
                <a:latin typeface="Calibri" pitchFamily="34" charset="0"/>
              </a:rPr>
              <a:t>Exceeding the tubular reabsorption capacity</a:t>
            </a:r>
          </a:p>
          <a:p>
            <a:pPr algn="l" rtl="0">
              <a:lnSpc>
                <a:spcPct val="150000"/>
              </a:lnSpc>
              <a:buFontTx/>
              <a:buChar char="•"/>
            </a:pPr>
            <a:r>
              <a:rPr lang="en-US" sz="2800" b="1">
                <a:latin typeface="Calibri" pitchFamily="34" charset="0"/>
              </a:rPr>
              <a:t>Hence excreted in the urine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1427</TotalTime>
  <Words>686</Words>
  <Application>Microsoft Office PowerPoint</Application>
  <PresentationFormat>On-screen Show (4:3)</PresentationFormat>
  <Paragraphs>132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Times New Roman</vt:lpstr>
      <vt:lpstr>Arial</vt:lpstr>
      <vt:lpstr>Consolas</vt:lpstr>
      <vt:lpstr>Tahoma</vt:lpstr>
      <vt:lpstr>Corbel</vt:lpstr>
      <vt:lpstr>Wingdings</vt:lpstr>
      <vt:lpstr>Wingdings 2</vt:lpstr>
      <vt:lpstr>Wingdings 3</vt:lpstr>
      <vt:lpstr>Calibri</vt:lpstr>
      <vt:lpstr>Symbol</vt:lpstr>
      <vt:lpstr>Metro</vt:lpstr>
      <vt:lpstr>Chemical Examination of Urine  Renal Block </vt:lpstr>
      <vt:lpstr>Learning objectives:  1. To understand the normal and abnormal chemical composition of urine in relation to renal diseases and conditions  2. To differentiate between pre-renal, renal and post- renal proteinuria with clinical examples of each  3. To acquire knowledge on the types of Glycosuria, hematuria and hemoglobinuria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Orthostatic (Postural) Proteinuria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Urine Chemistry</dc:title>
  <dc:creator>Usman Ghani</dc:creator>
  <cp:lastModifiedBy>Dr.Abdelmalik</cp:lastModifiedBy>
  <cp:revision>128</cp:revision>
  <dcterms:created xsi:type="dcterms:W3CDTF">2005-05-04T20:58:34Z</dcterms:created>
  <dcterms:modified xsi:type="dcterms:W3CDTF">2012-04-28T04:48:24Z</dcterms:modified>
</cp:coreProperties>
</file>