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6" r:id="rId12"/>
    <p:sldId id="284" r:id="rId13"/>
    <p:sldId id="285" r:id="rId14"/>
    <p:sldId id="281" r:id="rId15"/>
    <p:sldId id="282" r:id="rId16"/>
    <p:sldId id="283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27E7"/>
    <a:srgbClr val="0000FF"/>
    <a:srgbClr val="CC0000"/>
    <a:srgbClr val="00A8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D923F6D-96AE-44EC-8566-313C49D8205C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D923F6D-96AE-44EC-8566-313C49D8205C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923F6D-96AE-44EC-8566-313C49D8205C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923F6D-96AE-44EC-8566-313C49D8205C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D923F6D-96AE-44EC-8566-313C49D8205C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923F6D-96AE-44EC-8566-313C49D8205C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71600"/>
            <a:ext cx="5791200" cy="1828800"/>
          </a:xfrm>
        </p:spPr>
        <p:txBody>
          <a:bodyPr>
            <a:normAutofit/>
          </a:bodyPr>
          <a:lstStyle/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050037"/>
            <a:ext cx="8610600" cy="685800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Ahmed Fathalla Ibrahim &amp; Dr. </a:t>
            </a: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Jamila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Medany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user1\My Documents\My Pictures\KIDNE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534400" cy="518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1143000"/>
            <a:ext cx="770916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DEVELOPMENT</a:t>
            </a:r>
          </a:p>
          <a:p>
            <a:pPr algn="ctr"/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</a:p>
          <a:p>
            <a:pPr algn="ctr"/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KIDNEYS &amp; URETES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NEPHRON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600" b="1" dirty="0" smtClean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UNIT OF KIDNEY)</a:t>
            </a:r>
            <a:endParaRPr lang="en-US" sz="3600" b="1" dirty="0">
              <a:solidFill>
                <a:srgbClr val="4C27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752600"/>
            <a:ext cx="3352800" cy="472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Nephron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formed by fusion of: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Excretory tubule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(from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mass (cap).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Arched collecting tubule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(from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bud).</a:t>
            </a:r>
          </a:p>
          <a:p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Full Term:</a:t>
            </a:r>
            <a:r>
              <a:rPr lang="en-US" sz="24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each kidney contains: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800000 – 1000000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nephrons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user1\Desktop\CMRC approval\copyright 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599" y="1752600"/>
            <a:ext cx="5181601" cy="4419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4648200" y="4572000"/>
            <a:ext cx="838200" cy="2286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1000" y="4495800"/>
            <a:ext cx="38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1)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800600" y="4267200"/>
            <a:ext cx="1143000" cy="1524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43400" y="41148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2)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FETAL KIDNEY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600200"/>
            <a:ext cx="4038600" cy="5105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Kidney is subdivided into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Lobes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that are visible externally. 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Lobulation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diminishes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at the end of  fetal period.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Nephron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formation is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complete at birth.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Documents and Settings\user1\My Documents\My Pictures\KIDNEY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52600"/>
            <a:ext cx="3906356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86995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CHANGES BEFORE BIRTH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31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4267200"/>
            <a:ext cx="8763000" cy="2590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Position: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kidney ascends from pelvis to abdomen &amp; attains its adult position,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caudal to suprarenal gland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Blood Supply: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 the kidney ascends, its blood supply changes from renal branches of common iliac arteries into </a:t>
            </a:r>
            <a:r>
              <a:rPr lang="en-US" sz="2400" b="1" dirty="0" smtClean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renal branches of abdominal aorta.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Rotation: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Initially,  the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Hilum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is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ventral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then rotates medially about 90° &amp; becomes </a:t>
            </a:r>
            <a:r>
              <a:rPr lang="en-US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medial.</a:t>
            </a:r>
            <a:endParaRPr lang="en-US" sz="2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Desktop\dr essam\dr essam 0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400800" cy="266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8600" y="2971800"/>
            <a:ext cx="11464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Common iliac </a:t>
            </a:r>
          </a:p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artery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1375068" y="3048000"/>
            <a:ext cx="453732" cy="1392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43800" y="2514600"/>
            <a:ext cx="12971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Abdominal aorta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rot="10800000" flipV="1">
            <a:off x="6934200" y="2645404"/>
            <a:ext cx="609600" cy="215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AT THE 9</a:t>
            </a:r>
            <a:r>
              <a:rPr lang="en-US" sz="4000" b="1" baseline="30000" dirty="0" smtClean="0">
                <a:solidFill>
                  <a:srgbClr val="0000FF"/>
                </a:solidFill>
              </a:rPr>
              <a:t>TH</a:t>
            </a:r>
            <a:r>
              <a:rPr lang="en-US" sz="4000" b="1" dirty="0" smtClean="0">
                <a:solidFill>
                  <a:srgbClr val="0000FF"/>
                </a:solidFill>
              </a:rPr>
              <a:t> WEEK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Beginning of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glomerular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filtration.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kidney attains its 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adult position.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Receives its  arterial supply from  abdominal aorta.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hilum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is rotated medially</a:t>
            </a:r>
            <a:endParaRPr lang="en-US" sz="2400" dirty="0"/>
          </a:p>
        </p:txBody>
      </p:sp>
      <p:pic>
        <p:nvPicPr>
          <p:cNvPr id="1026" name="Picture 2" descr="C:\Users\galmadani\Desktop\Documents\Documents\Student Gray\4. Abdomen\F66122-004-f1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0909" r="9091" b="3090"/>
          <a:stretch>
            <a:fillRect/>
          </a:stretch>
        </p:blipFill>
        <p:spPr bwMode="auto">
          <a:xfrm>
            <a:off x="685800" y="1600200"/>
            <a:ext cx="3810000" cy="502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CHANGES AFTER BIRTH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534400" cy="495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Increase in size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due to elongation of tubules and increase in connective tissue between tubules (not due to increase in number of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nephrons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Disappearance of kidney </a:t>
            </a:r>
            <a:r>
              <a:rPr lang="en-US" b="1" dirty="0" err="1" smtClean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lobulation</a:t>
            </a:r>
            <a:endParaRPr lang="en-US" b="1" dirty="0" smtClean="0">
              <a:solidFill>
                <a:srgbClr val="4C27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ANOMALIES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3505200" cy="4876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Pelvic kidney: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failure of ascent of one kidney (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ureter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short)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Horseshoe kidney: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poles of both kidneys (usually the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lower poles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fuse: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kidneys have a 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lower  position than normal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but 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have normal function </a:t>
            </a:r>
            <a:endParaRPr lang="en-US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Documents and Settings\user1\My Documents\My Pictures\kidney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62400" y="1828800"/>
            <a:ext cx="47244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ANOMALIES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Documents and Settings\user1\Desktop\dr essam\dr essam 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1600200"/>
            <a:ext cx="3810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C:\Documents and Settings\user1\Desktop\dr essam\dr essam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38862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C:\Documents and Settings\user1\Desktop\dr essam\dr essam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343400"/>
            <a:ext cx="3748088" cy="2257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200" y="3657600"/>
            <a:ext cx="410881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C27E7"/>
                </a:solidFill>
                <a:latin typeface="Arial" pitchFamily="34" charset="0"/>
                <a:cs typeface="Arial" pitchFamily="34" charset="0"/>
              </a:rPr>
              <a:t>A- </a:t>
            </a:r>
            <a:r>
              <a:rPr lang="en-US" b="1" dirty="0" smtClean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Unilateral renal agenesis: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due to 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absence of one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657600"/>
            <a:ext cx="382668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B-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Supernumerary kidney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due to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development of 2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buds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6806" y="4876800"/>
            <a:ext cx="408316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C-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 side: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malrotation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kidney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Left side: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bifid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ureter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&amp; 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        supernumerary kidney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32004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 Black" pitchFamily="34" charset="0"/>
              </a:rPr>
              <a:t>B</a:t>
            </a:r>
            <a:endParaRPr lang="en-US" sz="12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1D8492A-093B-4AB5-B27F-0D1FD0C683D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1571625" y="2286000"/>
            <a:ext cx="6143625" cy="18621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1500" b="1" dirty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GOOD LUCK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the end of the lecture, students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Identify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embryological origin of kidneys &amp;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ureters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Differentiate between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3 systems of kidneys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during development.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development of collecting &amp; excretory parts of permanent kidney.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fetal kidney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identify the pre- </a:t>
            </a:r>
            <a:r>
              <a:rPr lang="en-US" b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postnatal changes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that occur in the kidney.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Enumerate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most common anomalies of kidneys &amp;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ureters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3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3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EMBRYOLOGICAL ORIGIN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user1\Desktop\CMRC approval\copyright 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7620000" cy="4953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cxnSp>
        <p:nvCxnSpPr>
          <p:cNvPr id="12" name="Straight Arrow Connector 11"/>
          <p:cNvCxnSpPr>
            <a:stCxn id="2" idx="2"/>
          </p:cNvCxnSpPr>
          <p:nvPr/>
        </p:nvCxnSpPr>
        <p:spPr>
          <a:xfrm rot="5400000">
            <a:off x="2763774" y="360426"/>
            <a:ext cx="1066800" cy="27843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6400" y="1524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from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2362200"/>
            <a:ext cx="1447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INTERMEDIATE MESODERM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458061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638800" y="2057400"/>
            <a:ext cx="4447051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Differentiates into:</a:t>
            </a:r>
          </a:p>
          <a:p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u="sng" dirty="0" err="1" smtClean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Nephrogenic</a:t>
            </a:r>
            <a:r>
              <a:rPr lang="en-US" sz="2400" b="1" u="sng" dirty="0" smtClean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ridge (cord)</a:t>
            </a:r>
            <a:r>
              <a:rPr lang="en-US" sz="2400" b="1" dirty="0" smtClean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</a:p>
          <a:p>
            <a:pPr marL="342900" indent="-342900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forms kidneys &amp;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ureters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  </a:t>
            </a:r>
            <a:r>
              <a:rPr lang="en-US" sz="24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Gonadal</a:t>
            </a: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ridge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forms </a:t>
            </a:r>
          </a:p>
          <a:p>
            <a:pPr marL="342900" indent="-342900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gonads (testes or ovaries)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3886200" y="2971800"/>
            <a:ext cx="20574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3505200" y="4191000"/>
            <a:ext cx="24384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KIDNEYS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Documents and Settings\user1\My Documents\My Pictures\Copy of URO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2672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Connector 11"/>
          <p:cNvCxnSpPr/>
          <p:nvPr/>
        </p:nvCxnSpPr>
        <p:spPr>
          <a:xfrm rot="16200000" flipH="1">
            <a:off x="2095500" y="6057900"/>
            <a:ext cx="4572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086100" y="483870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11990" y="1524000"/>
            <a:ext cx="4532010" cy="563231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Three systems of kidney develops: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u="sng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Pronephric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system: 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 appears at </a:t>
            </a:r>
            <a:r>
              <a:rPr lang="en-US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beginning of 4</a:t>
            </a:r>
            <a:r>
              <a:rPr lang="en-US" b="1" u="sng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week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   in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cervical region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analogous to kidney of fish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formed of tubules &amp; a duct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not function in human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disappears</a:t>
            </a:r>
          </a:p>
          <a:p>
            <a:pPr marL="342900" indent="-342900">
              <a:buAutoNum type="arabicPeriod" startAt="2"/>
            </a:pPr>
            <a:r>
              <a:rPr lang="en-US" b="1" u="sng" dirty="0" err="1" smtClean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Mesonephric</a:t>
            </a:r>
            <a:r>
              <a:rPr lang="en-US" b="1" u="sng" dirty="0" smtClean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system: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appears at </a:t>
            </a:r>
            <a:r>
              <a:rPr lang="en-US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end of 4</a:t>
            </a:r>
            <a:r>
              <a:rPr lang="en-US" b="1" u="sng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week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   in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thoracic &amp; abdominal regions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analogous to kidney of amphibians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formed of tubules &amp; a duct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function temporarily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-The duct: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male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forms genital duct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both sexes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forms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</a:t>
            </a:r>
          </a:p>
          <a:p>
            <a:pPr marL="342900" indent="-342900">
              <a:buAutoNum type="arabicPeriod" startAt="3"/>
            </a:pP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Metanephric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system: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appears at </a:t>
            </a:r>
            <a:r>
              <a:rPr lang="en-US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b="1" u="sng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week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pelvis</a:t>
            </a:r>
            <a:endParaRPr lang="en-US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starts to function at 9</a:t>
            </a:r>
            <a:r>
              <a:rPr lang="en-US" b="1" u="sng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week</a:t>
            </a:r>
            <a:endParaRPr lang="en-US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019800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Ureteric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bud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>
            <a:endCxn id="9" idx="0"/>
          </p:cNvCxnSpPr>
          <p:nvPr/>
        </p:nvCxnSpPr>
        <p:spPr>
          <a:xfrm rot="10800000" flipV="1">
            <a:off x="1000722" y="5562600"/>
            <a:ext cx="1132879" cy="45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Arrow 12"/>
          <p:cNvSpPr/>
          <p:nvPr/>
        </p:nvSpPr>
        <p:spPr>
          <a:xfrm>
            <a:off x="3733800" y="1905000"/>
            <a:ext cx="4572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3733800" y="4572000"/>
            <a:ext cx="3048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3352800" y="6248400"/>
            <a:ext cx="4572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METANEPHROS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PERMANENT KIDNEY)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04800" y="1752600"/>
            <a:ext cx="4114800" cy="480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Formed of 2 origins: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Bud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(derived from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mesonephric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duct):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gives </a:t>
            </a:r>
            <a:r>
              <a:rPr lang="en-US" sz="2400" b="1" dirty="0" smtClean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Collecting</a:t>
            </a:r>
            <a:r>
              <a:rPr lang="en-US" sz="2400" b="1" dirty="0" smtClean="0">
                <a:solidFill>
                  <a:srgbClr val="4C27E7"/>
                </a:solidFill>
                <a:latin typeface="Arial" pitchFamily="34" charset="0"/>
                <a:cs typeface="Arial" pitchFamily="34" charset="0"/>
              </a:rPr>
              <a:t> part of kidney</a:t>
            </a:r>
          </a:p>
          <a:p>
            <a:pPr marL="457200" indent="-457200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Blastema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(Mass):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gives </a:t>
            </a:r>
            <a:r>
              <a:rPr lang="en-US" sz="2400" b="1" dirty="0" smtClean="0">
                <a:solidFill>
                  <a:srgbClr val="4C27E7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400" b="1" dirty="0" smtClean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xcretory</a:t>
            </a:r>
            <a:r>
              <a:rPr lang="en-US" sz="2400" b="1" dirty="0" smtClean="0">
                <a:solidFill>
                  <a:srgbClr val="4C27E7"/>
                </a:solidFill>
                <a:latin typeface="Arial" pitchFamily="34" charset="0"/>
                <a:cs typeface="Arial" pitchFamily="34" charset="0"/>
              </a:rPr>
              <a:t> part of kidney</a:t>
            </a:r>
            <a:endParaRPr lang="en-US" sz="2400" b="1" dirty="0">
              <a:solidFill>
                <a:srgbClr val="4C27E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KIDNEY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41148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>
            <a:off x="8305800" y="5410200"/>
            <a:ext cx="3048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5257800" y="6172200"/>
            <a:ext cx="228600" cy="304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8763000" cy="86995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COLLECTING PART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1600200"/>
            <a:ext cx="4724400" cy="495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A-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bud elongates &amp; penetrates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mass.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B- Stalk of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bud forms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ureter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&amp; its cranial end forms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renal pelvis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C- Branching of renal pelvis  gives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major calices.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Branching of major calyces gives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minor calyces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D- Continuous branching gives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straight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then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arched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collecting tubules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user1\My Documents\My Pictures\kidney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00200"/>
            <a:ext cx="3607192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638800" y="19812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28956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3962400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57912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5486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8153400" y="62484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867400" y="6096000"/>
            <a:ext cx="2286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EXCRETORY PART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3400" y="1752600"/>
            <a:ext cx="4191000" cy="480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Each </a:t>
            </a:r>
            <a:r>
              <a:rPr lang="en-US" sz="2400" b="1" dirty="0" smtClean="0">
                <a:solidFill>
                  <a:srgbClr val="4C27E7"/>
                </a:solidFill>
                <a:latin typeface="Arial" pitchFamily="34" charset="0"/>
                <a:cs typeface="Arial" pitchFamily="34" charset="0"/>
              </a:rPr>
              <a:t>arched collecting tubule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surrounded by a cap of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mass.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cap forms the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vesicle.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vesicle elongates to form an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S-shaped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tubule.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user1\Desktop\CMRC approval\copyright 0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0"/>
            <a:ext cx="3986212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9" name="Picture 3" descr="C:\Documents and Settings\user1\Desktop\CMRC approval\copyright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114800"/>
            <a:ext cx="41148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Left Arrow 5"/>
          <p:cNvSpPr/>
          <p:nvPr/>
        </p:nvSpPr>
        <p:spPr>
          <a:xfrm>
            <a:off x="8305800" y="22860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8382000" y="3429000"/>
            <a:ext cx="304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8534400" y="5867400"/>
            <a:ext cx="304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EXCRETORY PART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3733800" cy="480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end of each tubule forms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Glomerular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(Bowman’s)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capsule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Each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glomerular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capsule is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invaginated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by capillaries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Glomerulus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tubule lengthens to form: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Proximal &amp; Distal convoluted tubules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Loop of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Henle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user1\Desktop\CMRC approval\copyright 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76400"/>
            <a:ext cx="4800600" cy="495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Up Arrow 4"/>
          <p:cNvSpPr/>
          <p:nvPr/>
        </p:nvSpPr>
        <p:spPr>
          <a:xfrm>
            <a:off x="4572000" y="6172200"/>
            <a:ext cx="304800" cy="304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343400" y="5029200"/>
            <a:ext cx="3048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8534400" y="46482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8458200" y="36576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8534400" y="58674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877</TotalTime>
  <Words>496</Words>
  <Application>Microsoft Office PowerPoint</Application>
  <PresentationFormat>On-screen Show (4:3)</PresentationFormat>
  <Paragraphs>106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Median</vt:lpstr>
      <vt:lpstr>Slide 1</vt:lpstr>
      <vt:lpstr>OBJECTIVES</vt:lpstr>
      <vt:lpstr> EMBRYOLOGICAL ORIGIN</vt:lpstr>
      <vt:lpstr>INTERMEDIATE MESODERM</vt:lpstr>
      <vt:lpstr>DEVELOPMENT OF KIDNEYS</vt:lpstr>
      <vt:lpstr>METANEPHROS (PERMANENT KIDNEY)</vt:lpstr>
      <vt:lpstr>COLLECTING PART</vt:lpstr>
      <vt:lpstr>EXCRETORY PART</vt:lpstr>
      <vt:lpstr>EXCRETORY PART</vt:lpstr>
      <vt:lpstr>THE NEPHRON (FUNCTIONAL UNIT OF KIDNEY)</vt:lpstr>
      <vt:lpstr>THE FETAL KIDNEY</vt:lpstr>
      <vt:lpstr>CHANGES BEFORE BIRTH </vt:lpstr>
      <vt:lpstr>AT THE 9TH WEEK</vt:lpstr>
      <vt:lpstr>CHANGES AFTER BIRTH</vt:lpstr>
      <vt:lpstr>ANOMALIES</vt:lpstr>
      <vt:lpstr>ANOMALIES</vt:lpstr>
      <vt:lpstr>Slide 17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 OF  THE PITUITARY GLAND</dc:title>
  <dc:creator>user1</dc:creator>
  <cp:lastModifiedBy>galmadani</cp:lastModifiedBy>
  <cp:revision>158</cp:revision>
  <dcterms:created xsi:type="dcterms:W3CDTF">2011-03-26T11:54:12Z</dcterms:created>
  <dcterms:modified xsi:type="dcterms:W3CDTF">2012-04-22T07:17:06Z</dcterms:modified>
</cp:coreProperties>
</file>