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4" r:id="rId3"/>
    <p:sldId id="257" r:id="rId4"/>
    <p:sldId id="286" r:id="rId5"/>
    <p:sldId id="267" r:id="rId6"/>
    <p:sldId id="262" r:id="rId7"/>
    <p:sldId id="288" r:id="rId8"/>
    <p:sldId id="290" r:id="rId9"/>
    <p:sldId id="276" r:id="rId10"/>
    <p:sldId id="292" r:id="rId11"/>
    <p:sldId id="260" r:id="rId12"/>
    <p:sldId id="281" r:id="rId13"/>
    <p:sldId id="278" r:id="rId14"/>
    <p:sldId id="277" r:id="rId15"/>
    <p:sldId id="293" r:id="rId16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B0AC-603D-429E-B65A-7D208230107B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7A79-5171-4623-AC4C-F4D06D3CD78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3A14-AA3D-44D3-8BBD-7724E1806C68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A196-F756-4108-A0DC-57084ED0BE9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1D29-30BA-464A-AF7F-72F64E630F08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8A87-9448-448D-A350-AE4A50A76F3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92F2-AA90-4FFD-B07E-6BF9552721A5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CFB8-3A61-4202-B1F1-A5A665285C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0C27-8637-4057-AA8B-76CBC3063220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7CD2-7F06-42E4-9AA2-3BBD2B7F206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A056-C63D-45C9-B057-1C30CC47B594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3B45-075E-449A-8CC9-35A6C43B72D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D76D-05A6-435E-AFF2-DB272B912AFA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4653-CEF2-4582-BCB7-C58C3841393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B402-5C9B-4F7B-A11B-B16C8322EF3C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DDBF-328C-4032-8C6C-2F108A01FB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2B61-A8C7-4E0B-B17F-6D006FFEB30F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9331-2CBF-47D7-A86D-BC5461851D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DF18-89F5-4045-8697-DDA17874DFB7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DC75-5CD6-491C-807A-9B20B8E995E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9759-8208-49B5-B00B-358464E050E6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1CDF-8ECB-4398-9677-BB9B9D834CD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096D3-5160-4963-9F12-7EA8DF6C9F1E}" type="datetimeFigureOut">
              <a:rPr lang="ar-SA"/>
              <a:pPr>
                <a:defRPr/>
              </a:pPr>
              <a:t>11/06/33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A1375-9E89-49F7-BA18-94F81284165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lgerian" pitchFamily="82" charset="0"/>
              </a:rPr>
              <a:t>Development of the urinary bladder and urethra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898989"/>
                </a:solidFill>
                <a:latin typeface="Bradley Hand ITC" pitchFamily="66" charset="0"/>
                <a:cs typeface="Arial" charset="0"/>
              </a:rPr>
              <a:t>Dr. Sanaa  Alsharawi / Dr. Essam Salama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3467100" cy="714375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Male Urethra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09975" cy="4691063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</a:pPr>
            <a:r>
              <a:rPr lang="en-US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genital tubercle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elongates forming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the phallus,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which is the precursor of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the penis.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Most of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male urethra : prostatic, membranous and spongy parts is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derived from endoderm of the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pelvic middle part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urogenital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distal part of male urethra in glans penis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starts as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ectodermal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solid cord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that grows towards the root of penis to meet the spongy urethra , later it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canalizes.   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4" t="2238" r="1254" b="5821"/>
          <a:stretch>
            <a:fillRect/>
          </a:stretch>
        </p:blipFill>
        <p:spPr>
          <a:xfrm>
            <a:off x="4787900" y="3438525"/>
            <a:ext cx="4184650" cy="3159125"/>
          </a:xfrm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 l="1039" t="2679" r="1039" b="5083"/>
          <a:stretch>
            <a:fillRect/>
          </a:stretch>
        </p:blipFill>
        <p:spPr bwMode="auto">
          <a:xfrm>
            <a:off x="4692650" y="333375"/>
            <a:ext cx="4343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ame 5"/>
          <p:cNvSpPr/>
          <p:nvPr/>
        </p:nvSpPr>
        <p:spPr>
          <a:xfrm>
            <a:off x="8286750" y="5429250"/>
            <a:ext cx="714375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Anomalies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3328988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Urachal</a:t>
            </a:r>
            <a:r>
              <a:rPr lang="en-US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anomalies.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Urethral anomalies.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Extrophy</a:t>
            </a:r>
            <a:r>
              <a:rPr lang="en-US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of the bladder (</a:t>
            </a:r>
            <a:r>
              <a:rPr lang="en-US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Ectopiae</a:t>
            </a:r>
            <a:r>
              <a:rPr lang="en-US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vesica</a:t>
            </a:r>
            <a:r>
              <a:rPr lang="en-US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exposure of the posterior wall of the bladder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 defect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anterior abdominal wall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anterior wall  of the bladder.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9263" cy="635000"/>
          </a:xfrm>
          <a:solidFill>
            <a:srgbClr val="FFC000"/>
          </a:solidFill>
        </p:spPr>
        <p:txBody>
          <a:bodyPr/>
          <a:lstStyle/>
          <a:p>
            <a:pPr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Urachal anomalies</a:t>
            </a:r>
            <a:endParaRPr lang="en-US" sz="3600" smtClean="0">
              <a:cs typeface="Times New Roman" pitchFamily="18" charset="0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1075"/>
            <a:ext cx="3898900" cy="4176713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Urachal cyst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persistence or remnant of epithelial lining of urachus.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rachal sinus,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discharge serous fluid from the umblicus.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 Urachal fistula</a:t>
            </a:r>
            <a:r>
              <a:rPr lang="en-US" sz="24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entire urachus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remains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patent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and allows urine to escape from the umbilicus.</a:t>
            </a:r>
          </a:p>
          <a:p>
            <a:pPr eaLnBrk="1" hangingPunct="1"/>
            <a:endParaRPr lang="en-US" sz="2400" smtClean="0">
              <a:cs typeface="Arial" charset="0"/>
            </a:endParaRPr>
          </a:p>
        </p:txBody>
      </p:sp>
      <p:pic>
        <p:nvPicPr>
          <p:cNvPr id="13316" name="Content Placeholder 4" descr="27B4F6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170" t="11647" r="27629" b="22223"/>
          <a:stretch>
            <a:fillRect/>
          </a:stretch>
        </p:blipFill>
        <p:spPr>
          <a:xfrm>
            <a:off x="4932363" y="190500"/>
            <a:ext cx="3889375" cy="6407150"/>
          </a:xfrm>
          <a:noFill/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5867400" y="908050"/>
            <a:ext cx="7921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35600" y="549275"/>
            <a:ext cx="72072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03800" y="3141663"/>
            <a:ext cx="936625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3800" y="5013325"/>
            <a:ext cx="936625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002588" cy="765175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 rtl="0" eaLnBrk="1" hangingPunct="1">
              <a:defRPr/>
            </a:pP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Urethral Anomalies</a:t>
            </a: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908050"/>
            <a:ext cx="3683000" cy="5400675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1-Hypospadius :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GB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most common anomaly, 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with incomplete fusion of the urethral folds, and abnormal openings of the urethra occur along the </a:t>
            </a:r>
            <a:r>
              <a:rPr lang="en-GB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ventral (inferior) 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aspect of </a:t>
            </a:r>
            <a:r>
              <a:rPr lang="en-GB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the penis.</a:t>
            </a:r>
            <a:endParaRPr lang="en-US" sz="240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GB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2-Epispadius :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GB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 rare abnormality,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in which the </a:t>
            </a:r>
            <a:r>
              <a:rPr lang="en-GB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urethral meatus 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is found on the </a:t>
            </a:r>
            <a:r>
              <a:rPr lang="en-GB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dorsum of penis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, it is most often associated with </a:t>
            </a:r>
            <a:r>
              <a:rPr lang="en-GB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extrophy of the bladder.</a:t>
            </a:r>
            <a:endParaRPr lang="en-US" sz="24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Documents and Settings\EssamEldin\Desktop\emb urinary and urethra\imagesCAOS18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052513"/>
            <a:ext cx="4086225" cy="3271837"/>
          </a:xfrm>
          <a:ln>
            <a:solidFill>
              <a:schemeClr val="tx1"/>
            </a:solidFill>
          </a:ln>
        </p:spPr>
      </p:pic>
      <p:pic>
        <p:nvPicPr>
          <p:cNvPr id="14341" name="Picture 6" descr="F2FD6340"/>
          <p:cNvPicPr>
            <a:picLocks noChangeAspect="1" noChangeArrowheads="1"/>
          </p:cNvPicPr>
          <p:nvPr/>
        </p:nvPicPr>
        <p:blipFill>
          <a:blip r:embed="rId3"/>
          <a:srcRect l="13602" t="42522" r="57281" b="29768"/>
          <a:stretch>
            <a:fillRect/>
          </a:stretch>
        </p:blipFill>
        <p:spPr bwMode="auto">
          <a:xfrm>
            <a:off x="4932363" y="4437063"/>
            <a:ext cx="3167062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eaLnBrk="1" hangingPunct="1"/>
            <a:r>
              <a:rPr lang="en-GB" sz="13800" smtClean="0">
                <a:solidFill>
                  <a:srgbClr val="FF0000"/>
                </a:solidFill>
                <a:latin typeface="Forte" pitchFamily="66" charset="0"/>
                <a:cs typeface="Times New Roman" pitchFamily="18" charset="0"/>
              </a:rPr>
              <a:t>Thank you</a:t>
            </a:r>
            <a:endParaRPr lang="en-US" sz="13800" smtClean="0">
              <a:solidFill>
                <a:srgbClr val="FF0000"/>
              </a:solidFill>
              <a:latin typeface="Forte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42938" y="357188"/>
            <a:ext cx="79295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 1. The urinary bladder is mainly developed from :  </a:t>
            </a:r>
            <a:endParaRPr lang="en-US" sz="1400"/>
          </a:p>
          <a:p>
            <a:r>
              <a:rPr lang="en-US" sz="1400"/>
              <a:t>        a. Vesical part of the urogenital sinus.</a:t>
            </a:r>
          </a:p>
          <a:p>
            <a:r>
              <a:rPr lang="en-US" sz="1400"/>
              <a:t>        b. Pelvic part of the urogenital sinus.</a:t>
            </a:r>
          </a:p>
          <a:p>
            <a:r>
              <a:rPr lang="en-US" sz="1400"/>
              <a:t>        c. Pallic part of the urogenital sinus.</a:t>
            </a:r>
          </a:p>
          <a:p>
            <a:r>
              <a:rPr lang="en-US" sz="1400"/>
              <a:t>        d. Allantois.</a:t>
            </a:r>
          </a:p>
          <a:p>
            <a:r>
              <a:rPr lang="en-US" sz="1400"/>
              <a:t> </a:t>
            </a:r>
          </a:p>
          <a:p>
            <a:r>
              <a:rPr lang="en-US" sz="1400"/>
              <a:t>  </a:t>
            </a:r>
            <a:r>
              <a:rPr lang="en-US" sz="1400" b="1"/>
              <a:t>2. Which one of the  following forms the entire female urethra ?</a:t>
            </a:r>
            <a:endParaRPr lang="en-US" sz="1400"/>
          </a:p>
          <a:p>
            <a:r>
              <a:rPr lang="en-US" sz="1400"/>
              <a:t>        a. Genital tubercle.</a:t>
            </a:r>
          </a:p>
          <a:p>
            <a:r>
              <a:rPr lang="en-US" sz="1400"/>
              <a:t>        b. Allantois.</a:t>
            </a:r>
          </a:p>
          <a:p>
            <a:r>
              <a:rPr lang="en-US" sz="1400"/>
              <a:t>        c. Vesical part of the urogenital sinus.</a:t>
            </a:r>
          </a:p>
          <a:p>
            <a:r>
              <a:rPr lang="en-US" sz="1400"/>
              <a:t>        d. Pelvic part of the urogenital sinus.</a:t>
            </a:r>
          </a:p>
          <a:p>
            <a:r>
              <a:rPr lang="en-US" sz="1400"/>
              <a:t> </a:t>
            </a:r>
          </a:p>
          <a:p>
            <a:r>
              <a:rPr lang="en-US" sz="1400"/>
              <a:t> </a:t>
            </a:r>
          </a:p>
          <a:p>
            <a:r>
              <a:rPr lang="en-US" sz="1400" b="1"/>
              <a:t>4.  The trigone of the urinary bladder is developed from : </a:t>
            </a:r>
            <a:endParaRPr lang="en-US" sz="1400"/>
          </a:p>
          <a:p>
            <a:r>
              <a:rPr lang="en-US" sz="1400"/>
              <a:t>        a. Paramesonephric ducts.</a:t>
            </a:r>
          </a:p>
          <a:p>
            <a:r>
              <a:rPr lang="en-US" sz="1400" b="1"/>
              <a:t>        </a:t>
            </a:r>
            <a:r>
              <a:rPr lang="en-US" sz="1400"/>
              <a:t>b.</a:t>
            </a:r>
            <a:r>
              <a:rPr lang="en-US" sz="1400" b="1"/>
              <a:t> </a:t>
            </a:r>
            <a:r>
              <a:rPr lang="en-US" sz="1400"/>
              <a:t>Mesonephric ducts.</a:t>
            </a:r>
          </a:p>
          <a:p>
            <a:r>
              <a:rPr lang="en-US" sz="1400"/>
              <a:t>        c. Allantois.</a:t>
            </a:r>
          </a:p>
          <a:p>
            <a:r>
              <a:rPr lang="en-US" sz="1400"/>
              <a:t>        d. Urogenital sinus.   </a:t>
            </a:r>
          </a:p>
          <a:p>
            <a:r>
              <a:rPr lang="en-US" sz="1400"/>
              <a:t> </a:t>
            </a:r>
          </a:p>
          <a:p>
            <a:r>
              <a:rPr lang="en-US" sz="1400" b="1"/>
              <a:t>5. The urethra in glans penis is developed from :</a:t>
            </a:r>
            <a:endParaRPr lang="en-US" sz="1400"/>
          </a:p>
          <a:p>
            <a:r>
              <a:rPr lang="en-US" sz="1400"/>
              <a:t>    a. The vesical part of urogenital sinus.</a:t>
            </a:r>
          </a:p>
          <a:p>
            <a:r>
              <a:rPr lang="en-US" sz="1400"/>
              <a:t>    b. The pelvic part of urogenital sinus.</a:t>
            </a:r>
          </a:p>
          <a:p>
            <a:r>
              <a:rPr lang="en-US" sz="1400"/>
              <a:t>    c. The ectoderm.</a:t>
            </a:r>
          </a:p>
          <a:p>
            <a:r>
              <a:rPr lang="en-US" sz="1400"/>
              <a:t>    d. The splanchnic mesoderm.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Times New Roman" pitchFamily="18" charset="0"/>
                <a:cs typeface="Times New Roman" pitchFamily="18" charset="0"/>
              </a:rPr>
              <a:t>Objectives </a:t>
            </a:r>
            <a:endParaRPr lang="en-US" sz="8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2500" b="1" u="sng" smtClean="0">
                <a:latin typeface="Times New Roman" pitchFamily="18" charset="0"/>
                <a:cs typeface="Times New Roman" pitchFamily="18" charset="0"/>
              </a:rPr>
              <a:t>At the end of the lecture the student is able to;</a:t>
            </a:r>
            <a:endParaRPr lang="en-US" sz="2500" b="1" u="sng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Describe </a:t>
            </a:r>
            <a:r>
              <a:rPr lang="en-GB" sz="25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cloaca </a:t>
            </a:r>
            <a:r>
              <a:rPr lang="en-GB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the formation of </a:t>
            </a:r>
            <a:r>
              <a:rPr lang="en-GB" sz="25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urogenital sinus.</a:t>
            </a:r>
            <a:r>
              <a:rPr lang="en-GB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5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sz="2500" u="sng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division of the urogenital sinus </a:t>
            </a:r>
            <a:r>
              <a:rPr lang="en-US" sz="25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into various parts and name </a:t>
            </a:r>
            <a:r>
              <a:rPr lang="en-US" sz="2500" u="sng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adult organs that are derived from each part.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2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5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caudal parts of the mesonephric ducts </a:t>
            </a:r>
            <a:r>
              <a:rPr lang="en-US" sz="2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5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ureters</a:t>
            </a:r>
            <a:r>
              <a:rPr lang="en-US" sz="2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are absorbed into the urogenital sinus and the significance of this embryonic event.                                                                       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5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Discuss the position of</a:t>
            </a:r>
            <a:r>
              <a:rPr lang="en-US" sz="2500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the urachus </a:t>
            </a:r>
            <a:r>
              <a:rPr lang="en-US" sz="25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its significance and fate.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5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Describe the various</a:t>
            </a:r>
            <a:r>
              <a:rPr lang="en-GB" sz="2500" u="sng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anomalies </a:t>
            </a:r>
            <a:r>
              <a:rPr lang="en-GB" sz="25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concerned with</a:t>
            </a:r>
            <a:r>
              <a:rPr lang="en-GB" sz="2500" u="sng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the urinary bladder and urethra.</a:t>
            </a:r>
            <a:endParaRPr lang="en-US" sz="2500" u="sng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3425825" cy="785813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Cloaca 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Placeholder 5"/>
          <p:cNvSpPr>
            <a:spLocks noGrp="1"/>
          </p:cNvSpPr>
          <p:nvPr>
            <p:ph type="body" sz="half" idx="2"/>
          </p:nvPr>
        </p:nvSpPr>
        <p:spPr>
          <a:xfrm>
            <a:off x="250825" y="1071563"/>
            <a:ext cx="3600450" cy="50546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The cloaca is the dilated terminal part of the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hind gut.  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It receives the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allantois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mesonephric ducts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Its floor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is closed by the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cloacal membrane.</a:t>
            </a:r>
          </a:p>
          <a:p>
            <a:pPr algn="l" rtl="0" eaLnBrk="1" hangingPunct="1"/>
            <a:endParaRPr lang="en-US" sz="3200" smtClean="0">
              <a:cs typeface="Arial" charset="0"/>
            </a:endParaRPr>
          </a:p>
        </p:txBody>
      </p:sp>
      <p:pic>
        <p:nvPicPr>
          <p:cNvPr id="4100" name="Content Placeholder 2" descr="C:\Documents and Settings\EssamEldin\Desktop\emb urinary and urethra\Kidn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89388" y="1341438"/>
            <a:ext cx="5037137" cy="3887787"/>
          </a:xfrm>
        </p:spPr>
      </p:pic>
      <p:sp>
        <p:nvSpPr>
          <p:cNvPr id="5" name="Oval 4"/>
          <p:cNvSpPr/>
          <p:nvPr/>
        </p:nvSpPr>
        <p:spPr>
          <a:xfrm>
            <a:off x="3995738" y="4149725"/>
            <a:ext cx="576262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5738" y="3860800"/>
            <a:ext cx="6477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80063" y="4437063"/>
            <a:ext cx="8636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5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Cloaca </a:t>
            </a:r>
            <a:endParaRPr lang="en-US" sz="5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313" y="1000125"/>
            <a:ext cx="4071937" cy="5500688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mesodermal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urorectal septum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divides the cloaca and the cloacal membrane into: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Ventral part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primitive urogenital sinus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that communicates with the </a:t>
            </a:r>
            <a:r>
              <a:rPr lang="en-US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allantois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mesonephric ducts.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Its floor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urogenital membrane.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Dorsal part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rectum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and upper part of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 canal. 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Its floor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anal membrane.</a:t>
            </a:r>
          </a:p>
          <a:p>
            <a:pPr eaLnBrk="1" hangingPunct="1"/>
            <a:endParaRPr lang="en-US" sz="2000" smtClean="0">
              <a:cs typeface="Arial" charset="0"/>
            </a:endParaRPr>
          </a:p>
        </p:txBody>
      </p:sp>
      <p:pic>
        <p:nvPicPr>
          <p:cNvPr id="5124" name="Picture 7" descr="6ABD1CE8"/>
          <p:cNvPicPr>
            <a:picLocks noChangeAspect="1" noChangeArrowheads="1"/>
          </p:cNvPicPr>
          <p:nvPr/>
        </p:nvPicPr>
        <p:blipFill>
          <a:blip r:embed="rId2"/>
          <a:srcRect l="20245" t="34686" r="41603" b="38628"/>
          <a:stretch>
            <a:fillRect/>
          </a:stretch>
        </p:blipFill>
        <p:spPr bwMode="auto">
          <a:xfrm>
            <a:off x="4140200" y="1484313"/>
            <a:ext cx="495141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795963" y="3500438"/>
            <a:ext cx="576262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211638" y="2636838"/>
            <a:ext cx="57626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6443663" y="3573463"/>
            <a:ext cx="576262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200" cy="635000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Primitive urogenital sinus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1435100"/>
            <a:ext cx="4033838" cy="4691063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Is divided into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three parts;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cranial;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vesical part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most of the bladder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and continuous with the allantois.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middle;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part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main part of </a:t>
            </a:r>
            <a:r>
              <a:rPr lang="en-US" sz="2400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male urethra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entire </a:t>
            </a:r>
            <a:r>
              <a:rPr lang="en-US" sz="2400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female urethra.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caudal;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phallic part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grows towards genital tubercle.</a:t>
            </a:r>
          </a:p>
          <a:p>
            <a:pPr eaLnBrk="1" hangingPunct="1"/>
            <a:endParaRPr lang="en-US" sz="2400" smtClean="0">
              <a:cs typeface="Arial" charset="0"/>
            </a:endParaRPr>
          </a:p>
        </p:txBody>
      </p:sp>
      <p:pic>
        <p:nvPicPr>
          <p:cNvPr id="6148" name="Picture 6" descr="2610BC6D"/>
          <p:cNvPicPr>
            <a:picLocks noChangeAspect="1" noChangeArrowheads="1"/>
          </p:cNvPicPr>
          <p:nvPr/>
        </p:nvPicPr>
        <p:blipFill>
          <a:blip r:embed="rId2"/>
          <a:srcRect l="7976" t="29367" r="44144" b="53108"/>
          <a:stretch>
            <a:fillRect/>
          </a:stretch>
        </p:blipFill>
        <p:spPr bwMode="auto">
          <a:xfrm>
            <a:off x="4500563" y="1484313"/>
            <a:ext cx="4464050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92950" y="2205038"/>
            <a:ext cx="719138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19925" y="3213100"/>
            <a:ext cx="72072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9925" y="3500438"/>
            <a:ext cx="647700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85113" y="2924175"/>
            <a:ext cx="1008062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700" cy="635000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Urinary bladder 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1075"/>
            <a:ext cx="3827463" cy="5111750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It develops </a:t>
            </a:r>
            <a:r>
              <a:rPr lang="en-US" sz="2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mainly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vesical part of the urogenital sinus.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trigone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is derived from the absorbed caudal ends of the </a:t>
            </a:r>
            <a:r>
              <a:rPr lang="en-US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mesonephric ducts.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epithelium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in origin.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other layers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are derived from the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splanchinic mesoderm.</a:t>
            </a:r>
          </a:p>
          <a:p>
            <a:pPr algn="l" rtl="0" eaLnBrk="1" hangingPunct="1"/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5" descr="스캔00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864"/>
          <a:stretch>
            <a:fillRect/>
          </a:stretch>
        </p:blipFill>
        <p:spPr>
          <a:xfrm>
            <a:off x="4643438" y="3789363"/>
            <a:ext cx="4284662" cy="2663825"/>
          </a:xfrm>
          <a:ln>
            <a:solidFill>
              <a:schemeClr val="tx1"/>
            </a:solidFill>
          </a:ln>
        </p:spPr>
      </p:pic>
      <p:pic>
        <p:nvPicPr>
          <p:cNvPr id="7173" name="Picture 6" descr="2610BC6D"/>
          <p:cNvPicPr>
            <a:picLocks noChangeAspect="1" noChangeArrowheads="1"/>
          </p:cNvPicPr>
          <p:nvPr/>
        </p:nvPicPr>
        <p:blipFill>
          <a:blip r:embed="rId3"/>
          <a:srcRect l="7976" t="28935" r="44992" b="53108"/>
          <a:stretch>
            <a:fillRect/>
          </a:stretch>
        </p:blipFill>
        <p:spPr bwMode="auto">
          <a:xfrm>
            <a:off x="4716463" y="1412875"/>
            <a:ext cx="3960812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524750" y="5157788"/>
            <a:ext cx="13684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19925" y="2205038"/>
            <a:ext cx="72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91063" cy="6350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Urinary bladder </a:t>
            </a:r>
            <a:endParaRPr lang="en-US" sz="4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88" y="908050"/>
            <a:ext cx="4430712" cy="5761038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allantois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is at first continues with the bladder , then it becomes a thick </a:t>
            </a:r>
            <a:r>
              <a:rPr lang="en-US" sz="24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fibrous cord urachus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which extends from apex of the bladder to the umbilicus,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in adult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it is represented by the </a:t>
            </a:r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median umblical ligament.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After absorption of the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mesonephric ducts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 form the </a:t>
            </a:r>
            <a:r>
              <a:rPr lang="en-US" sz="24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trigone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ureters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open separately in the bladder.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infants and children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bladder is an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abdominal organ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   it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begins to enter the greater pelvis </a:t>
            </a: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 about 6 years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and becomes a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pelvic organ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after puberty.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cs typeface="Arial" charset="0"/>
            </a:endParaRPr>
          </a:p>
        </p:txBody>
      </p:sp>
      <p:pic>
        <p:nvPicPr>
          <p:cNvPr id="8196" name="Picture 5" descr="스캔00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439"/>
          <a:stretch>
            <a:fillRect/>
          </a:stretch>
        </p:blipFill>
        <p:spPr>
          <a:xfrm>
            <a:off x="4932363" y="1268413"/>
            <a:ext cx="4032250" cy="2620962"/>
          </a:xfrm>
          <a:ln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7643813" y="3143250"/>
            <a:ext cx="642937" cy="214313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643813" y="2714625"/>
            <a:ext cx="1357312" cy="214313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 flipH="1">
            <a:off x="6000750" y="2428875"/>
            <a:ext cx="142875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429375" y="2571750"/>
            <a:ext cx="71438" cy="714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1" name="Picture 2" descr="C:\Documents and Settings\Dr.Essam\My Documents\Downloads\f27-9a_urinary_bladder_c.jpg"/>
          <p:cNvPicPr>
            <a:picLocks noChangeAspect="1" noChangeArrowheads="1"/>
          </p:cNvPicPr>
          <p:nvPr/>
        </p:nvPicPr>
        <p:blipFill>
          <a:blip r:embed="rId3"/>
          <a:srcRect t="4549" r="46153"/>
          <a:stretch>
            <a:fillRect/>
          </a:stretch>
        </p:blipFill>
        <p:spPr bwMode="auto">
          <a:xfrm>
            <a:off x="5076825" y="4005263"/>
            <a:ext cx="36718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5-Point Star 13"/>
          <p:cNvSpPr/>
          <p:nvPr/>
        </p:nvSpPr>
        <p:spPr>
          <a:xfrm>
            <a:off x="7019925" y="5445125"/>
            <a:ext cx="144463" cy="71438"/>
          </a:xfrm>
          <a:prstGeom prst="star5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003800" y="5516563"/>
            <a:ext cx="504825" cy="46037"/>
          </a:xfrm>
          <a:prstGeom prst="mathMinus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000"/>
          </a:xfrm>
          <a:solidFill>
            <a:srgbClr val="FFFF00"/>
          </a:solidFill>
        </p:spPr>
        <p:txBody>
          <a:bodyPr/>
          <a:lstStyle/>
          <a:p>
            <a:pPr algn="l" rtl="0" eaLnBrk="1" hangingPunct="1"/>
            <a:r>
              <a:rPr lang="en-GB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Urethra </a:t>
            </a:r>
            <a:endParaRPr lang="en-US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873625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GB" sz="2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Indifferent stage ;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genital tubercle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(mesenchymal elevation) develops at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the cranial end of the cloacal membrane.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Two urethral folds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develop on either side of the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urogenital membrane.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Laterally </a:t>
            </a:r>
            <a:r>
              <a:rPr lang="en-US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two labioscrotal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folds develop on either side of the urethral folds.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urethral folds in male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 fuse with each other to close the </a:t>
            </a:r>
            <a:r>
              <a:rPr lang="en-GB" sz="2000" u="sng" smtClean="0">
                <a:latin typeface="Times New Roman" pitchFamily="18" charset="0"/>
                <a:cs typeface="Times New Roman" pitchFamily="18" charset="0"/>
              </a:rPr>
              <a:t>penile urethra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urethral folds in female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 remain separate to form </a:t>
            </a:r>
            <a:r>
              <a:rPr lang="en-GB" sz="2000" u="sng" smtClean="0">
                <a:latin typeface="Times New Roman" pitchFamily="18" charset="0"/>
                <a:cs typeface="Times New Roman" pitchFamily="18" charset="0"/>
              </a:rPr>
              <a:t>labia minora.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7" descr="3EBEB0E2"/>
          <p:cNvPicPr>
            <a:picLocks noChangeAspect="1" noChangeArrowheads="1"/>
          </p:cNvPicPr>
          <p:nvPr/>
        </p:nvPicPr>
        <p:blipFill>
          <a:blip r:embed="rId2"/>
          <a:srcRect l="10231" t="27629" r="50716" b="54141"/>
          <a:stretch>
            <a:fillRect/>
          </a:stretch>
        </p:blipFill>
        <p:spPr bwMode="auto">
          <a:xfrm>
            <a:off x="4716463" y="2133600"/>
            <a:ext cx="4248150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227763" y="2781300"/>
            <a:ext cx="136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u="sng">
                <a:solidFill>
                  <a:schemeClr val="hlink"/>
                </a:solidFill>
              </a:rPr>
              <a:t>(Labioscrotal folds)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858125" y="3214688"/>
            <a:ext cx="571500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8143875" y="3429000"/>
            <a:ext cx="10001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Penile Urethra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7956550" y="3141663"/>
            <a:ext cx="287338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243888" y="2997200"/>
            <a:ext cx="649287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011863" y="2781300"/>
            <a:ext cx="431800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00788" y="2636838"/>
            <a:ext cx="1223962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5" cy="635000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Female Urethra</a:t>
            </a:r>
            <a:endParaRPr lang="en-US" sz="4000" dirty="0"/>
          </a:p>
        </p:txBody>
      </p:sp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538538" cy="5256213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The entire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female urethra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is derived from endoderm of the </a:t>
            </a:r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part of the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urogenital sinus.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The external urethral orifice opens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dorsal to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the glans clitoris.</a:t>
            </a:r>
            <a:endParaRPr lang="en-US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smtClean="0">
              <a:cs typeface="Arial" charset="0"/>
            </a:endParaRPr>
          </a:p>
        </p:txBody>
      </p:sp>
      <p:pic>
        <p:nvPicPr>
          <p:cNvPr id="10244" name="Content Placeholder 5" descr="genital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65700" y="981075"/>
            <a:ext cx="3638550" cy="5543550"/>
          </a:xfrm>
        </p:spPr>
      </p:pic>
      <p:sp>
        <p:nvSpPr>
          <p:cNvPr id="5" name="Frame 4"/>
          <p:cNvSpPr/>
          <p:nvPr/>
        </p:nvSpPr>
        <p:spPr>
          <a:xfrm>
            <a:off x="8143875" y="3071813"/>
            <a:ext cx="571500" cy="3571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7858125" y="5000625"/>
            <a:ext cx="428625" cy="285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777</Words>
  <Application>Microsoft Office PowerPoint</Application>
  <PresentationFormat>عرض على الشاشة (3:4)‏</PresentationFormat>
  <Paragraphs>86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Algerian</vt:lpstr>
      <vt:lpstr>Bradley Hand ITC</vt:lpstr>
      <vt:lpstr>Wingdings</vt:lpstr>
      <vt:lpstr>Forte</vt:lpstr>
      <vt:lpstr>سمة Office</vt:lpstr>
      <vt:lpstr>Development of the urinary bladder and urethra </vt:lpstr>
      <vt:lpstr>Objectives </vt:lpstr>
      <vt:lpstr>Cloaca </vt:lpstr>
      <vt:lpstr>Cloaca </vt:lpstr>
      <vt:lpstr>Primitive urogenital sinus</vt:lpstr>
      <vt:lpstr>Urinary bladder  </vt:lpstr>
      <vt:lpstr>Urinary bladder </vt:lpstr>
      <vt:lpstr>Urethra </vt:lpstr>
      <vt:lpstr>Female Urethra</vt:lpstr>
      <vt:lpstr>Male Urethra</vt:lpstr>
      <vt:lpstr>Anomalies</vt:lpstr>
      <vt:lpstr> Urachal anomalies</vt:lpstr>
      <vt:lpstr>Urethral Anomalies</vt:lpstr>
      <vt:lpstr>Thank you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urinary bladder and urethra</dc:title>
  <dc:creator>AA</dc:creator>
  <cp:lastModifiedBy>AA</cp:lastModifiedBy>
  <cp:revision>151</cp:revision>
  <dcterms:modified xsi:type="dcterms:W3CDTF">2012-05-02T20:51:03Z</dcterms:modified>
</cp:coreProperties>
</file>