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824D4C-E13E-43BF-8C08-03F5C3F0DD64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B44F358-D225-4A0F-A929-53AE54261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9F2F1E-6CB5-4DA1-A634-E5CF6B63D5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40B971-4FA7-4314-B7E9-C6288BDF9B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D2C5D1-46A7-4329-A037-827791F26E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527EE4-C664-4A94-B3BA-07BECC47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72420F-816A-441C-A1B0-AB3FEB1C7A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827300-13C6-469B-9305-C578CE3BE6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3E7B22-7565-4021-AEDD-56029DD608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13BA98-64EE-47C6-A479-AB451F589D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3E8169-E5E9-4EC1-BA69-736BC70E37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48AEAA-401B-4966-8766-581333CBF0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6EA8DD-D283-496E-9F1D-22E54ADA0C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E9AE6E58-C644-4830-AAB2-A39D9AD3E561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7C4C6ED-5C49-47E8-8282-7399C0796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D9FD-083C-48D3-85F6-5F4A21B60FEE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104E4-BF0F-445D-8359-906BF9D7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B787-5D02-490C-AC0A-CCDDC369B01F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3248-5A9A-4F8F-BBC4-03525A15D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E5E7-F518-4918-A339-9D586BF3E9F8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4DD77-DF73-4521-B005-CCC0F0FCB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0368F-4DAD-4469-8615-02158B8587A6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010C9-3BCC-4CE1-80D2-A8E4786C0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1C759-21B3-47E7-B168-131504E81391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19EAF-AA53-4D7C-8B0D-A5F8D973F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9713-727F-4D1B-833D-335E980511C3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0FC2F-ECA6-40C0-A192-43DEF05A8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CB844-DAC0-4C88-A7D0-7FF28640CC66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7F1BF-0F0D-4E8A-ABD9-ED584F899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DEE9D-262C-44AD-A7D1-D8C3277FD2C3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42E54-8551-443E-A21B-13EDB1C41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8177-B9F6-48F0-BC89-6F8AD8A38125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2AB3-8717-4CB9-8716-D387E26A9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04E91-6282-4C21-824B-F613A18E916C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46D7A-1BB9-41C2-B2F2-38DA6FC3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9CE5EC-CCD3-4BB9-B233-8ED9E2542DA3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03E783-C059-470B-9A86-EA767B43F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4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3438" y="2781300"/>
            <a:ext cx="2982912" cy="18716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 of Kidney and the Urinary tract 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463" y="5594350"/>
            <a:ext cx="3309937" cy="53498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Dr. Amar C. Al-</a:t>
            </a:r>
            <a:r>
              <a:rPr lang="en-US" dirty="0" err="1" smtClean="0"/>
              <a:t>Rikabi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Hala</a:t>
            </a:r>
            <a:r>
              <a:rPr lang="en-US" dirty="0" smtClean="0"/>
              <a:t> </a:t>
            </a:r>
            <a:r>
              <a:rPr lang="en-US" dirty="0" err="1" smtClean="0"/>
              <a:t>Kasouf</a:t>
            </a:r>
            <a:r>
              <a:rPr lang="en-US" dirty="0" smtClean="0"/>
              <a:t> </a:t>
            </a:r>
            <a:r>
              <a:rPr lang="en-US" dirty="0" err="1" smtClean="0"/>
              <a:t>Kfouri</a:t>
            </a:r>
            <a:endParaRPr lang="en-US" dirty="0"/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5013325"/>
            <a:ext cx="9239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7920037" cy="647700"/>
          </a:xfrm>
        </p:spPr>
        <p:txBody>
          <a:bodyPr rtlCol="0" anchor="ctr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Late stage of ADPKD showing greatly enlarged renal profiles due to innumerable cysts of varying size replacing the renal parenchyma.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1231900"/>
            <a:ext cx="5688013" cy="5132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5732463"/>
            <a:ext cx="3455987" cy="649287"/>
          </a:xfrm>
        </p:spPr>
        <p:txBody>
          <a:bodyPr rtlCol="0" anchor="t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Kidney in acute tubular necrosis (ATN) showing pale, swollen cortex and congested medulla.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476250"/>
            <a:ext cx="3455988" cy="525462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0" y="692150"/>
            <a:ext cx="3744913" cy="720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Elongated, stretched out, regenerating proximal tubular lining cells encompass the necrotic epithelium. 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12875"/>
            <a:ext cx="3673475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637338" cy="2447925"/>
          </a:xfrm>
        </p:spPr>
        <p:txBody>
          <a:bodyPr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Kidney, Congenital and Cystic Renal Diseases and Acute Renal Failure 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2060575"/>
            <a:ext cx="8135938" cy="6477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u="sng" dirty="0" smtClean="0"/>
              <a:t>Lecture -1: 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692150"/>
            <a:ext cx="5400675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0025" y="719138"/>
            <a:ext cx="6197600" cy="5589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5445125"/>
            <a:ext cx="7200900" cy="863600"/>
          </a:xfrm>
        </p:spPr>
        <p:txBody>
          <a:bodyPr rtlCol="0" anchor="ctr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This paraffin embedded 2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µm section illustrates a normal glomerulus with normal vascular pole with minimal periglomerular interstitial fibrosis and surrounding intact tubules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9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81213" y="765175"/>
            <a:ext cx="5011737" cy="460851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836613"/>
            <a:ext cx="2879725" cy="5400675"/>
          </a:xfrm>
        </p:spPr>
        <p:txBody>
          <a:bodyPr rtlCol="0" anchor="ctr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This glomerulus shows only minimal abnormalities by electron microscopy, with rare Vacuoles and blebs in the podocytes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765175"/>
            <a:ext cx="3960812" cy="547211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827088" y="692150"/>
            <a:ext cx="7345362" cy="649288"/>
          </a:xfrm>
        </p:spPr>
        <p:txBody>
          <a:bodyPr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Bisected kidney shows a less severe form of CRD with multiple cysts and focally a significant degree of disorganization of parenchymal architecture.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1268413"/>
            <a:ext cx="6337300" cy="4906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75575" cy="576263"/>
          </a:xfrm>
        </p:spPr>
        <p:txBody>
          <a:bodyPr rtlCol="0" anchor="ctr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Autosomal recessive (infantile) polycystic disease (ARPKD). Elongated streaks represent dilated tubules.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1262063"/>
            <a:ext cx="6048375" cy="5046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5013325"/>
            <a:ext cx="3240087" cy="1439863"/>
          </a:xfrm>
        </p:spPr>
        <p:txBody>
          <a:bodyPr rtlCol="0" anchor="ctr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Cut surface of ADPKD showing variable-size, irregular cysts with no recognizable intervening normal parenchyma. Most cysts contain clear fluid and the pelvis is distorted. 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441325"/>
            <a:ext cx="3168650" cy="4735513"/>
          </a:xfrm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70000"/>
            <a:ext cx="3671888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0" y="620713"/>
            <a:ext cx="3671888" cy="7207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Histology of ADPKD shows a single glomerulus alongside several cysts 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821</TotalTime>
  <Words>216</Words>
  <Application>Microsoft Office PowerPoint</Application>
  <PresentationFormat>عرض على الشاشة (3:4)‏</PresentationFormat>
  <Paragraphs>25</Paragraphs>
  <Slides>11</Slides>
  <Notes>11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Austin</vt:lpstr>
      <vt:lpstr>Pathology of Kidney and the Urinary tract </vt:lpstr>
      <vt:lpstr>Normal Kidney, Congenital and Cystic Renal Diseases and Acute Renal Failure </vt:lpstr>
      <vt:lpstr>الشريحة 3</vt:lpstr>
      <vt:lpstr>الشريحة 4</vt:lpstr>
      <vt:lpstr>This paraffin embedded 2µm section illustrates a normal glomerulus with normal vascular pole with minimal periglomerular interstitial fibrosis and surrounding intact tubules</vt:lpstr>
      <vt:lpstr>This glomerulus shows only minimal abnormalities by electron microscopy, with rare Vacuoles and blebs in the podocytes.</vt:lpstr>
      <vt:lpstr>Bisected kidney shows a less severe form of CRD with multiple cysts and focally a significant degree of disorganization of parenchymal architecture.</vt:lpstr>
      <vt:lpstr>Autosomal recessive (infantile) polycystic disease (ARPKD). Elongated streaks represent dilated tubules.</vt:lpstr>
      <vt:lpstr>Cut surface of ADPKD showing variable-size, irregular cysts with no recognizable intervening normal parenchyma. Most cysts contain clear fluid and the pelvis is distorted. </vt:lpstr>
      <vt:lpstr>Late stage of ADPKD showing greatly enlarged renal profiles due to innumerable cysts of varying size replacing the renal parenchyma.</vt:lpstr>
      <vt:lpstr>Kidney in acute tubular necrosis (ATN) showing pale, swollen cortex and congested medulla.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Kidney and the Urinary tract</dc:title>
  <dc:creator>NAJEM</dc:creator>
  <cp:lastModifiedBy>AA</cp:lastModifiedBy>
  <cp:revision>17</cp:revision>
  <dcterms:created xsi:type="dcterms:W3CDTF">2010-11-15T06:10:39Z</dcterms:created>
  <dcterms:modified xsi:type="dcterms:W3CDTF">2012-05-03T20:56:34Z</dcterms:modified>
</cp:coreProperties>
</file>