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70" r:id="rId2"/>
    <p:sldId id="256" r:id="rId3"/>
    <p:sldId id="271" r:id="rId4"/>
    <p:sldId id="272" r:id="rId5"/>
    <p:sldId id="273" r:id="rId6"/>
    <p:sldId id="274" r:id="rId7"/>
    <p:sldId id="275" r:id="rId8"/>
    <p:sldId id="257" r:id="rId9"/>
    <p:sldId id="258" r:id="rId10"/>
    <p:sldId id="276" r:id="rId11"/>
    <p:sldId id="260" r:id="rId12"/>
    <p:sldId id="261" r:id="rId13"/>
    <p:sldId id="262" r:id="rId14"/>
    <p:sldId id="263" r:id="rId15"/>
    <p:sldId id="277" r:id="rId16"/>
    <p:sldId id="264" r:id="rId17"/>
    <p:sldId id="265" r:id="rId18"/>
    <p:sldId id="278" r:id="rId19"/>
    <p:sldId id="279" r:id="rId20"/>
    <p:sldId id="280" r:id="rId21"/>
    <p:sldId id="266" r:id="rId22"/>
    <p:sldId id="267" r:id="rId23"/>
    <p:sldId id="282" r:id="rId24"/>
    <p:sldId id="284" r:id="rId25"/>
    <p:sldId id="285" r:id="rId26"/>
    <p:sldId id="283" r:id="rId27"/>
    <p:sldId id="286" r:id="rId28"/>
    <p:sldId id="281" r:id="rId29"/>
    <p:sldId id="268" r:id="rId30"/>
    <p:sldId id="269"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52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94E39D0-A4B3-41F0-9E5C-BB54FB668818}" type="datetimeFigureOut">
              <a:rPr lang="en-US"/>
              <a:pPr>
                <a:defRPr/>
              </a:pPr>
              <a:t>5/3/2012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5E0D94D-60D6-4C0B-9308-2A20D31413F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73CEAD5-7114-4B1F-9F2B-B37AE66F3E21}" type="datetimeFigureOut">
              <a:rPr lang="en-US"/>
              <a:pPr>
                <a:defRPr/>
              </a:pPr>
              <a:t>5/3/2012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E992C53-4A9F-4B80-96EF-02D1AD5F1A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B608389-A572-4FB1-828F-75F6C27CB522}" type="slidenum">
              <a:rPr lang="en-US" smtClean="0">
                <a:latin typeface="Calibri" pitchFamily="34" charset="0"/>
              </a:rPr>
              <a:pPr fontAlgn="base">
                <a:spcBef>
                  <a:spcPct val="0"/>
                </a:spcBef>
                <a:spcAft>
                  <a:spcPct val="0"/>
                </a:spcAft>
                <a:defRPr/>
              </a:pPr>
              <a:t>1</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2B487E1-33F5-4754-95F0-B5F5A7D943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55B1B4AF-96DC-4380-8035-AEA048BFB649}" type="slidenum">
              <a:rPr lang="en-US" smtClean="0">
                <a:latin typeface="Calibri" pitchFamily="34" charset="0"/>
              </a:rPr>
              <a:pPr fontAlgn="base">
                <a:spcBef>
                  <a:spcPct val="0"/>
                </a:spcBef>
                <a:spcAft>
                  <a:spcPct val="0"/>
                </a:spcAft>
                <a:defRPr/>
              </a:pPr>
              <a:t>11</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ADE20258-592E-4FF4-9EC7-EE409408108F}" type="slidenum">
              <a:rPr lang="en-US" smtClean="0">
                <a:latin typeface="Calibri" pitchFamily="34" charset="0"/>
              </a:rPr>
              <a:pPr fontAlgn="base">
                <a:spcBef>
                  <a:spcPct val="0"/>
                </a:spcBef>
                <a:spcAft>
                  <a:spcPct val="0"/>
                </a:spcAft>
                <a:defRPr/>
              </a:pPr>
              <a:t>12</a:t>
            </a:fld>
            <a:endParaRPr 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9B74C031-4552-4C37-8036-39068157FC64}" type="slidenum">
              <a:rPr lang="en-US" smtClean="0">
                <a:latin typeface="Calibri" pitchFamily="34" charset="0"/>
              </a:rPr>
              <a:pPr fontAlgn="base">
                <a:spcBef>
                  <a:spcPct val="0"/>
                </a:spcBef>
                <a:spcAft>
                  <a:spcPct val="0"/>
                </a:spcAft>
                <a:defRPr/>
              </a:pPr>
              <a:t>13</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C306F86E-1E80-46E1-81FA-9F5A5AC7378B}" type="slidenum">
              <a:rPr lang="en-US" smtClean="0">
                <a:latin typeface="Calibri" pitchFamily="34" charset="0"/>
              </a:rPr>
              <a:pPr fontAlgn="base">
                <a:spcBef>
                  <a:spcPct val="0"/>
                </a:spcBef>
                <a:spcAft>
                  <a:spcPct val="0"/>
                </a:spcAft>
                <a:defRPr/>
              </a:pPr>
              <a:t>14</a:t>
            </a:fld>
            <a:endParaRPr 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6917A6D-C1EE-432A-98AC-0A1D974496F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490A60B5-B771-4447-B506-A327B23CDBDB}" type="slidenum">
              <a:rPr lang="en-US" smtClean="0">
                <a:latin typeface="Calibri" pitchFamily="34" charset="0"/>
              </a:rPr>
              <a:pPr fontAlgn="base">
                <a:spcBef>
                  <a:spcPct val="0"/>
                </a:spcBef>
                <a:spcAft>
                  <a:spcPct val="0"/>
                </a:spcAft>
                <a:defRPr/>
              </a:pPr>
              <a:t>16</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0ECF4B8-3975-4A7B-AE6F-D415ACC0EDC0}" type="slidenum">
              <a:rPr lang="en-US" smtClean="0">
                <a:latin typeface="Calibri" pitchFamily="34" charset="0"/>
              </a:rPr>
              <a:pPr fontAlgn="base">
                <a:spcBef>
                  <a:spcPct val="0"/>
                </a:spcBef>
                <a:spcAft>
                  <a:spcPct val="0"/>
                </a:spcAft>
                <a:defRPr/>
              </a:pPr>
              <a:t>17</a:t>
            </a:fld>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Destruction of approximately 70% of the kidney. Numerous dilated calyces with yellow-brown calculi. The central necrotic areas are surrounded by dense fibrosis</a:t>
            </a:r>
            <a:endParaRPr lang="en-US" smtClean="0"/>
          </a:p>
        </p:txBody>
      </p:sp>
      <p:sp>
        <p:nvSpPr>
          <p:cNvPr id="4" name="Slide Number Placeholder 3"/>
          <p:cNvSpPr>
            <a:spLocks noGrp="1"/>
          </p:cNvSpPr>
          <p:nvPr>
            <p:ph type="sldNum" sz="quarter" idx="5"/>
          </p:nvPr>
        </p:nvSpPr>
        <p:spPr/>
        <p:txBody>
          <a:bodyPr/>
          <a:lstStyle/>
          <a:p>
            <a:pPr>
              <a:defRPr/>
            </a:pPr>
            <a:fld id="{2D55D21E-A01D-4611-9527-19D1522FBB2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Both lymphocytes and plasma cells are seen in this case of chronic pyelonephritis. However, the plasma cells are most characteristic for chronic pyelonephritis.</a:t>
            </a:r>
          </a:p>
        </p:txBody>
      </p:sp>
      <p:sp>
        <p:nvSpPr>
          <p:cNvPr id="4" name="Slide Number Placeholder 3"/>
          <p:cNvSpPr>
            <a:spLocks noGrp="1"/>
          </p:cNvSpPr>
          <p:nvPr>
            <p:ph type="sldNum" sz="quarter" idx="5"/>
          </p:nvPr>
        </p:nvSpPr>
        <p:spPr/>
        <p:txBody>
          <a:bodyPr/>
          <a:lstStyle/>
          <a:p>
            <a:pPr>
              <a:defRPr/>
            </a:pPr>
            <a:fld id="{0AAC1997-5E7A-4852-97EA-9AED71272FB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73B95E7C-5421-43EB-A806-88198E001E20}" type="slidenum">
              <a:rPr lang="en-US" smtClean="0">
                <a:latin typeface="Calibri" pitchFamily="34" charset="0"/>
              </a:rPr>
              <a:pPr fontAlgn="base">
                <a:spcBef>
                  <a:spcPct val="0"/>
                </a:spcBef>
                <a:spcAft>
                  <a:spcPct val="0"/>
                </a:spcAft>
                <a:defRPr/>
              </a:pPr>
              <a:t>2</a:t>
            </a:fld>
            <a:endParaRPr 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3BF4D8C-B6C5-4DDC-B28A-1B849CB72F6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4A27679-39E8-48C7-A464-3C222D4DA52E}" type="slidenum">
              <a:rPr lang="en-US" smtClean="0">
                <a:latin typeface="Calibri" pitchFamily="34" charset="0"/>
              </a:rPr>
              <a:pPr fontAlgn="base">
                <a:spcBef>
                  <a:spcPct val="0"/>
                </a:spcBef>
                <a:spcAft>
                  <a:spcPct val="0"/>
                </a:spcAft>
                <a:defRPr/>
              </a:pPr>
              <a:t>21</a:t>
            </a:fld>
            <a:endParaRPr lang="en-US"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EB28F98-4F04-4BF3-A1E0-A9A608B6C8D8}" type="slidenum">
              <a:rPr lang="en-US" smtClean="0">
                <a:latin typeface="Calibri" pitchFamily="34" charset="0"/>
              </a:rPr>
              <a:pPr fontAlgn="base">
                <a:spcBef>
                  <a:spcPct val="0"/>
                </a:spcBef>
                <a:spcAft>
                  <a:spcPct val="0"/>
                </a:spcAft>
                <a:defRPr/>
              </a:pPr>
              <a:t>22</a:t>
            </a:fld>
            <a:endParaRPr lang="en-US"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D504DDC-4980-4E03-BDB8-1E64D2DCBF2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A804C4C-52C3-4C54-AAFF-10BBB2D5FBB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F9EB3F3-C633-4644-A0B6-0488BA3E758C}"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A97BF28-6649-4895-85A9-6515BC444C98}"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B770D0E-1F92-4CF3-AA68-09A180929827}"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4FF83B7-1B43-4E36-AB29-13F1EAF2FA1A}"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884086DF-6BC0-4850-9018-DCCDB1F0CFC1}" type="slidenum">
              <a:rPr lang="en-US" smtClean="0">
                <a:latin typeface="Calibri" pitchFamily="34" charset="0"/>
              </a:rPr>
              <a:pPr fontAlgn="base">
                <a:spcBef>
                  <a:spcPct val="0"/>
                </a:spcBef>
                <a:spcAft>
                  <a:spcPct val="0"/>
                </a:spcAft>
                <a:defRPr/>
              </a:pPr>
              <a:t>29</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A496BBE-7A79-4EAD-83F0-2D48310B19A4}"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A539096-4ED3-4986-981E-7AE0A7965801}" type="slidenum">
              <a:rPr lang="en-US" smtClean="0">
                <a:latin typeface="Calibri" pitchFamily="34" charset="0"/>
              </a:rPr>
              <a:pPr fontAlgn="base">
                <a:spcBef>
                  <a:spcPct val="0"/>
                </a:spcBef>
                <a:spcAft>
                  <a:spcPct val="0"/>
                </a:spcAft>
                <a:defRPr/>
              </a:pPr>
              <a:t>30</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44210F9-F189-43FD-8BFA-51A4E88E6E6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8E4A8F8-62C2-42A9-A07C-0DE58D42A9D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the first year of life (when congenital anomalies in males commonly become evident) and up to around age 40 years, infections are much more frequent in females. With increasing age the incidence in males rises as a result of prostatic hypertrophy and instrumentation</a:t>
            </a:r>
          </a:p>
        </p:txBody>
      </p:sp>
      <p:sp>
        <p:nvSpPr>
          <p:cNvPr id="4" name="Slide Number Placeholder 3"/>
          <p:cNvSpPr>
            <a:spLocks noGrp="1"/>
          </p:cNvSpPr>
          <p:nvPr>
            <p:ph type="sldNum" sz="quarter" idx="5"/>
          </p:nvPr>
        </p:nvSpPr>
        <p:spPr/>
        <p:txBody>
          <a:bodyPr/>
          <a:lstStyle/>
          <a:p>
            <a:pPr>
              <a:defRPr/>
            </a:pPr>
            <a:fld id="{F3AB4AAA-303B-4305-A1C2-6D9FD9C7C635}"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534620-D578-4D07-80C7-1DCF76F7EF0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4CEE9316-D364-4235-90F9-AE07226D6806}" type="slidenum">
              <a:rPr lang="en-US" smtClean="0">
                <a:latin typeface="Calibri" pitchFamily="34" charset="0"/>
              </a:rPr>
              <a:pPr fontAlgn="base">
                <a:spcBef>
                  <a:spcPct val="0"/>
                </a:spcBef>
                <a:spcAft>
                  <a:spcPct val="0"/>
                </a:spcAft>
                <a:defRPr/>
              </a:pPr>
              <a:t>8</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B0653327-1E05-4C80-9779-0913260F76D2}" type="slidenum">
              <a:rPr lang="en-US" smtClean="0">
                <a:latin typeface="Calibri" pitchFamily="34" charset="0"/>
              </a:rPr>
              <a:pPr fontAlgn="base">
                <a:spcBef>
                  <a:spcPct val="0"/>
                </a:spcBef>
                <a:spcAft>
                  <a:spcPct val="0"/>
                </a:spcAft>
                <a:defRPr/>
              </a:pPr>
              <a:t>9</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0"/>
              <a:ext cx="9143396" cy="6858000"/>
              <a:chOff x="159" y="0"/>
              <a:chExt cx="9143396" cy="6858000"/>
            </a:xfrm>
          </p:grpSpPr>
          <p:grpSp>
            <p:nvGrpSpPr>
              <p:cNvPr id="28" name="Group 4"/>
              <p:cNvGrpSpPr>
                <a:grpSpLocks/>
              </p:cNvGrpSpPr>
              <p:nvPr/>
            </p:nvGrpSpPr>
            <p:grpSpPr bwMode="auto">
              <a:xfrm>
                <a:off x="159" y="0"/>
                <a:ext cx="2514434" cy="6858000"/>
                <a:chOff x="159" y="0"/>
                <a:chExt cx="2514434" cy="6858000"/>
              </a:xfrm>
            </p:grpSpPr>
            <p:sp>
              <p:nvSpPr>
                <p:cNvPr id="40" name="Rectangle 117"/>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102"/>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11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116"/>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p:cNvGrpSpPr>
                <a:grpSpLocks/>
              </p:cNvGrpSpPr>
              <p:nvPr/>
            </p:nvGrpSpPr>
            <p:grpSpPr bwMode="auto">
              <a:xfrm rot="10800000">
                <a:off x="6629121" y="0"/>
                <a:ext cx="2514434" cy="6858000"/>
                <a:chOff x="445" y="0"/>
                <a:chExt cx="2514434" cy="6858000"/>
              </a:xfrm>
            </p:grpSpPr>
            <p:sp>
              <p:nvSpPr>
                <p:cNvPr id="34" name="Rectangle 9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100"/>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101"/>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9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9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9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62"/>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63"/>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64"/>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66"/>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67"/>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68"/>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7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7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7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7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7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7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7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7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7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8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8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8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8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8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8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8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120"/>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121"/>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122"/>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123"/>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fld id="{4AE3FEA4-EBD1-46AA-AD40-1565BBE4149A}" type="datetimeFigureOut">
              <a:rPr lang="en-US"/>
              <a:pPr>
                <a:defRPr/>
              </a:pPr>
              <a:t>5/3/2012</a:t>
            </a:fld>
            <a:endParaRPr lang="en-US"/>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C654254F-73C8-4208-AA0D-AA55A1620A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5EDE2E-9556-45B7-869B-919A41F9EDB0}" type="datetimeFigureOut">
              <a:rPr lang="en-US"/>
              <a:pPr>
                <a:defRPr/>
              </a:pPr>
              <a:t>5/3/2012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9E6986-0F03-4CB2-B210-F930BB4A71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3339D9-5935-4B89-B645-3DFEC11708CB}" type="datetimeFigureOut">
              <a:rPr lang="en-US"/>
              <a:pPr>
                <a:defRPr/>
              </a:pPr>
              <a:t>5/3/2012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C086E4-F1AA-41F6-9FB7-EF00EDC2A8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BC9370B-AB13-4510-A17D-BC2B23837B34}" type="datetimeFigureOut">
              <a:rPr lang="en-US"/>
              <a:pPr>
                <a:defRPr/>
              </a:pPr>
              <a:t>5/3/2012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D9902C-5ACE-4130-8EAA-826E7C3AD2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B837D45-5C78-4CE4-BFDF-0B886E28CCAF}" type="datetimeFigureOut">
              <a:rPr lang="en-US"/>
              <a:pPr>
                <a:defRPr/>
              </a:pPr>
              <a:t>5/3/2012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F70B8D-E395-4F75-989E-DD3368F87A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51A42557-4044-47B4-8024-713E2AAB91B2}" type="datetimeFigureOut">
              <a:rPr lang="en-US"/>
              <a:pPr>
                <a:defRPr/>
              </a:pPr>
              <a:t>5/3/2012</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2476C90A-36C1-401C-8317-56B9782149D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F9B9CCB-15C3-4FBA-BD78-A0F2F86F33C6}" type="datetimeFigureOut">
              <a:rPr lang="en-US"/>
              <a:pPr>
                <a:defRPr/>
              </a:pPr>
              <a:t>5/3/2012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DB8C876-7C0D-4767-88BB-77B3732DD5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90E73C-F3BD-4EC6-8361-A8B6C53FD7FB}" type="datetimeFigureOut">
              <a:rPr lang="en-US"/>
              <a:pPr>
                <a:defRPr/>
              </a:pPr>
              <a:t>5/3/2012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B252EF9-C966-4751-BD29-098AC0C5359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19A7CF-8D3F-4C53-9665-0A7E06C6A879}" type="datetimeFigureOut">
              <a:rPr lang="en-US"/>
              <a:pPr>
                <a:defRPr/>
              </a:pPr>
              <a:t>5/3/2012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7C6BDB-5AF6-4B87-B767-833270E509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117"/>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102"/>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11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116"/>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9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100"/>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101"/>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9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9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9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2"/>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63"/>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64"/>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66"/>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67"/>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68"/>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7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7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7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7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7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7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7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7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7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8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8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8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8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8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8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8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120"/>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121"/>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122"/>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123"/>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8C9C245E-F020-4BCA-BFFA-B860B3781473}" type="datetimeFigureOut">
              <a:rPr lang="en-US"/>
              <a:pPr>
                <a:defRPr/>
              </a:pPr>
              <a:t>5/3/2012</a:t>
            </a:fld>
            <a:endParaRPr lang="en-US"/>
          </a:p>
        </p:txBody>
      </p:sp>
      <p:sp>
        <p:nvSpPr>
          <p:cNvPr id="49" name="Slide Number Placeholder 6"/>
          <p:cNvSpPr>
            <a:spLocks noGrp="1"/>
          </p:cNvSpPr>
          <p:nvPr>
            <p:ph type="sldNum" sz="quarter" idx="11"/>
          </p:nvPr>
        </p:nvSpPr>
        <p:spPr/>
        <p:txBody>
          <a:bodyPr/>
          <a:lstStyle>
            <a:lvl1pPr>
              <a:defRPr/>
            </a:lvl1pPr>
          </a:lstStyle>
          <a:p>
            <a:pPr>
              <a:defRPr/>
            </a:pPr>
            <a:fld id="{A3C9F80E-3B6A-4DB8-B027-F1A2CDA5B20F}" type="slidenum">
              <a:rPr lang="en-US"/>
              <a:pPr>
                <a:defRPr/>
              </a:pPr>
              <a:t>‹#›</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117"/>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102"/>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11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116"/>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9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100"/>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101"/>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9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9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9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2"/>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63"/>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64"/>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66"/>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67"/>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68"/>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7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7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7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7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7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7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7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7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7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8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8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8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8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8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8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8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120"/>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121"/>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122"/>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123"/>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A539B1DF-1F3C-4649-ADDC-04E34CB6B2DC}" type="datetimeFigureOut">
              <a:rPr lang="en-US"/>
              <a:pPr>
                <a:defRPr/>
              </a:pPr>
              <a:t>5/3/2012</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pPr>
              <a:defRPr/>
            </a:pPr>
            <a:fld id="{33DEED3B-1EF7-49DB-967D-88C9AB283A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EFEFE"/>
                </a:solidFill>
                <a:latin typeface="+mn-lt"/>
                <a:cs typeface="+mn-cs"/>
              </a:defRPr>
            </a:lvl1pPr>
          </a:lstStyle>
          <a:p>
            <a:pPr>
              <a:defRPr/>
            </a:pPr>
            <a:fld id="{3935BC36-5153-43C0-9A0E-A71C35F3D3A5}" type="datetimeFigureOut">
              <a:rPr lang="en-US"/>
              <a:pPr>
                <a:defRPr/>
              </a:pPr>
              <a:t>5/3/2012</a:t>
            </a:fld>
            <a:endParaRPr 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a:solidFill>
                  <a:srgbClr val="FEFEFE"/>
                </a:solidFill>
                <a:latin typeface="+mn-lt"/>
                <a:cs typeface="+mn-cs"/>
              </a:defRPr>
            </a:lvl1pPr>
          </a:lstStyle>
          <a:p>
            <a:pPr>
              <a:defRPr/>
            </a:pPr>
            <a:fld id="{90B3D08A-D119-4E39-8742-DC6E1A36FC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29" r:id="rId2"/>
    <p:sldLayoutId id="2147483730" r:id="rId3"/>
    <p:sldLayoutId id="2147483731" r:id="rId4"/>
    <p:sldLayoutId id="2147483732" r:id="rId5"/>
    <p:sldLayoutId id="2147483733" r:id="rId6"/>
    <p:sldLayoutId id="2147483734" r:id="rId7"/>
    <p:sldLayoutId id="2147483738" r:id="rId8"/>
    <p:sldLayoutId id="2147483739" r:id="rId9"/>
    <p:sldLayoutId id="2147483735" r:id="rId10"/>
    <p:sldLayoutId id="2147483736"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3438" y="2781300"/>
            <a:ext cx="2982912" cy="1871663"/>
          </a:xfrm>
        </p:spPr>
        <p:txBody>
          <a:bodyPr rtlCol="0">
            <a:normAutofit fontScale="90000"/>
          </a:bodyPr>
          <a:lstStyle/>
          <a:p>
            <a:pPr eaLnBrk="1" fontAlgn="auto" hangingPunct="1">
              <a:spcAft>
                <a:spcPts val="0"/>
              </a:spcAft>
              <a:defRPr/>
            </a:pPr>
            <a:r>
              <a:rPr lang="en-US" dirty="0" smtClean="0">
                <a:solidFill>
                  <a:schemeClr val="accent1">
                    <a:lumMod val="50000"/>
                  </a:schemeClr>
                </a:solidFill>
                <a:effectLst>
                  <a:outerShdw blurRad="38100" dist="38100" dir="2700000" algn="tl">
                    <a:srgbClr val="000000">
                      <a:alpha val="43137"/>
                    </a:srgbClr>
                  </a:outerShdw>
                </a:effectLst>
              </a:rPr>
              <a:t>Pathology of Kidney and the Urinary tract </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716463" y="5594350"/>
            <a:ext cx="3309937" cy="534988"/>
          </a:xfrm>
        </p:spPr>
        <p:txBody>
          <a:bodyPr rtlCol="0">
            <a:normAutofit fontScale="85000" lnSpcReduction="20000"/>
          </a:bodyPr>
          <a:lstStyle/>
          <a:p>
            <a:pPr eaLnBrk="1" fontAlgn="auto" hangingPunct="1">
              <a:spcAft>
                <a:spcPts val="0"/>
              </a:spcAft>
              <a:defRPr/>
            </a:pPr>
            <a:r>
              <a:rPr lang="en-US" dirty="0" smtClean="0"/>
              <a:t>Dr. Amar C. Al-</a:t>
            </a:r>
            <a:r>
              <a:rPr lang="en-US" dirty="0" err="1" smtClean="0"/>
              <a:t>Rikabi</a:t>
            </a:r>
            <a:endParaRPr lang="en-US" dirty="0" smtClean="0"/>
          </a:p>
          <a:p>
            <a:pPr eaLnBrk="1" fontAlgn="auto" hangingPunct="1">
              <a:spcAft>
                <a:spcPts val="0"/>
              </a:spcAft>
              <a:defRPr/>
            </a:pPr>
            <a:r>
              <a:rPr lang="en-US" dirty="0" smtClean="0"/>
              <a:t>Dr. </a:t>
            </a:r>
            <a:r>
              <a:rPr lang="en-US" dirty="0" err="1" smtClean="0"/>
              <a:t>Hala</a:t>
            </a:r>
            <a:r>
              <a:rPr lang="en-US" dirty="0" smtClean="0"/>
              <a:t> </a:t>
            </a:r>
            <a:r>
              <a:rPr lang="en-US" dirty="0" err="1" smtClean="0"/>
              <a:t>Kassouf</a:t>
            </a:r>
            <a:r>
              <a:rPr lang="en-US" dirty="0" smtClean="0"/>
              <a:t> </a:t>
            </a:r>
            <a:r>
              <a:rPr lang="en-US" dirty="0" err="1" smtClean="0"/>
              <a:t>Kfoury</a:t>
            </a:r>
            <a:endParaRPr lang="en-US" dirty="0"/>
          </a:p>
        </p:txBody>
      </p:sp>
      <p:pic>
        <p:nvPicPr>
          <p:cNvPr id="5124" name="Picture 3"/>
          <p:cNvPicPr>
            <a:picLocks noChangeAspect="1"/>
          </p:cNvPicPr>
          <p:nvPr/>
        </p:nvPicPr>
        <p:blipFill>
          <a:blip r:embed="rId3"/>
          <a:srcRect/>
          <a:stretch>
            <a:fillRect/>
          </a:stretch>
        </p:blipFill>
        <p:spPr bwMode="auto">
          <a:xfrm>
            <a:off x="7164388" y="5013325"/>
            <a:ext cx="923925"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pPr>
              <a:defRPr/>
            </a:pPr>
            <a:r>
              <a:rPr lang="en-US" sz="3200" dirty="0" smtClean="0"/>
              <a:t>Acute </a:t>
            </a:r>
            <a:r>
              <a:rPr lang="en-US" sz="3200" dirty="0" err="1" smtClean="0"/>
              <a:t>pyelonephritis</a:t>
            </a:r>
            <a:r>
              <a:rPr lang="en-US" sz="3200" dirty="0" smtClean="0"/>
              <a:t> marked by an acute </a:t>
            </a:r>
            <a:r>
              <a:rPr lang="en-US" sz="3200" dirty="0" err="1" smtClean="0"/>
              <a:t>neutrophilic</a:t>
            </a:r>
            <a:r>
              <a:rPr lang="en-US" sz="3200" dirty="0" smtClean="0"/>
              <a:t> </a:t>
            </a:r>
            <a:r>
              <a:rPr lang="en-US" sz="3200" dirty="0" err="1" smtClean="0"/>
              <a:t>exudate</a:t>
            </a:r>
            <a:r>
              <a:rPr lang="en-US" sz="3200" dirty="0" smtClean="0"/>
              <a:t> within tubules and interstitial inflammation</a:t>
            </a:r>
            <a:endParaRPr lang="en-US" sz="3200" dirty="0"/>
          </a:p>
        </p:txBody>
      </p:sp>
      <p:pic>
        <p:nvPicPr>
          <p:cNvPr id="14339" name="Picture 2" descr="http://www.studentconsult.com/common/showimage.cfm?mediaISBN=9781416031215&amp;FigFile=S9781416031215-020-f029.jpg&amp;size=fullsize"/>
          <p:cNvPicPr>
            <a:picLocks noChangeAspect="1" noChangeArrowheads="1"/>
          </p:cNvPicPr>
          <p:nvPr/>
        </p:nvPicPr>
        <p:blipFill>
          <a:blip r:embed="rId3"/>
          <a:srcRect/>
          <a:stretch>
            <a:fillRect/>
          </a:stretch>
        </p:blipFill>
        <p:spPr bwMode="auto">
          <a:xfrm>
            <a:off x="0" y="1533525"/>
            <a:ext cx="914400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3810000" cy="1905000"/>
          </a:xfrm>
        </p:spPr>
        <p:txBody>
          <a:bodyPr rtlCol="0" anchor="ctr">
            <a:normAutofit/>
          </a:bodyPr>
          <a:lstStyle/>
          <a:p>
            <a:pPr eaLnBrk="1" fontAlgn="auto" hangingPunct="1">
              <a:spcAft>
                <a:spcPts val="0"/>
              </a:spcAft>
              <a:defRPr/>
            </a:pPr>
            <a:r>
              <a:rPr lang="en-US" sz="2000" dirty="0" smtClean="0">
                <a:solidFill>
                  <a:schemeClr val="accent1">
                    <a:lumMod val="50000"/>
                  </a:schemeClr>
                </a:solidFill>
              </a:rPr>
              <a:t>Renal tuberculosis secondary to hematogenous spread of tubercle bacilli. </a:t>
            </a:r>
            <a:endParaRPr lang="en-US" sz="2000" dirty="0">
              <a:solidFill>
                <a:schemeClr val="accent1">
                  <a:lumMod val="50000"/>
                </a:schemeClr>
              </a:solidFill>
            </a:endParaRPr>
          </a:p>
        </p:txBody>
      </p:sp>
      <p:pic>
        <p:nvPicPr>
          <p:cNvPr id="15363" name="Content Placeholder 3"/>
          <p:cNvPicPr>
            <a:picLocks noGrp="1" noChangeAspect="1"/>
          </p:cNvPicPr>
          <p:nvPr>
            <p:ph idx="1"/>
          </p:nvPr>
        </p:nvPicPr>
        <p:blipFill>
          <a:blip r:embed="rId3"/>
          <a:srcRect/>
          <a:stretch>
            <a:fillRect/>
          </a:stretch>
        </p:blipFill>
        <p:spPr>
          <a:xfrm>
            <a:off x="4495800" y="850900"/>
            <a:ext cx="3810000" cy="5473700"/>
          </a:xfrm>
          <a:ln>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819400"/>
            <a:ext cx="3810000" cy="685800"/>
          </a:xfrm>
        </p:spPr>
        <p:txBody>
          <a:bodyPr rtlCol="0">
            <a:normAutofit fontScale="90000"/>
          </a:bodyPr>
          <a:lstStyle/>
          <a:p>
            <a:pPr eaLnBrk="1" fontAlgn="auto" hangingPunct="1">
              <a:spcAft>
                <a:spcPts val="0"/>
              </a:spcAft>
              <a:defRPr/>
            </a:pPr>
            <a:r>
              <a:rPr lang="en-US" sz="2000" dirty="0" err="1" smtClean="0">
                <a:solidFill>
                  <a:schemeClr val="accent1">
                    <a:lumMod val="50000"/>
                  </a:schemeClr>
                </a:solidFill>
              </a:rPr>
              <a:t>Staghorn</a:t>
            </a:r>
            <a:r>
              <a:rPr lang="en-US" sz="2000" dirty="0" smtClean="0">
                <a:solidFill>
                  <a:schemeClr val="accent1">
                    <a:lumMod val="50000"/>
                  </a:schemeClr>
                </a:solidFill>
              </a:rPr>
              <a:t> calculus in </a:t>
            </a:r>
            <a:r>
              <a:rPr lang="en-US" sz="2000" dirty="0" err="1" smtClean="0">
                <a:solidFill>
                  <a:schemeClr val="accent1">
                    <a:lumMod val="50000"/>
                  </a:schemeClr>
                </a:solidFill>
              </a:rPr>
              <a:t>pelviureteric</a:t>
            </a:r>
            <a:r>
              <a:rPr lang="en-US" sz="2000" dirty="0" smtClean="0">
                <a:solidFill>
                  <a:schemeClr val="accent1">
                    <a:lumMod val="50000"/>
                  </a:schemeClr>
                </a:solidFill>
              </a:rPr>
              <a:t> junction.</a:t>
            </a:r>
            <a:endParaRPr lang="en-US" sz="2000" dirty="0">
              <a:solidFill>
                <a:schemeClr val="accent1">
                  <a:lumMod val="50000"/>
                </a:schemeClr>
              </a:solidFill>
            </a:endParaRPr>
          </a:p>
        </p:txBody>
      </p:sp>
      <p:pic>
        <p:nvPicPr>
          <p:cNvPr id="16387" name="Content Placeholder 3"/>
          <p:cNvPicPr>
            <a:picLocks noGrp="1" noChangeAspect="1"/>
          </p:cNvPicPr>
          <p:nvPr>
            <p:ph idx="1"/>
          </p:nvPr>
        </p:nvPicPr>
        <p:blipFill>
          <a:blip r:embed="rId3"/>
          <a:srcRect/>
          <a:stretch>
            <a:fillRect/>
          </a:stretch>
        </p:blipFill>
        <p:spPr>
          <a:xfrm>
            <a:off x="685800" y="623888"/>
            <a:ext cx="3733800" cy="554831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32300"/>
            <a:ext cx="3886200" cy="1219200"/>
          </a:xfrm>
        </p:spPr>
        <p:txBody>
          <a:bodyPr rtlCol="0" anchor="t">
            <a:normAutofit/>
          </a:bodyPr>
          <a:lstStyle/>
          <a:p>
            <a:pPr eaLnBrk="1" fontAlgn="auto" hangingPunct="1">
              <a:spcAft>
                <a:spcPts val="0"/>
              </a:spcAft>
              <a:defRPr/>
            </a:pPr>
            <a:r>
              <a:rPr lang="en-US" sz="1600" dirty="0" smtClean="0">
                <a:solidFill>
                  <a:schemeClr val="accent1">
                    <a:lumMod val="50000"/>
                  </a:schemeClr>
                </a:solidFill>
              </a:rPr>
              <a:t>A. Bilateral hydronephrosis with acute on chronic pyelonephritis in a child due to urinary tract obstruction.</a:t>
            </a:r>
            <a:endParaRPr lang="en-US" sz="1600" dirty="0">
              <a:solidFill>
                <a:schemeClr val="accent1">
                  <a:lumMod val="50000"/>
                </a:schemeClr>
              </a:solidFill>
            </a:endParaRPr>
          </a:p>
        </p:txBody>
      </p:sp>
      <p:pic>
        <p:nvPicPr>
          <p:cNvPr id="17411" name="Content Placeholder 3"/>
          <p:cNvPicPr>
            <a:picLocks noGrp="1" noChangeAspect="1"/>
          </p:cNvPicPr>
          <p:nvPr>
            <p:ph idx="1"/>
          </p:nvPr>
        </p:nvPicPr>
        <p:blipFill>
          <a:blip r:embed="rId3"/>
          <a:srcRect/>
          <a:stretch>
            <a:fillRect/>
          </a:stretch>
        </p:blipFill>
        <p:spPr>
          <a:xfrm>
            <a:off x="762000" y="1676400"/>
            <a:ext cx="3886200" cy="2662238"/>
          </a:xfrm>
        </p:spPr>
      </p:pic>
      <p:pic>
        <p:nvPicPr>
          <p:cNvPr id="17412" name="Picture 4"/>
          <p:cNvPicPr>
            <a:picLocks noChangeAspect="1"/>
          </p:cNvPicPr>
          <p:nvPr/>
        </p:nvPicPr>
        <p:blipFill>
          <a:blip r:embed="rId4"/>
          <a:srcRect/>
          <a:stretch>
            <a:fillRect/>
          </a:stretch>
        </p:blipFill>
        <p:spPr bwMode="auto">
          <a:xfrm>
            <a:off x="5105400" y="889000"/>
            <a:ext cx="2782888" cy="4114800"/>
          </a:xfrm>
          <a:prstGeom prst="rect">
            <a:avLst/>
          </a:prstGeom>
          <a:noFill/>
          <a:ln w="9525">
            <a:noFill/>
            <a:miter lim="800000"/>
            <a:headEnd/>
            <a:tailEnd/>
          </a:ln>
        </p:spPr>
      </p:pic>
      <p:sp>
        <p:nvSpPr>
          <p:cNvPr id="6" name="Title 1"/>
          <p:cNvSpPr txBox="1">
            <a:spLocks/>
          </p:cNvSpPr>
          <p:nvPr/>
        </p:nvSpPr>
        <p:spPr>
          <a:xfrm>
            <a:off x="5105400" y="5003800"/>
            <a:ext cx="2895600" cy="13970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1600" dirty="0" smtClean="0">
                <a:solidFill>
                  <a:schemeClr val="accent1">
                    <a:lumMod val="50000"/>
                  </a:schemeClr>
                </a:solidFill>
              </a:rPr>
              <a:t>B. Hydronephrosis with thinned renal parenchyma in an adult kidney.</a:t>
            </a:r>
            <a:endParaRPr lang="en-US" sz="1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p:cNvPicPr>
            <a:picLocks noGrp="1" noChangeAspect="1"/>
          </p:cNvPicPr>
          <p:nvPr>
            <p:ph idx="1"/>
          </p:nvPr>
        </p:nvPicPr>
        <p:blipFill>
          <a:blip r:embed="rId3"/>
          <a:srcRect/>
          <a:stretch>
            <a:fillRect/>
          </a:stretch>
        </p:blipFill>
        <p:spPr>
          <a:xfrm>
            <a:off x="990600" y="547688"/>
            <a:ext cx="2971800" cy="5243512"/>
          </a:xfrm>
          <a:ln>
            <a:solidFill>
              <a:schemeClr val="tx1"/>
            </a:solidFill>
          </a:ln>
        </p:spPr>
      </p:pic>
      <p:sp>
        <p:nvSpPr>
          <p:cNvPr id="5" name="Title 1"/>
          <p:cNvSpPr>
            <a:spLocks noGrp="1"/>
          </p:cNvSpPr>
          <p:nvPr>
            <p:ph type="title"/>
          </p:nvPr>
        </p:nvSpPr>
        <p:spPr>
          <a:xfrm>
            <a:off x="914400" y="5791200"/>
            <a:ext cx="3600450" cy="609600"/>
          </a:xfrm>
        </p:spPr>
        <p:txBody>
          <a:bodyPr rtlCol="0" anchor="t">
            <a:normAutofit/>
          </a:bodyPr>
          <a:lstStyle/>
          <a:p>
            <a:pPr eaLnBrk="1" fontAlgn="auto" hangingPunct="1">
              <a:spcAft>
                <a:spcPts val="0"/>
              </a:spcAft>
              <a:defRPr/>
            </a:pPr>
            <a:r>
              <a:rPr lang="en-US" sz="1400" dirty="0" smtClean="0">
                <a:solidFill>
                  <a:schemeClr val="accent1">
                    <a:lumMod val="50000"/>
                  </a:schemeClr>
                </a:solidFill>
              </a:rPr>
              <a:t>A. Board unshaped scar of healed </a:t>
            </a:r>
            <a:r>
              <a:rPr lang="en-US" sz="1400" dirty="0">
                <a:solidFill>
                  <a:schemeClr val="accent1">
                    <a:lumMod val="50000"/>
                  </a:schemeClr>
                </a:solidFill>
              </a:rPr>
              <a:t>pyelonephritis</a:t>
            </a:r>
          </a:p>
        </p:txBody>
      </p:sp>
      <p:pic>
        <p:nvPicPr>
          <p:cNvPr id="18436" name="Picture 5"/>
          <p:cNvPicPr>
            <a:picLocks noChangeAspect="1"/>
          </p:cNvPicPr>
          <p:nvPr/>
        </p:nvPicPr>
        <p:blipFill>
          <a:blip r:embed="rId4"/>
          <a:srcRect/>
          <a:stretch>
            <a:fillRect/>
          </a:stretch>
        </p:blipFill>
        <p:spPr bwMode="auto">
          <a:xfrm>
            <a:off x="4572000" y="1905000"/>
            <a:ext cx="3514725" cy="4359275"/>
          </a:xfrm>
          <a:prstGeom prst="rect">
            <a:avLst/>
          </a:prstGeom>
          <a:noFill/>
          <a:ln w="9525">
            <a:solidFill>
              <a:schemeClr val="tx2"/>
            </a:solidFill>
            <a:miter lim="800000"/>
            <a:headEnd/>
            <a:tailEnd/>
          </a:ln>
        </p:spPr>
      </p:pic>
      <p:sp>
        <p:nvSpPr>
          <p:cNvPr id="7" name="Title 1"/>
          <p:cNvSpPr txBox="1">
            <a:spLocks/>
          </p:cNvSpPr>
          <p:nvPr/>
        </p:nvSpPr>
        <p:spPr>
          <a:xfrm>
            <a:off x="4343400" y="685800"/>
            <a:ext cx="4038600" cy="12192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fontAlgn="auto">
              <a:spcAft>
                <a:spcPts val="0"/>
              </a:spcAft>
              <a:defRPr/>
            </a:pPr>
            <a:r>
              <a:rPr lang="en-US" sz="1400" dirty="0" smtClean="0">
                <a:solidFill>
                  <a:schemeClr val="accent1">
                    <a:lumMod val="50000"/>
                  </a:schemeClr>
                </a:solidFill>
              </a:rPr>
              <a:t>B. Healed pyelonephritis associated with vesicoureteral reflux has produced scarring of both poles of the kidney with calyceal distortion due to infection of the peripheral compound papillae.</a:t>
            </a:r>
            <a:endParaRPr lang="en-US" sz="1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dirty="0" smtClean="0"/>
              <a:t>Chronic </a:t>
            </a:r>
            <a:r>
              <a:rPr lang="en-US" dirty="0" err="1" smtClean="0"/>
              <a:t>Pyelonephritis</a:t>
            </a:r>
            <a:endParaRPr lang="en-US" dirty="0"/>
          </a:p>
        </p:txBody>
      </p:sp>
      <p:sp>
        <p:nvSpPr>
          <p:cNvPr id="19459" name="Content Placeholder 2"/>
          <p:cNvSpPr>
            <a:spLocks noGrp="1"/>
          </p:cNvSpPr>
          <p:nvPr>
            <p:ph idx="1"/>
          </p:nvPr>
        </p:nvSpPr>
        <p:spPr>
          <a:xfrm>
            <a:off x="1042988" y="2324100"/>
            <a:ext cx="6881812" cy="3695700"/>
          </a:xfrm>
        </p:spPr>
        <p:txBody>
          <a:bodyPr/>
          <a:lstStyle/>
          <a:p>
            <a:r>
              <a:rPr lang="en-US" smtClean="0"/>
              <a:t>Chronic tubulo-interstitial inflammation and renal scarring associated with pathologic involvement of the calyces and pelvis.</a:t>
            </a:r>
          </a:p>
          <a:p>
            <a:r>
              <a:rPr lang="en-US" smtClean="0"/>
              <a:t>An important cause of end-stage kidney disease.</a:t>
            </a:r>
          </a:p>
          <a:p>
            <a:r>
              <a:rPr lang="en-US" smtClean="0"/>
              <a:t>Divided into two forms: </a:t>
            </a:r>
          </a:p>
          <a:p>
            <a:pPr>
              <a:buFont typeface="Wingdings 2" pitchFamily="18" charset="2"/>
              <a:buNone/>
            </a:pPr>
            <a:r>
              <a:rPr lang="en-US" smtClean="0"/>
              <a:t>      *   reflux-associated</a:t>
            </a:r>
          </a:p>
          <a:p>
            <a:pPr>
              <a:buFont typeface="Wingdings 2" pitchFamily="18" charset="2"/>
              <a:buNone/>
            </a:pPr>
            <a:r>
              <a:rPr lang="en-US" smtClean="0"/>
              <a:t>      *   obstructive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867400"/>
            <a:ext cx="7848600" cy="533400"/>
          </a:xfrm>
        </p:spPr>
        <p:txBody>
          <a:bodyPr rtlCol="0">
            <a:noAutofit/>
          </a:bodyPr>
          <a:lstStyle/>
          <a:p>
            <a:pPr eaLnBrk="1" fontAlgn="auto" hangingPunct="1">
              <a:spcAft>
                <a:spcPts val="0"/>
              </a:spcAft>
              <a:defRPr/>
            </a:pPr>
            <a:r>
              <a:rPr lang="en-US" sz="1600" dirty="0" smtClean="0">
                <a:solidFill>
                  <a:schemeClr val="accent1">
                    <a:lumMod val="50000"/>
                  </a:schemeClr>
                </a:solidFill>
              </a:rPr>
              <a:t>Chronic pyelonephritis is a nonspecific interstitial infiltrate predominately with lymphocytes.</a:t>
            </a:r>
            <a:endParaRPr lang="en-US" sz="1600" dirty="0">
              <a:solidFill>
                <a:schemeClr val="accent1">
                  <a:lumMod val="50000"/>
                </a:schemeClr>
              </a:solidFill>
            </a:endParaRPr>
          </a:p>
        </p:txBody>
      </p:sp>
      <p:pic>
        <p:nvPicPr>
          <p:cNvPr id="20483" name="Content Placeholder 3"/>
          <p:cNvPicPr>
            <a:picLocks noGrp="1" noChangeAspect="1"/>
          </p:cNvPicPr>
          <p:nvPr>
            <p:ph idx="1"/>
          </p:nvPr>
        </p:nvPicPr>
        <p:blipFill>
          <a:blip r:embed="rId3"/>
          <a:srcRect/>
          <a:stretch>
            <a:fillRect/>
          </a:stretch>
        </p:blipFill>
        <p:spPr>
          <a:xfrm>
            <a:off x="1338263" y="762000"/>
            <a:ext cx="6434137" cy="5011738"/>
          </a:xfrm>
          <a:ln>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4"/>
          <p:cNvPicPr>
            <a:picLocks noGrp="1" noChangeAspect="1"/>
          </p:cNvPicPr>
          <p:nvPr>
            <p:ph idx="1"/>
          </p:nvPr>
        </p:nvPicPr>
        <p:blipFill>
          <a:blip r:embed="rId3"/>
          <a:srcRect/>
          <a:stretch>
            <a:fillRect/>
          </a:stretch>
        </p:blipFill>
        <p:spPr>
          <a:xfrm>
            <a:off x="1219200" y="914400"/>
            <a:ext cx="6629400" cy="5240338"/>
          </a:xfrm>
          <a:ln>
            <a:solidFill>
              <a:schemeClr val="tx1"/>
            </a:solidFill>
          </a:ln>
        </p:spPr>
      </p:pic>
      <p:sp>
        <p:nvSpPr>
          <p:cNvPr id="4" name="Title 1"/>
          <p:cNvSpPr>
            <a:spLocks noGrp="1"/>
          </p:cNvSpPr>
          <p:nvPr>
            <p:ph type="title"/>
          </p:nvPr>
        </p:nvSpPr>
        <p:spPr>
          <a:xfrm>
            <a:off x="1143000" y="268288"/>
            <a:ext cx="6858000" cy="646112"/>
          </a:xfrm>
        </p:spPr>
        <p:txBody>
          <a:bodyPr rtlCol="0">
            <a:normAutofit/>
          </a:bodyPr>
          <a:lstStyle/>
          <a:p>
            <a:pPr eaLnBrk="1" fontAlgn="auto" hangingPunct="1">
              <a:spcAft>
                <a:spcPts val="0"/>
              </a:spcAft>
              <a:defRPr/>
            </a:pPr>
            <a:r>
              <a:rPr lang="en-US" sz="2000" dirty="0" smtClean="0">
                <a:solidFill>
                  <a:schemeClr val="accent1">
                    <a:lumMod val="50000"/>
                  </a:schemeClr>
                </a:solidFill>
              </a:rPr>
              <a:t>Chronic pyelonephritis.</a:t>
            </a:r>
            <a:endParaRPr lang="en-US" sz="20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Kidney_XGP_Gross4"/>
          <p:cNvPicPr>
            <a:picLocks noChangeAspect="1" noChangeArrowheads="1"/>
          </p:cNvPicPr>
          <p:nvPr/>
        </p:nvPicPr>
        <p:blipFill>
          <a:blip r:embed="rId3"/>
          <a:srcRect b="1051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6" name="Text Box 4"/>
          <p:cNvSpPr txBox="1">
            <a:spLocks noChangeArrowheads="1"/>
          </p:cNvSpPr>
          <p:nvPr/>
        </p:nvSpPr>
        <p:spPr bwMode="auto">
          <a:xfrm>
            <a:off x="533400" y="0"/>
            <a:ext cx="8194675" cy="118745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b="1" dirty="0">
                <a:latin typeface="Tahoma" pitchFamily="34" charset="0"/>
                <a:cs typeface="Tahoma" pitchFamily="34" charset="0"/>
              </a:rPr>
              <a:t>Chronic </a:t>
            </a:r>
            <a:r>
              <a:rPr lang="en-US" b="1" dirty="0" err="1">
                <a:latin typeface="Tahoma" pitchFamily="34" charset="0"/>
                <a:cs typeface="Tahoma" pitchFamily="34" charset="0"/>
              </a:rPr>
              <a:t>pyelonephritis</a:t>
            </a:r>
            <a:r>
              <a:rPr lang="en-US" b="1" dirty="0">
                <a:latin typeface="Tahoma" pitchFamily="34" charset="0"/>
                <a:cs typeface="Tahoma" pitchFamily="34" charset="0"/>
              </a:rPr>
              <a:t>: collection of chronic inflammatory cells here is in a patient with a history of multiple recurrent urinary tract infections. </a:t>
            </a:r>
          </a:p>
        </p:txBody>
      </p:sp>
      <p:pic>
        <p:nvPicPr>
          <p:cNvPr id="23555" name="Picture 6" descr="http://www-medlib.med.utah.edu/WebPath/jpeg1/RENAL021.jpg"/>
          <p:cNvPicPr>
            <a:picLocks noChangeAspect="1" noChangeArrowheads="1"/>
          </p:cNvPicPr>
          <p:nvPr/>
        </p:nvPicPr>
        <p:blipFill>
          <a:blip r:embed="rId3"/>
          <a:srcRect/>
          <a:stretch>
            <a:fillRect/>
          </a:stretch>
        </p:blipFill>
        <p:spPr bwMode="auto">
          <a:xfrm>
            <a:off x="471488" y="1376363"/>
            <a:ext cx="8139112" cy="5329237"/>
          </a:xfrm>
          <a:prstGeom prst="rect">
            <a:avLst/>
          </a:prstGeom>
          <a:noFill/>
          <a:ln w="9525">
            <a:solidFill>
              <a:srgbClr val="333399"/>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590800"/>
            <a:ext cx="7024687" cy="1447800"/>
          </a:xfrm>
        </p:spPr>
        <p:txBody>
          <a:bodyPr rtlCol="0" anchor="t">
            <a:normAutofit/>
          </a:bodyPr>
          <a:lstStyle/>
          <a:p>
            <a:pPr algn="ctr" eaLnBrk="1" fontAlgn="auto" hangingPunct="1">
              <a:spcAft>
                <a:spcPts val="0"/>
              </a:spcAft>
              <a:defRPr/>
            </a:pPr>
            <a:r>
              <a:rPr lang="en-US" dirty="0" smtClean="0">
                <a:solidFill>
                  <a:schemeClr val="accent1">
                    <a:lumMod val="50000"/>
                  </a:schemeClr>
                </a:solidFill>
                <a:effectLst>
                  <a:outerShdw blurRad="38100" dist="38100" dir="2700000" algn="tl">
                    <a:srgbClr val="000000">
                      <a:alpha val="43137"/>
                    </a:srgbClr>
                  </a:outerShdw>
                </a:effectLst>
              </a:rPr>
              <a:t>Pathology of pyelonephritis, Nephrolithiasis and Cystitis</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7" name="Title 1"/>
          <p:cNvSpPr txBox="1">
            <a:spLocks/>
          </p:cNvSpPr>
          <p:nvPr/>
        </p:nvSpPr>
        <p:spPr>
          <a:xfrm>
            <a:off x="1066800" y="2019300"/>
            <a:ext cx="7024688" cy="7239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n-US" sz="2400" u="sng" dirty="0" smtClean="0">
                <a:solidFill>
                  <a:schemeClr val="bg1">
                    <a:lumMod val="50000"/>
                  </a:schemeClr>
                </a:solidFill>
              </a:rPr>
              <a:t>Lecture -2:</a:t>
            </a:r>
            <a:endParaRPr lang="en-US" sz="2400" u="sng"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smtClean="0"/>
          </a:p>
        </p:txBody>
      </p:sp>
      <p:pic>
        <p:nvPicPr>
          <p:cNvPr id="24579" name="Picture 12" descr="chronic pyo"/>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4"/>
          <p:cNvPicPr>
            <a:picLocks noGrp="1" noChangeAspect="1"/>
          </p:cNvPicPr>
          <p:nvPr>
            <p:ph idx="1"/>
          </p:nvPr>
        </p:nvPicPr>
        <p:blipFill>
          <a:blip r:embed="rId3"/>
          <a:srcRect/>
          <a:stretch>
            <a:fillRect/>
          </a:stretch>
        </p:blipFill>
        <p:spPr>
          <a:xfrm>
            <a:off x="1371600" y="1389063"/>
            <a:ext cx="6172200" cy="4783137"/>
          </a:xfrm>
          <a:ln>
            <a:solidFill>
              <a:schemeClr val="tx1"/>
            </a:solidFill>
          </a:ln>
        </p:spPr>
      </p:pic>
      <p:sp>
        <p:nvSpPr>
          <p:cNvPr id="4" name="Title 1"/>
          <p:cNvSpPr>
            <a:spLocks noGrp="1"/>
          </p:cNvSpPr>
          <p:nvPr>
            <p:ph type="title"/>
          </p:nvPr>
        </p:nvSpPr>
        <p:spPr>
          <a:xfrm>
            <a:off x="609600" y="304800"/>
            <a:ext cx="7924800" cy="954088"/>
          </a:xfrm>
        </p:spPr>
        <p:txBody>
          <a:bodyPr rtlCol="0">
            <a:normAutofit/>
          </a:bodyPr>
          <a:lstStyle/>
          <a:p>
            <a:pPr eaLnBrk="1" fontAlgn="auto" hangingPunct="1">
              <a:spcAft>
                <a:spcPts val="0"/>
              </a:spcAft>
              <a:defRPr/>
            </a:pPr>
            <a:r>
              <a:rPr lang="en-US" sz="1600" dirty="0" smtClean="0">
                <a:solidFill>
                  <a:schemeClr val="accent1">
                    <a:lumMod val="50000"/>
                  </a:schemeClr>
                </a:solidFill>
              </a:rPr>
              <a:t>AIN. The mononuclear infiltrate is accompanying by abundant eosinophils and may have a granulomatous appearance.</a:t>
            </a:r>
            <a:endParaRPr lang="en-US" sz="1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p:cNvPicPr>
            <a:picLocks noGrp="1" noChangeAspect="1"/>
          </p:cNvPicPr>
          <p:nvPr>
            <p:ph idx="1"/>
          </p:nvPr>
        </p:nvPicPr>
        <p:blipFill>
          <a:blip r:embed="rId3"/>
          <a:srcRect/>
          <a:stretch>
            <a:fillRect/>
          </a:stretch>
        </p:blipFill>
        <p:spPr>
          <a:xfrm>
            <a:off x="1447800" y="1447800"/>
            <a:ext cx="6324600" cy="4822825"/>
          </a:xfrm>
          <a:ln>
            <a:solidFill>
              <a:schemeClr val="tx1"/>
            </a:solidFill>
          </a:ln>
        </p:spPr>
      </p:pic>
      <p:sp>
        <p:nvSpPr>
          <p:cNvPr id="5" name="Title 1"/>
          <p:cNvSpPr>
            <a:spLocks noGrp="1"/>
          </p:cNvSpPr>
          <p:nvPr>
            <p:ph type="title"/>
          </p:nvPr>
        </p:nvSpPr>
        <p:spPr>
          <a:xfrm>
            <a:off x="609600" y="722313"/>
            <a:ext cx="7924800" cy="877887"/>
          </a:xfrm>
        </p:spPr>
        <p:txBody>
          <a:bodyPr rtlCol="0" anchor="t">
            <a:normAutofit/>
          </a:bodyPr>
          <a:lstStyle/>
          <a:p>
            <a:pPr eaLnBrk="1" fontAlgn="auto" hangingPunct="1">
              <a:spcAft>
                <a:spcPts val="0"/>
              </a:spcAft>
              <a:defRPr/>
            </a:pPr>
            <a:r>
              <a:rPr lang="en-US" sz="1600" dirty="0" smtClean="0">
                <a:solidFill>
                  <a:schemeClr val="accent1">
                    <a:lumMod val="50000"/>
                  </a:schemeClr>
                </a:solidFill>
              </a:rPr>
              <a:t>AIN. Higher power of tubulitis demonstrating interstitial edema and invasion of the tubular epithelium by lymphocytes.</a:t>
            </a:r>
            <a:endParaRPr lang="en-US" sz="1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Urolithiasias</a:t>
            </a:r>
          </a:p>
        </p:txBody>
      </p:sp>
      <p:sp>
        <p:nvSpPr>
          <p:cNvPr id="3" name="Content Placeholder 2"/>
          <p:cNvSpPr>
            <a:spLocks noGrp="1"/>
          </p:cNvSpPr>
          <p:nvPr>
            <p:ph idx="1"/>
          </p:nvPr>
        </p:nvSpPr>
        <p:spPr/>
        <p:txBody>
          <a:bodyPr>
            <a:normAutofit fontScale="85000" lnSpcReduction="10000"/>
          </a:bodyPr>
          <a:lstStyle/>
          <a:p>
            <a:pPr>
              <a:lnSpc>
                <a:spcPct val="135000"/>
              </a:lnSpc>
              <a:spcBef>
                <a:spcPct val="45000"/>
              </a:spcBef>
              <a:spcAft>
                <a:spcPct val="20000"/>
              </a:spcAft>
              <a:buFont typeface="Wingdings 2" pitchFamily="18" charset="2"/>
              <a:buNone/>
              <a:defRPr/>
            </a:pPr>
            <a:r>
              <a:rPr lang="en-US" dirty="0" smtClean="0"/>
              <a:t>   </a:t>
            </a:r>
            <a:r>
              <a:rPr lang="en-US" b="1" dirty="0" smtClean="0"/>
              <a:t>Types of stones in urinary tract</a:t>
            </a:r>
          </a:p>
          <a:p>
            <a:pPr>
              <a:lnSpc>
                <a:spcPct val="135000"/>
              </a:lnSpc>
              <a:spcBef>
                <a:spcPct val="45000"/>
              </a:spcBef>
              <a:spcAft>
                <a:spcPct val="20000"/>
              </a:spcAft>
              <a:defRPr/>
            </a:pPr>
            <a:r>
              <a:rPr lang="en-US" dirty="0" smtClean="0"/>
              <a:t>CALCIUM OXALATE and PHOSPHATE  (70% )</a:t>
            </a:r>
          </a:p>
          <a:p>
            <a:pPr>
              <a:lnSpc>
                <a:spcPct val="135000"/>
              </a:lnSpc>
              <a:spcBef>
                <a:spcPct val="45000"/>
              </a:spcBef>
              <a:spcAft>
                <a:spcPct val="20000"/>
              </a:spcAft>
              <a:defRPr/>
            </a:pPr>
            <a:r>
              <a:rPr lang="en-US" dirty="0" smtClean="0"/>
              <a:t>Magnesium ammonium phosphate (15-20%)</a:t>
            </a:r>
          </a:p>
          <a:p>
            <a:pPr>
              <a:lnSpc>
                <a:spcPct val="135000"/>
              </a:lnSpc>
              <a:spcBef>
                <a:spcPct val="45000"/>
              </a:spcBef>
              <a:spcAft>
                <a:spcPct val="20000"/>
              </a:spcAft>
              <a:buFont typeface="Wingdings 2" pitchFamily="18" charset="2"/>
              <a:buNone/>
              <a:defRPr/>
            </a:pPr>
            <a:r>
              <a:rPr lang="en-US" dirty="0" smtClean="0"/>
              <a:t>      (</a:t>
            </a:r>
            <a:r>
              <a:rPr lang="en-US" dirty="0" err="1" smtClean="0"/>
              <a:t>Struvite</a:t>
            </a:r>
            <a:r>
              <a:rPr lang="en-US" dirty="0" smtClean="0"/>
              <a:t> stone)</a:t>
            </a:r>
          </a:p>
          <a:p>
            <a:pPr>
              <a:lnSpc>
                <a:spcPct val="135000"/>
              </a:lnSpc>
              <a:spcBef>
                <a:spcPct val="45000"/>
              </a:spcBef>
              <a:spcAft>
                <a:spcPct val="20000"/>
              </a:spcAft>
              <a:defRPr/>
            </a:pPr>
            <a:r>
              <a:rPr lang="en-US" dirty="0" smtClean="0"/>
              <a:t>URIC ACID &amp; URATE   (5-10%)</a:t>
            </a:r>
          </a:p>
          <a:p>
            <a:pPr>
              <a:lnSpc>
                <a:spcPct val="135000"/>
              </a:lnSpc>
              <a:spcBef>
                <a:spcPct val="45000"/>
              </a:spcBef>
              <a:spcAft>
                <a:spcPct val="20000"/>
              </a:spcAft>
              <a:defRPr/>
            </a:pPr>
            <a:r>
              <a:rPr lang="en-US" dirty="0" smtClean="0"/>
              <a:t>CYSTINE (1-2%)</a:t>
            </a:r>
          </a:p>
          <a:p>
            <a:pPr>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pPr>
              <a:defRPr/>
            </a:pPr>
            <a:r>
              <a:rPr lang="en-US" dirty="0" smtClean="0"/>
              <a:t>Definition-UTI </a:t>
            </a:r>
            <a:endParaRPr lang="en-US" dirty="0"/>
          </a:p>
        </p:txBody>
      </p:sp>
      <p:sp>
        <p:nvSpPr>
          <p:cNvPr id="28675" name="Content Placeholder 2"/>
          <p:cNvSpPr>
            <a:spLocks noGrp="1"/>
          </p:cNvSpPr>
          <p:nvPr>
            <p:ph idx="1"/>
          </p:nvPr>
        </p:nvSpPr>
        <p:spPr/>
        <p:txBody>
          <a:bodyPr/>
          <a:lstStyle/>
          <a:p>
            <a:r>
              <a:rPr lang="en-US" smtClean="0">
                <a:solidFill>
                  <a:srgbClr val="FF0000"/>
                </a:solidFill>
              </a:rPr>
              <a:t>UTI: </a:t>
            </a:r>
            <a:r>
              <a:rPr lang="en-US" smtClean="0"/>
              <a:t>the finding of microorganisms in bladder urine with or without clinical symptoms and with or without renal disease</a:t>
            </a:r>
          </a:p>
          <a:p>
            <a:r>
              <a:rPr lang="en-US" smtClean="0">
                <a:solidFill>
                  <a:srgbClr val="FF0000"/>
                </a:solidFill>
              </a:rPr>
              <a:t>Significant bacteriuria: </a:t>
            </a:r>
            <a:r>
              <a:rPr lang="en-US" smtClean="0"/>
              <a:t>the number of bacteria in the voided urine exceeds the number that can be expected from contamination (i.e. ≥ 10⁵ cfu/ml)</a:t>
            </a:r>
          </a:p>
          <a:p>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609600" y="1219200"/>
            <a:ext cx="5057775" cy="4662488"/>
          </a:xfrm>
          <a:prstGeom prst="rect">
            <a:avLst/>
          </a:prstGeom>
        </p:spPr>
        <p:txBody>
          <a:bodyPr>
            <a:normAutofit/>
          </a:bodyPr>
          <a:lstStyle/>
          <a:p>
            <a:pPr marL="320040" indent="-320040" fontAlgn="auto">
              <a:spcBef>
                <a:spcPct val="20000"/>
              </a:spcBef>
              <a:spcAft>
                <a:spcPts val="0"/>
              </a:spcAft>
              <a:buFont typeface="Wingdings"/>
              <a:buChar char=""/>
              <a:defRPr/>
            </a:pPr>
            <a:r>
              <a:rPr lang="en-US" sz="2800" b="1" dirty="0">
                <a:latin typeface="+mn-lt"/>
                <a:cs typeface="+mn-cs"/>
              </a:rPr>
              <a:t>Cystitis</a:t>
            </a:r>
          </a:p>
          <a:p>
            <a:pPr marL="640080" lvl="1" indent="-274320" fontAlgn="auto">
              <a:spcBef>
                <a:spcPct val="20000"/>
              </a:spcBef>
              <a:spcAft>
                <a:spcPts val="0"/>
              </a:spcAft>
              <a:buClr>
                <a:schemeClr val="bg1">
                  <a:lumMod val="50000"/>
                </a:schemeClr>
              </a:buClr>
              <a:buFont typeface="Wingdings 2"/>
              <a:buChar char=""/>
              <a:defRPr/>
            </a:pPr>
            <a:r>
              <a:rPr lang="en-US" sz="2800" dirty="0">
                <a:latin typeface="+mn-lt"/>
                <a:cs typeface="+mn-cs"/>
              </a:rPr>
              <a:t>Frequency</a:t>
            </a:r>
          </a:p>
          <a:p>
            <a:pPr marL="640080" lvl="1" indent="-274320" fontAlgn="auto">
              <a:spcBef>
                <a:spcPct val="20000"/>
              </a:spcBef>
              <a:spcAft>
                <a:spcPts val="0"/>
              </a:spcAft>
              <a:buClr>
                <a:schemeClr val="bg1">
                  <a:lumMod val="50000"/>
                </a:schemeClr>
              </a:buClr>
              <a:buFont typeface="Wingdings 2"/>
              <a:buChar char=""/>
              <a:defRPr/>
            </a:pPr>
            <a:r>
              <a:rPr lang="en-US" sz="2800" dirty="0">
                <a:latin typeface="+mn-lt"/>
                <a:cs typeface="+mn-cs"/>
              </a:rPr>
              <a:t>Urgency</a:t>
            </a:r>
          </a:p>
          <a:p>
            <a:pPr marL="640080" lvl="1" indent="-274320" fontAlgn="auto">
              <a:spcBef>
                <a:spcPct val="20000"/>
              </a:spcBef>
              <a:spcAft>
                <a:spcPts val="0"/>
              </a:spcAft>
              <a:buClr>
                <a:schemeClr val="bg1">
                  <a:lumMod val="50000"/>
                </a:schemeClr>
              </a:buClr>
              <a:buFont typeface="Wingdings 2"/>
              <a:buChar char=""/>
              <a:defRPr/>
            </a:pPr>
            <a:r>
              <a:rPr lang="en-US" sz="2800" dirty="0" err="1">
                <a:latin typeface="+mn-lt"/>
                <a:cs typeface="+mn-cs"/>
              </a:rPr>
              <a:t>Dysuria</a:t>
            </a:r>
            <a:r>
              <a:rPr lang="en-US" sz="2800" dirty="0">
                <a:latin typeface="+mn-lt"/>
                <a:cs typeface="+mn-cs"/>
              </a:rPr>
              <a:t> – painful voiding</a:t>
            </a:r>
          </a:p>
          <a:p>
            <a:pPr marL="640080" lvl="1" indent="-274320" fontAlgn="auto">
              <a:spcBef>
                <a:spcPct val="20000"/>
              </a:spcBef>
              <a:spcAft>
                <a:spcPts val="0"/>
              </a:spcAft>
              <a:buClr>
                <a:schemeClr val="bg1">
                  <a:lumMod val="50000"/>
                </a:schemeClr>
              </a:buClr>
              <a:buFont typeface="Wingdings 2"/>
              <a:buChar char=""/>
              <a:defRPr/>
            </a:pPr>
            <a:r>
              <a:rPr lang="en-US" sz="2800" dirty="0">
                <a:latin typeface="+mn-lt"/>
                <a:cs typeface="+mn-cs"/>
              </a:rPr>
              <a:t> </a:t>
            </a:r>
            <a:r>
              <a:rPr lang="en-US" sz="2800" dirty="0" err="1">
                <a:latin typeface="+mn-lt"/>
                <a:cs typeface="+mn-cs"/>
              </a:rPr>
              <a:t>suprapubic</a:t>
            </a:r>
            <a:r>
              <a:rPr lang="en-US" sz="2800" dirty="0">
                <a:latin typeface="+mn-lt"/>
                <a:cs typeface="+mn-cs"/>
              </a:rPr>
              <a:t> Pain</a:t>
            </a:r>
          </a:p>
          <a:p>
            <a:pPr marL="640080" lvl="1" indent="-274320" fontAlgn="auto">
              <a:spcBef>
                <a:spcPct val="20000"/>
              </a:spcBef>
              <a:spcAft>
                <a:spcPts val="0"/>
              </a:spcAft>
              <a:buClr>
                <a:schemeClr val="bg1">
                  <a:lumMod val="50000"/>
                </a:schemeClr>
              </a:buClr>
              <a:buFont typeface="Wingdings 2"/>
              <a:buChar char=""/>
              <a:defRPr/>
            </a:pPr>
            <a:r>
              <a:rPr lang="en-US" sz="2800" dirty="0">
                <a:latin typeface="+mn-lt"/>
                <a:cs typeface="+mn-cs"/>
              </a:rPr>
              <a:t>Cloudy or foul-smelling</a:t>
            </a:r>
          </a:p>
          <a:p>
            <a:pPr marL="640080" lvl="1" indent="-274320" fontAlgn="auto">
              <a:spcBef>
                <a:spcPct val="20000"/>
              </a:spcBef>
              <a:spcAft>
                <a:spcPts val="0"/>
              </a:spcAft>
              <a:buClr>
                <a:schemeClr val="bg1">
                  <a:lumMod val="50000"/>
                </a:schemeClr>
              </a:buClr>
              <a:defRPr/>
            </a:pPr>
            <a:r>
              <a:rPr lang="en-US" sz="2800" dirty="0"/>
              <a:t>    </a:t>
            </a:r>
            <a:r>
              <a:rPr lang="en-US" sz="2800" dirty="0">
                <a:latin typeface="+mn-lt"/>
                <a:cs typeface="+mn-cs"/>
              </a:rPr>
              <a:t> urine</a:t>
            </a:r>
          </a:p>
        </p:txBody>
      </p:sp>
      <p:sp>
        <p:nvSpPr>
          <p:cNvPr id="3" name="Rectangle 1026"/>
          <p:cNvSpPr>
            <a:spLocks noChangeArrowheads="1"/>
          </p:cNvSpPr>
          <p:nvPr/>
        </p:nvSpPr>
        <p:spPr bwMode="auto">
          <a:xfrm>
            <a:off x="714375" y="428625"/>
            <a:ext cx="7820025" cy="685800"/>
          </a:xfrm>
          <a:prstGeom prst="rect">
            <a:avLst/>
          </a:prstGeom>
          <a:ln>
            <a:headEnd/>
            <a:tailEnd/>
          </a:ln>
        </p:spPr>
        <p:style>
          <a:lnRef idx="1">
            <a:schemeClr val="dk1"/>
          </a:lnRef>
          <a:fillRef idx="2">
            <a:schemeClr val="dk1"/>
          </a:fillRef>
          <a:effectRef idx="1">
            <a:schemeClr val="dk1"/>
          </a:effectRef>
          <a:fontRef idx="minor">
            <a:schemeClr val="dk1"/>
          </a:fontRef>
        </p:style>
        <p:txBody>
          <a:bodyPr lIns="90488" tIns="44450" rIns="90488" bIns="44450" anchor="ctr"/>
          <a:lstStyle/>
          <a:p>
            <a:pPr>
              <a:defRPr/>
            </a:pPr>
            <a:r>
              <a:rPr lang="en-GB" sz="3600" dirty="0"/>
              <a:t>             Clinical </a:t>
            </a:r>
            <a:r>
              <a:rPr lang="en-GB" sz="3600" dirty="0"/>
              <a:t>features of UTI </a:t>
            </a:r>
            <a:endParaRPr lang="fi-FI" sz="3600" dirty="0"/>
          </a:p>
        </p:txBody>
      </p:sp>
      <p:pic>
        <p:nvPicPr>
          <p:cNvPr id="29700" name="Picture 5" descr="C:\Users\N\Desktop\uti\Cartoon_Page_5.jpg"/>
          <p:cNvPicPr>
            <a:picLocks noChangeAspect="1" noChangeArrowheads="1"/>
          </p:cNvPicPr>
          <p:nvPr/>
        </p:nvPicPr>
        <p:blipFill>
          <a:blip r:embed="rId3"/>
          <a:srcRect/>
          <a:stretch>
            <a:fillRect/>
          </a:stretch>
        </p:blipFill>
        <p:spPr bwMode="auto">
          <a:xfrm>
            <a:off x="5334000" y="3352800"/>
            <a:ext cx="3325813" cy="3109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Symptoms urolithiasis</a:t>
            </a:r>
          </a:p>
        </p:txBody>
      </p:sp>
      <p:sp>
        <p:nvSpPr>
          <p:cNvPr id="30723" name="Content Placeholder 2"/>
          <p:cNvSpPr>
            <a:spLocks noGrp="1"/>
          </p:cNvSpPr>
          <p:nvPr>
            <p:ph idx="1"/>
          </p:nvPr>
        </p:nvSpPr>
        <p:spPr/>
        <p:txBody>
          <a:bodyPr/>
          <a:lstStyle/>
          <a:p>
            <a:pPr>
              <a:buClr>
                <a:srgbClr val="FF6600"/>
              </a:buClr>
            </a:pPr>
            <a:endParaRPr lang="en-US" smtClean="0"/>
          </a:p>
          <a:p>
            <a:pPr>
              <a:buClr>
                <a:srgbClr val="FF6600"/>
              </a:buClr>
            </a:pPr>
            <a:endParaRPr lang="en-US" smtClean="0"/>
          </a:p>
        </p:txBody>
      </p:sp>
      <p:pic>
        <p:nvPicPr>
          <p:cNvPr id="30724" name="Picture 4" descr="C:\WINDOWS\Desktop\Animated gifs\stomach pains.jpg"/>
          <p:cNvPicPr>
            <a:picLocks noChangeAspect="1" noChangeArrowheads="1"/>
          </p:cNvPicPr>
          <p:nvPr/>
        </p:nvPicPr>
        <p:blipFill>
          <a:blip r:embed="rId3"/>
          <a:srcRect/>
          <a:stretch>
            <a:fillRect/>
          </a:stretch>
        </p:blipFill>
        <p:spPr bwMode="auto">
          <a:xfrm>
            <a:off x="7239000" y="3048000"/>
            <a:ext cx="1619250" cy="2301875"/>
          </a:xfrm>
          <a:prstGeom prst="rect">
            <a:avLst/>
          </a:prstGeom>
          <a:noFill/>
          <a:ln w="9525">
            <a:noFill/>
            <a:miter lim="800000"/>
            <a:headEnd/>
            <a:tailEnd/>
          </a:ln>
        </p:spPr>
      </p:pic>
      <p:sp>
        <p:nvSpPr>
          <p:cNvPr id="7" name="Rectangle 3"/>
          <p:cNvSpPr txBox="1">
            <a:spLocks noChangeArrowheads="1"/>
          </p:cNvSpPr>
          <p:nvPr/>
        </p:nvSpPr>
        <p:spPr>
          <a:xfrm>
            <a:off x="685800" y="1981200"/>
            <a:ext cx="7772400" cy="4114800"/>
          </a:xfrm>
          <a:prstGeom prst="rect">
            <a:avLst/>
          </a:prstGeom>
        </p:spPr>
        <p:txBody>
          <a:bodyPr>
            <a:normAutofit fontScale="92500" lnSpcReduction="10000"/>
          </a:bodyPr>
          <a:lstStyle/>
          <a:p>
            <a:pPr marL="342900" indent="-342900" fontAlgn="auto">
              <a:spcBef>
                <a:spcPct val="20000"/>
              </a:spcBef>
              <a:spcAft>
                <a:spcPts val="0"/>
              </a:spcAft>
              <a:buFont typeface="Arial" pitchFamily="34" charset="0"/>
              <a:buChar char="•"/>
              <a:defRPr/>
            </a:pPr>
            <a:r>
              <a:rPr lang="en-US" sz="3200" dirty="0">
                <a:latin typeface="+mn-lt"/>
                <a:cs typeface="+mn-cs"/>
              </a:rPr>
              <a:t>Pain in the lower back part or in the lower abdomen, which might move to the groin. Pain may last from hours to minutes.</a:t>
            </a:r>
          </a:p>
          <a:p>
            <a:pPr marL="342900" indent="-342900" fontAlgn="auto">
              <a:spcBef>
                <a:spcPct val="20000"/>
              </a:spcBef>
              <a:spcAft>
                <a:spcPts val="0"/>
              </a:spcAft>
              <a:buFont typeface="Arial" pitchFamily="34" charset="0"/>
              <a:buChar char="•"/>
              <a:defRPr/>
            </a:pPr>
            <a:r>
              <a:rPr lang="en-US" sz="3200" dirty="0">
                <a:latin typeface="+mn-lt"/>
                <a:cs typeface="+mn-cs"/>
              </a:rPr>
              <a:t>Nausea, vomiting</a:t>
            </a:r>
          </a:p>
          <a:p>
            <a:pPr marL="342900" indent="-342900" fontAlgn="auto">
              <a:spcBef>
                <a:spcPct val="20000"/>
              </a:spcBef>
              <a:spcAft>
                <a:spcPts val="0"/>
              </a:spcAft>
              <a:buFont typeface="Arial" pitchFamily="34" charset="0"/>
              <a:buChar char="•"/>
              <a:defRPr/>
            </a:pPr>
            <a:r>
              <a:rPr lang="en-US" sz="3200" dirty="0">
                <a:latin typeface="+mn-lt"/>
                <a:cs typeface="+mn-cs"/>
              </a:rPr>
              <a:t>Blood in urine </a:t>
            </a:r>
          </a:p>
          <a:p>
            <a:pPr marL="342900" indent="-342900" fontAlgn="auto">
              <a:spcBef>
                <a:spcPct val="20000"/>
              </a:spcBef>
              <a:spcAft>
                <a:spcPts val="0"/>
              </a:spcAft>
              <a:buFont typeface="Arial" pitchFamily="34" charset="0"/>
              <a:buChar char="•"/>
              <a:defRPr/>
            </a:pPr>
            <a:r>
              <a:rPr lang="en-US" sz="3200" dirty="0">
                <a:latin typeface="+mn-lt"/>
                <a:cs typeface="+mn-cs"/>
              </a:rPr>
              <a:t>Burning during urination, foul smell in urine, chills, weakness and fevers for urinary tract infection.</a:t>
            </a:r>
            <a:endParaRPr lang="en-US" sz="32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defRPr/>
            </a:pPr>
            <a:r>
              <a:rPr lang="en-US" dirty="0" smtClean="0"/>
              <a:t>Acute and Chronic Cystitis: Etiology</a:t>
            </a:r>
            <a:endParaRPr lang="en-US" dirty="0"/>
          </a:p>
        </p:txBody>
      </p:sp>
      <p:sp>
        <p:nvSpPr>
          <p:cNvPr id="3" name="Content Placeholder 2"/>
          <p:cNvSpPr>
            <a:spLocks noGrp="1"/>
          </p:cNvSpPr>
          <p:nvPr>
            <p:ph idx="1"/>
          </p:nvPr>
        </p:nvSpPr>
        <p:spPr/>
        <p:txBody>
          <a:bodyPr>
            <a:normAutofit fontScale="85000" lnSpcReduction="10000"/>
          </a:bodyPr>
          <a:lstStyle/>
          <a:p>
            <a:pPr>
              <a:defRPr/>
            </a:pPr>
            <a:r>
              <a:rPr lang="en-US" dirty="0" smtClean="0"/>
              <a:t>Women are more likely to develop cystitis</a:t>
            </a:r>
          </a:p>
          <a:p>
            <a:pPr>
              <a:defRPr/>
            </a:pPr>
            <a:r>
              <a:rPr lang="en-US" i="1" dirty="0" err="1" smtClean="0"/>
              <a:t>Tuberculous</a:t>
            </a:r>
            <a:r>
              <a:rPr lang="en-US" i="1" dirty="0" smtClean="0"/>
              <a:t> cystitis</a:t>
            </a:r>
            <a:r>
              <a:rPr lang="en-US" dirty="0" smtClean="0"/>
              <a:t> is always a sequel to renal TB</a:t>
            </a:r>
          </a:p>
          <a:p>
            <a:pPr>
              <a:defRPr/>
            </a:pPr>
            <a:r>
              <a:rPr lang="en-US" i="1" dirty="0" smtClean="0"/>
              <a:t>Candida </a:t>
            </a:r>
            <a:r>
              <a:rPr lang="en-US" i="1" dirty="0" err="1" smtClean="0"/>
              <a:t>albicans</a:t>
            </a:r>
            <a:r>
              <a:rPr lang="en-US" dirty="0" smtClean="0"/>
              <a:t> </a:t>
            </a:r>
          </a:p>
          <a:p>
            <a:pPr>
              <a:defRPr/>
            </a:pPr>
            <a:r>
              <a:rPr lang="en-US" dirty="0" err="1" smtClean="0"/>
              <a:t>Schistosomiasis</a:t>
            </a:r>
            <a:r>
              <a:rPr lang="en-US" dirty="0" smtClean="0"/>
              <a:t> </a:t>
            </a:r>
            <a:r>
              <a:rPr lang="en-US" i="1" dirty="0" smtClean="0"/>
              <a:t>(</a:t>
            </a:r>
            <a:r>
              <a:rPr lang="en-US" i="1" dirty="0" err="1" smtClean="0"/>
              <a:t>Schistosoma</a:t>
            </a:r>
            <a:r>
              <a:rPr lang="en-US" i="1" dirty="0" smtClean="0"/>
              <a:t> </a:t>
            </a:r>
            <a:r>
              <a:rPr lang="en-US" i="1" dirty="0" err="1" smtClean="0"/>
              <a:t>haematobium</a:t>
            </a:r>
            <a:r>
              <a:rPr lang="en-US" i="1" dirty="0" smtClean="0"/>
              <a:t>)</a:t>
            </a:r>
            <a:r>
              <a:rPr lang="en-US" dirty="0" smtClean="0"/>
              <a:t>), </a:t>
            </a:r>
          </a:p>
          <a:p>
            <a:pPr>
              <a:defRPr/>
            </a:pPr>
            <a:r>
              <a:rPr lang="en-US" i="1" dirty="0" smtClean="0"/>
              <a:t>Chlamydia</a:t>
            </a:r>
            <a:r>
              <a:rPr lang="en-US" dirty="0" smtClean="0"/>
              <a:t>, and </a:t>
            </a:r>
            <a:r>
              <a:rPr lang="en-US" i="1" dirty="0" err="1" smtClean="0"/>
              <a:t>Mycoplasma</a:t>
            </a:r>
            <a:r>
              <a:rPr lang="en-US" dirty="0" smtClean="0"/>
              <a:t> may also cause cystitis. </a:t>
            </a:r>
          </a:p>
          <a:p>
            <a:pPr>
              <a:defRPr/>
            </a:pPr>
            <a:r>
              <a:rPr lang="en-US" dirty="0" smtClean="0"/>
              <a:t>Predisposing factors include bladder calculi, urinary obstruction, diabetes mellitus, instrumentation, and immune deficiency. </a:t>
            </a:r>
          </a:p>
          <a:p>
            <a:pPr>
              <a:defRPr/>
            </a:pPr>
            <a:r>
              <a:rPr lang="en-US" dirty="0" smtClean="0"/>
              <a:t>Finally, irradiation of the bladder region gives rise to </a:t>
            </a:r>
            <a:r>
              <a:rPr lang="en-US" i="1" dirty="0" smtClean="0"/>
              <a:t>radiation cystitis.</a:t>
            </a:r>
            <a:r>
              <a:rPr lang="en-US" dirty="0" smtClean="0"/>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Cotran\Images\CH22\F022006.jpg"/>
          <p:cNvPicPr>
            <a:picLocks noChangeAspect="1" noChangeArrowheads="1"/>
          </p:cNvPicPr>
          <p:nvPr/>
        </p:nvPicPr>
        <p:blipFill>
          <a:blip r:embed="rId3"/>
          <a:srcRect/>
          <a:stretch>
            <a:fillRect/>
          </a:stretch>
        </p:blipFill>
        <p:spPr bwMode="auto">
          <a:xfrm>
            <a:off x="152400" y="76200"/>
            <a:ext cx="4378325" cy="6629400"/>
          </a:xfrm>
          <a:prstGeom prst="rect">
            <a:avLst/>
          </a:prstGeom>
          <a:noFill/>
          <a:ln w="9525">
            <a:noFill/>
            <a:miter lim="800000"/>
            <a:headEnd/>
            <a:tailEnd/>
          </a:ln>
        </p:spPr>
      </p:pic>
      <p:sp>
        <p:nvSpPr>
          <p:cNvPr id="32771" name="Text Box 3"/>
          <p:cNvSpPr txBox="1">
            <a:spLocks noChangeArrowheads="1"/>
          </p:cNvSpPr>
          <p:nvPr/>
        </p:nvSpPr>
        <p:spPr bwMode="auto">
          <a:xfrm>
            <a:off x="0" y="6583363"/>
            <a:ext cx="1381125" cy="274637"/>
          </a:xfrm>
          <a:prstGeom prst="rect">
            <a:avLst/>
          </a:prstGeom>
          <a:noFill/>
          <a:ln w="9525">
            <a:noFill/>
            <a:miter lim="800000"/>
            <a:headEnd/>
            <a:tailEnd/>
          </a:ln>
        </p:spPr>
        <p:txBody>
          <a:bodyPr>
            <a:spAutoFit/>
          </a:bodyPr>
          <a:lstStyle/>
          <a:p>
            <a:pPr eaLnBrk="0" hangingPunct="0">
              <a:spcBef>
                <a:spcPct val="50000"/>
              </a:spcBef>
            </a:pPr>
            <a:r>
              <a:rPr lang="en-US" sz="1200" b="1">
                <a:latin typeface="Arial" charset="0"/>
              </a:rPr>
              <a:t>Slide 22.6</a:t>
            </a:r>
            <a:endParaRPr lang="en-US" sz="1200"/>
          </a:p>
        </p:txBody>
      </p:sp>
      <p:sp>
        <p:nvSpPr>
          <p:cNvPr id="433156" name="Text Box 4"/>
          <p:cNvSpPr txBox="1">
            <a:spLocks noChangeArrowheads="1"/>
          </p:cNvSpPr>
          <p:nvPr/>
        </p:nvSpPr>
        <p:spPr bwMode="auto">
          <a:xfrm>
            <a:off x="4559300" y="914400"/>
            <a:ext cx="4584700" cy="52625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2800" b="1" dirty="0">
                <a:solidFill>
                  <a:srgbClr val="FF0000"/>
                </a:solidFill>
                <a:latin typeface="Tahoma" pitchFamily="34" charset="0"/>
                <a:cs typeface="Tahoma" pitchFamily="34" charset="0"/>
              </a:rPr>
              <a:t>Cystitis with </a:t>
            </a:r>
            <a:r>
              <a:rPr lang="en-US" sz="2800" b="1" dirty="0" err="1">
                <a:solidFill>
                  <a:srgbClr val="FF0000"/>
                </a:solidFill>
                <a:latin typeface="Tahoma" pitchFamily="34" charset="0"/>
                <a:cs typeface="Tahoma" pitchFamily="34" charset="0"/>
              </a:rPr>
              <a:t>malakoplakia</a:t>
            </a:r>
            <a:endParaRPr lang="en-US" sz="2800" b="1" dirty="0">
              <a:solidFill>
                <a:srgbClr val="FF0000"/>
              </a:solidFill>
              <a:latin typeface="Tahoma" pitchFamily="34" charset="0"/>
              <a:cs typeface="Tahoma" pitchFamily="34" charset="0"/>
            </a:endParaRPr>
          </a:p>
          <a:p>
            <a:pPr>
              <a:defRPr/>
            </a:pPr>
            <a:endParaRPr lang="en-US" sz="2800" b="1" dirty="0">
              <a:solidFill>
                <a:srgbClr val="FF0000"/>
              </a:solidFill>
              <a:latin typeface="Tahoma" pitchFamily="34" charset="0"/>
              <a:cs typeface="Tahoma" pitchFamily="34" charset="0"/>
            </a:endParaRPr>
          </a:p>
          <a:p>
            <a:pPr>
              <a:defRPr/>
            </a:pPr>
            <a:r>
              <a:rPr lang="en-US" sz="2800" b="1" dirty="0" err="1">
                <a:solidFill>
                  <a:srgbClr val="FF0000"/>
                </a:solidFill>
                <a:latin typeface="Tahoma" pitchFamily="34" charset="0"/>
                <a:cs typeface="Tahoma" pitchFamily="34" charset="0"/>
              </a:rPr>
              <a:t>Peculial</a:t>
            </a:r>
            <a:r>
              <a:rPr lang="en-US" sz="2800" b="1" dirty="0">
                <a:solidFill>
                  <a:srgbClr val="FF0000"/>
                </a:solidFill>
                <a:latin typeface="Tahoma" pitchFamily="34" charset="0"/>
                <a:cs typeface="Tahoma" pitchFamily="34" charset="0"/>
              </a:rPr>
              <a:t> inflammatory reaction </a:t>
            </a:r>
          </a:p>
          <a:p>
            <a:pPr>
              <a:defRPr/>
            </a:pPr>
            <a:r>
              <a:rPr lang="en-US" sz="2800" b="1" dirty="0" err="1">
                <a:solidFill>
                  <a:srgbClr val="FF0000"/>
                </a:solidFill>
                <a:latin typeface="Tahoma" pitchFamily="34" charset="0"/>
                <a:cs typeface="Tahoma" pitchFamily="34" charset="0"/>
              </a:rPr>
              <a:t>chacakterized</a:t>
            </a:r>
            <a:r>
              <a:rPr lang="en-US" sz="2800" b="1" dirty="0">
                <a:solidFill>
                  <a:srgbClr val="FF0000"/>
                </a:solidFill>
                <a:latin typeface="Tahoma" pitchFamily="34" charset="0"/>
                <a:cs typeface="Tahoma" pitchFamily="34" charset="0"/>
              </a:rPr>
              <a:t> by </a:t>
            </a:r>
          </a:p>
          <a:p>
            <a:pPr>
              <a:defRPr/>
            </a:pPr>
            <a:r>
              <a:rPr lang="en-US" sz="2800" b="1" dirty="0">
                <a:solidFill>
                  <a:srgbClr val="FF0000"/>
                </a:solidFill>
                <a:latin typeface="Tahoma" pitchFamily="34" charset="0"/>
                <a:cs typeface="Tahoma" pitchFamily="34" charset="0"/>
              </a:rPr>
              <a:t>soft, yellow, </a:t>
            </a:r>
          </a:p>
          <a:p>
            <a:pPr>
              <a:defRPr/>
            </a:pPr>
            <a:r>
              <a:rPr lang="en-US" sz="2800" b="1" dirty="0">
                <a:solidFill>
                  <a:srgbClr val="FF0000"/>
                </a:solidFill>
                <a:latin typeface="Tahoma" pitchFamily="34" charset="0"/>
                <a:cs typeface="Tahoma" pitchFamily="34" charset="0"/>
              </a:rPr>
              <a:t>plaques 3-4 cm in diameter</a:t>
            </a:r>
          </a:p>
          <a:p>
            <a:pPr>
              <a:defRPr/>
            </a:pPr>
            <a:r>
              <a:rPr lang="en-US" sz="2800" b="1" dirty="0">
                <a:solidFill>
                  <a:srgbClr val="FF0000"/>
                </a:solidFill>
                <a:latin typeface="Tahoma" pitchFamily="34" charset="0"/>
                <a:cs typeface="Tahoma" pitchFamily="34" charset="0"/>
              </a:rPr>
              <a:t>and </a:t>
            </a:r>
            <a:r>
              <a:rPr lang="en-US" sz="2800" b="1" dirty="0" err="1">
                <a:solidFill>
                  <a:srgbClr val="FF0000"/>
                </a:solidFill>
                <a:latin typeface="Tahoma" pitchFamily="34" charset="0"/>
                <a:cs typeface="Tahoma" pitchFamily="34" charset="0"/>
              </a:rPr>
              <a:t>histologically</a:t>
            </a:r>
            <a:r>
              <a:rPr lang="en-US" sz="2800" b="1" dirty="0">
                <a:solidFill>
                  <a:srgbClr val="FF0000"/>
                </a:solidFill>
                <a:latin typeface="Tahoma" pitchFamily="34" charset="0"/>
                <a:cs typeface="Tahoma" pitchFamily="34" charset="0"/>
              </a:rPr>
              <a:t> </a:t>
            </a:r>
          </a:p>
          <a:p>
            <a:pPr>
              <a:defRPr/>
            </a:pPr>
            <a:r>
              <a:rPr lang="en-US" sz="2800" b="1" dirty="0">
                <a:solidFill>
                  <a:srgbClr val="FF0000"/>
                </a:solidFill>
                <a:latin typeface="Tahoma" pitchFamily="34" charset="0"/>
                <a:cs typeface="Tahoma" pitchFamily="34" charset="0"/>
              </a:rPr>
              <a:t>by foamy </a:t>
            </a:r>
          </a:p>
          <a:p>
            <a:pPr>
              <a:defRPr/>
            </a:pPr>
            <a:r>
              <a:rPr lang="en-US" sz="2800" b="1" dirty="0">
                <a:solidFill>
                  <a:srgbClr val="FF0000"/>
                </a:solidFill>
                <a:latin typeface="Tahoma" pitchFamily="34" charset="0"/>
                <a:cs typeface="Tahoma" pitchFamily="34" charset="0"/>
              </a:rPr>
              <a:t>macrophage</a:t>
            </a:r>
            <a:r>
              <a:rPr lang="en-US" b="1" dirty="0">
                <a:solidFill>
                  <a:srgbClr val="FF0000"/>
                </a:solidFill>
                <a:latin typeface="Tahoma" pitchFamily="34" charset="0"/>
                <a:cs typeface="Tahoma" pitchFamily="34" charset="0"/>
              </a:rPr>
              <a: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3"/>
          <p:cNvPicPr>
            <a:picLocks noGrp="1" noChangeAspect="1"/>
          </p:cNvPicPr>
          <p:nvPr>
            <p:ph idx="1"/>
          </p:nvPr>
        </p:nvPicPr>
        <p:blipFill>
          <a:blip r:embed="rId3"/>
          <a:srcRect/>
          <a:stretch>
            <a:fillRect/>
          </a:stretch>
        </p:blipFill>
        <p:spPr>
          <a:xfrm>
            <a:off x="871538" y="1219200"/>
            <a:ext cx="7462837" cy="4953000"/>
          </a:xfrm>
          <a:ln>
            <a:solidFill>
              <a:schemeClr val="tx1"/>
            </a:solidFill>
          </a:ln>
        </p:spPr>
      </p:pic>
      <p:sp>
        <p:nvSpPr>
          <p:cNvPr id="5" name="Title 1"/>
          <p:cNvSpPr>
            <a:spLocks noGrp="1"/>
          </p:cNvSpPr>
          <p:nvPr>
            <p:ph type="title"/>
          </p:nvPr>
        </p:nvSpPr>
        <p:spPr>
          <a:xfrm>
            <a:off x="860425" y="762000"/>
            <a:ext cx="7445375" cy="381000"/>
          </a:xfrm>
        </p:spPr>
        <p:txBody>
          <a:bodyPr rtlCol="0">
            <a:normAutofit fontScale="90000"/>
          </a:bodyPr>
          <a:lstStyle/>
          <a:p>
            <a:pPr algn="ctr" eaLnBrk="1" fontAlgn="auto" hangingPunct="1">
              <a:spcAft>
                <a:spcPts val="0"/>
              </a:spcAft>
              <a:defRPr/>
            </a:pPr>
            <a:r>
              <a:rPr lang="en-US" sz="2000" dirty="0" smtClean="0">
                <a:solidFill>
                  <a:schemeClr val="accent1">
                    <a:lumMod val="50000"/>
                  </a:schemeClr>
                </a:solidFill>
              </a:rPr>
              <a:t>Acute inflammation of the urinary bladder.</a:t>
            </a:r>
            <a:endParaRPr lang="en-US" sz="20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pPr>
              <a:defRPr/>
            </a:pPr>
            <a:r>
              <a:rPr lang="en-US" dirty="0" smtClean="0"/>
              <a:t>Objectives </a:t>
            </a:r>
            <a:endParaRPr lang="en-US" dirty="0"/>
          </a:p>
        </p:txBody>
      </p:sp>
      <p:sp>
        <p:nvSpPr>
          <p:cNvPr id="3" name="Content Placeholder 2"/>
          <p:cNvSpPr>
            <a:spLocks noGrp="1"/>
          </p:cNvSpPr>
          <p:nvPr>
            <p:ph idx="1"/>
          </p:nvPr>
        </p:nvSpPr>
        <p:spPr/>
        <p:txBody>
          <a:bodyPr>
            <a:normAutofit lnSpcReduction="10000"/>
          </a:bodyPr>
          <a:lstStyle/>
          <a:p>
            <a:pPr>
              <a:defRPr/>
            </a:pPr>
            <a:r>
              <a:rPr lang="en-US" dirty="0" smtClean="0"/>
              <a:t>Definition</a:t>
            </a:r>
          </a:p>
          <a:p>
            <a:pPr>
              <a:defRPr/>
            </a:pPr>
            <a:r>
              <a:rPr lang="en-US" dirty="0" smtClean="0"/>
              <a:t>Distinguish types of infections of urinary tract- </a:t>
            </a:r>
            <a:r>
              <a:rPr lang="en-US" dirty="0" err="1" smtClean="0"/>
              <a:t>pyelonephritis</a:t>
            </a:r>
            <a:r>
              <a:rPr lang="en-US" dirty="0" smtClean="0"/>
              <a:t> </a:t>
            </a:r>
            <a:r>
              <a:rPr lang="en-US" dirty="0" err="1" smtClean="0"/>
              <a:t>urethritis</a:t>
            </a:r>
            <a:r>
              <a:rPr lang="en-US" dirty="0" smtClean="0"/>
              <a:t>, cystitis, </a:t>
            </a:r>
            <a:r>
              <a:rPr lang="en-US" dirty="0" err="1" smtClean="0"/>
              <a:t>ureteritis</a:t>
            </a:r>
            <a:endParaRPr lang="en-US" dirty="0" smtClean="0"/>
          </a:p>
          <a:p>
            <a:pPr>
              <a:defRPr/>
            </a:pPr>
            <a:r>
              <a:rPr lang="en-US" dirty="0" smtClean="0"/>
              <a:t>Recognize the </a:t>
            </a:r>
            <a:r>
              <a:rPr lang="en-US" dirty="0" err="1" smtClean="0"/>
              <a:t>pathophysiology</a:t>
            </a:r>
            <a:r>
              <a:rPr lang="en-US" dirty="0" smtClean="0"/>
              <a:t> of the most common infections of the kidney and urinary tract</a:t>
            </a:r>
          </a:p>
          <a:p>
            <a:pPr>
              <a:defRPr/>
            </a:pPr>
            <a:r>
              <a:rPr lang="en-US" dirty="0" smtClean="0"/>
              <a:t>Complications of infections of the urinary tract</a:t>
            </a:r>
          </a:p>
          <a:p>
            <a:pPr>
              <a:buFont typeface="Wingdings 2" pitchFamily="18" charset="2"/>
              <a:buNone/>
              <a:defRPr/>
            </a:pPr>
            <a:endParaRPr lang="en-US" dirty="0" smtClean="0"/>
          </a:p>
          <a:p>
            <a:pPr>
              <a:buFont typeface="Wingdings 2" pitchFamily="18" charset="2"/>
              <a:buNone/>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3"/>
          <p:cNvPicPr>
            <a:picLocks noGrp="1" noChangeAspect="1"/>
          </p:cNvPicPr>
          <p:nvPr>
            <p:ph idx="1"/>
          </p:nvPr>
        </p:nvPicPr>
        <p:blipFill>
          <a:blip r:embed="rId3"/>
          <a:srcRect/>
          <a:stretch>
            <a:fillRect/>
          </a:stretch>
        </p:blipFill>
        <p:spPr>
          <a:xfrm>
            <a:off x="1219200" y="1371600"/>
            <a:ext cx="6705600" cy="4833938"/>
          </a:xfrm>
          <a:ln>
            <a:solidFill>
              <a:schemeClr val="tx1"/>
            </a:solidFill>
          </a:ln>
        </p:spPr>
      </p:pic>
      <p:sp>
        <p:nvSpPr>
          <p:cNvPr id="5" name="Title 1"/>
          <p:cNvSpPr>
            <a:spLocks noGrp="1"/>
          </p:cNvSpPr>
          <p:nvPr>
            <p:ph type="title"/>
          </p:nvPr>
        </p:nvSpPr>
        <p:spPr>
          <a:xfrm>
            <a:off x="762000" y="533400"/>
            <a:ext cx="7696200" cy="685800"/>
          </a:xfrm>
        </p:spPr>
        <p:txBody>
          <a:bodyPr rtlCol="0">
            <a:normAutofit fontScale="90000"/>
          </a:bodyPr>
          <a:lstStyle/>
          <a:p>
            <a:pPr eaLnBrk="1" fontAlgn="auto" hangingPunct="1">
              <a:spcAft>
                <a:spcPts val="0"/>
              </a:spcAft>
              <a:defRPr/>
            </a:pPr>
            <a:r>
              <a:rPr lang="en-US" sz="1600" dirty="0" smtClean="0">
                <a:solidFill>
                  <a:schemeClr val="accent1">
                    <a:lumMod val="50000"/>
                  </a:schemeClr>
                </a:solidFill>
              </a:rPr>
              <a:t>Multiple acquired diverticula (arrows) lie between hypertrophied muscular bundles in a hypertrophied bladder of the patient who had severe prostatic hyperplasia.</a:t>
            </a:r>
            <a:endParaRPr lang="en-US" sz="1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dirty="0" smtClean="0"/>
              <a:t>Infections of Urinary Tract</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None/>
              <a:defRPr/>
            </a:pPr>
            <a:r>
              <a:rPr lang="en-US" b="1" dirty="0" smtClean="0"/>
              <a:t>Upper Urinary tract</a:t>
            </a:r>
          </a:p>
          <a:p>
            <a:pPr>
              <a:buFont typeface="Wingdings" pitchFamily="2" charset="2"/>
              <a:buNone/>
              <a:defRPr/>
            </a:pPr>
            <a:r>
              <a:rPr lang="en-US" dirty="0" smtClean="0"/>
              <a:t>	</a:t>
            </a:r>
            <a:r>
              <a:rPr lang="en-US" dirty="0" err="1" smtClean="0"/>
              <a:t>Pyelonephritis</a:t>
            </a:r>
            <a:r>
              <a:rPr lang="en-US" dirty="0" smtClean="0"/>
              <a:t>- </a:t>
            </a:r>
          </a:p>
          <a:p>
            <a:pPr>
              <a:buFont typeface="Wingdings" pitchFamily="2" charset="2"/>
              <a:buNone/>
              <a:defRPr/>
            </a:pPr>
            <a:r>
              <a:rPr lang="en-US" dirty="0" smtClean="0"/>
              <a:t>     Acute</a:t>
            </a:r>
          </a:p>
          <a:p>
            <a:pPr>
              <a:buFont typeface="Wingdings" pitchFamily="2" charset="2"/>
              <a:buNone/>
              <a:defRPr/>
            </a:pPr>
            <a:r>
              <a:rPr lang="en-US" dirty="0" smtClean="0"/>
              <a:t>     Chronic</a:t>
            </a:r>
          </a:p>
          <a:p>
            <a:pPr>
              <a:buFont typeface="Wingdings" pitchFamily="2" charset="2"/>
              <a:buNone/>
              <a:defRPr/>
            </a:pPr>
            <a:r>
              <a:rPr lang="en-US" dirty="0" smtClean="0"/>
              <a:t>	</a:t>
            </a:r>
          </a:p>
          <a:p>
            <a:pPr>
              <a:buFont typeface="Wingdings" pitchFamily="2" charset="2"/>
              <a:buNone/>
              <a:defRPr/>
            </a:pPr>
            <a:endParaRPr lang="en-US" dirty="0" smtClean="0"/>
          </a:p>
          <a:p>
            <a:pPr>
              <a:buFont typeface="Wingdings" pitchFamily="2" charset="2"/>
              <a:buNone/>
              <a:defRPr/>
            </a:pPr>
            <a:r>
              <a:rPr lang="en-US" b="1" dirty="0" smtClean="0"/>
              <a:t>Lower Urinary tract</a:t>
            </a:r>
          </a:p>
          <a:p>
            <a:pPr>
              <a:buFont typeface="Wingdings" pitchFamily="2" charset="2"/>
              <a:buNone/>
              <a:defRPr/>
            </a:pPr>
            <a:r>
              <a:rPr lang="en-US" dirty="0" smtClean="0"/>
              <a:t>	</a:t>
            </a:r>
            <a:r>
              <a:rPr lang="en-US" dirty="0" err="1" smtClean="0"/>
              <a:t>ureteritis</a:t>
            </a:r>
            <a:endParaRPr lang="en-US" dirty="0" smtClean="0"/>
          </a:p>
          <a:p>
            <a:pPr>
              <a:buFont typeface="Wingdings" pitchFamily="2" charset="2"/>
              <a:buNone/>
              <a:defRPr/>
            </a:pPr>
            <a:r>
              <a:rPr lang="en-US" dirty="0" smtClean="0"/>
              <a:t>	cystitis</a:t>
            </a:r>
          </a:p>
          <a:p>
            <a:pPr>
              <a:buFont typeface="Wingdings" pitchFamily="2" charset="2"/>
              <a:buNone/>
              <a:defRPr/>
            </a:pPr>
            <a:r>
              <a:rPr lang="en-US" dirty="0" smtClean="0"/>
              <a:t>	</a:t>
            </a:r>
            <a:r>
              <a:rPr lang="en-US" dirty="0" err="1" smtClean="0"/>
              <a:t>urethritis</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fontScale="90000"/>
          </a:bodyPr>
          <a:lstStyle/>
          <a:p>
            <a:pPr>
              <a:defRPr/>
            </a:pPr>
            <a:r>
              <a:rPr lang="fi-FI" dirty="0" smtClean="0"/>
              <a:t>Route of infection</a:t>
            </a:r>
            <a:r>
              <a:rPr lang="fi-FI" sz="3200" dirty="0" smtClean="0">
                <a:latin typeface="Times New Roman" pitchFamily="18" charset="0"/>
              </a:rPr>
              <a:t/>
            </a:r>
            <a:br>
              <a:rPr lang="fi-FI" sz="3200" dirty="0" smtClean="0">
                <a:latin typeface="Times New Roman" pitchFamily="18" charset="0"/>
              </a:rPr>
            </a:br>
            <a:endParaRPr lang="en-US" dirty="0"/>
          </a:p>
        </p:txBody>
      </p:sp>
      <p:sp>
        <p:nvSpPr>
          <p:cNvPr id="4" name="Rectangle 3"/>
          <p:cNvSpPr>
            <a:spLocks noGrp="1" noRot="1" noChangeArrowheads="1"/>
          </p:cNvSpPr>
          <p:nvPr>
            <p:ph idx="1"/>
          </p:nvPr>
        </p:nvSpPr>
        <p:spPr/>
        <p:txBody>
          <a:bodyPr>
            <a:normAutofit/>
          </a:bodyPr>
          <a:lstStyle/>
          <a:p>
            <a:pPr marL="320040" indent="-320040" eaLnBrk="1" fontAlgn="auto" hangingPunct="1">
              <a:spcAft>
                <a:spcPts val="0"/>
              </a:spcAft>
              <a:buFont typeface="Wingdings"/>
              <a:buChar char=""/>
              <a:defRPr/>
            </a:pPr>
            <a:r>
              <a:rPr lang="en-US" sz="2800" dirty="0" smtClean="0"/>
              <a:t>Ascending infection</a:t>
            </a:r>
          </a:p>
          <a:p>
            <a:pPr marL="640080" lvl="1" indent="-274320" eaLnBrk="1" fontAlgn="auto" hangingPunct="1">
              <a:spcAft>
                <a:spcPts val="0"/>
              </a:spcAft>
              <a:buClr>
                <a:schemeClr val="accent3"/>
              </a:buClr>
              <a:buFont typeface="Wingdings 2"/>
              <a:buChar char=""/>
              <a:defRPr/>
            </a:pPr>
            <a:endParaRPr lang="en-US" sz="2400" dirty="0" smtClean="0"/>
          </a:p>
          <a:p>
            <a:pPr marL="640080" lvl="1" indent="-274320" eaLnBrk="1" fontAlgn="auto" hangingPunct="1">
              <a:spcAft>
                <a:spcPts val="0"/>
              </a:spcAft>
              <a:buClr>
                <a:schemeClr val="accent3"/>
              </a:buClr>
              <a:buFont typeface="Wingdings 2"/>
              <a:buChar char=""/>
              <a:defRPr/>
            </a:pPr>
            <a:r>
              <a:rPr lang="en-US" sz="2400" dirty="0" smtClean="0"/>
              <a:t>This is the most common route of infection</a:t>
            </a:r>
          </a:p>
          <a:p>
            <a:pPr marL="320040" indent="-320040" eaLnBrk="1" fontAlgn="auto" hangingPunct="1">
              <a:spcAft>
                <a:spcPts val="0"/>
              </a:spcAft>
              <a:buFont typeface="Wingdings"/>
              <a:buChar char=""/>
              <a:defRPr/>
            </a:pPr>
            <a:r>
              <a:rPr lang="en-US" sz="2800" dirty="0" err="1" smtClean="0"/>
              <a:t>Hematogenous</a:t>
            </a:r>
            <a:r>
              <a:rPr lang="en-US" sz="2800" dirty="0" smtClean="0"/>
              <a:t> infection</a:t>
            </a:r>
          </a:p>
          <a:p>
            <a:pPr marL="640080" lvl="1" indent="-274320" eaLnBrk="1" fontAlgn="auto" hangingPunct="1">
              <a:spcAft>
                <a:spcPts val="0"/>
              </a:spcAft>
              <a:buClr>
                <a:schemeClr val="accent3"/>
              </a:buClr>
              <a:buFont typeface="Wingdings 2" pitchFamily="18" charset="2"/>
              <a:buNone/>
              <a:defRPr/>
            </a:pPr>
            <a:r>
              <a:rPr lang="en-US" sz="2400"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defRPr/>
            </a:pPr>
            <a:r>
              <a:rPr lang="en-US" dirty="0" smtClean="0"/>
              <a:t>Predisposing conditions- acute </a:t>
            </a:r>
            <a:r>
              <a:rPr lang="en-US" dirty="0" err="1" smtClean="0"/>
              <a:t>pyelonephritis</a:t>
            </a:r>
            <a:endParaRPr lang="en-US" dirty="0"/>
          </a:p>
        </p:txBody>
      </p:sp>
      <p:sp>
        <p:nvSpPr>
          <p:cNvPr id="3" name="Content Placeholder 2"/>
          <p:cNvSpPr>
            <a:spLocks noGrp="1"/>
          </p:cNvSpPr>
          <p:nvPr>
            <p:ph idx="1"/>
          </p:nvPr>
        </p:nvSpPr>
        <p:spPr/>
        <p:txBody>
          <a:bodyPr>
            <a:normAutofit fontScale="92500" lnSpcReduction="20000"/>
          </a:bodyPr>
          <a:lstStyle/>
          <a:p>
            <a:pPr>
              <a:defRPr/>
            </a:pPr>
            <a:r>
              <a:rPr lang="en-US" i="1" dirty="0" smtClean="0"/>
              <a:t>Urinary tract obstruction,</a:t>
            </a:r>
            <a:r>
              <a:rPr lang="en-US" dirty="0" smtClean="0"/>
              <a:t> either congenital or acquired </a:t>
            </a:r>
          </a:p>
          <a:p>
            <a:pPr>
              <a:defRPr/>
            </a:pPr>
            <a:r>
              <a:rPr lang="en-US" i="1" dirty="0" smtClean="0"/>
              <a:t>Instrumentation</a:t>
            </a:r>
            <a:r>
              <a:rPr lang="en-US" dirty="0" smtClean="0"/>
              <a:t> of the urinary tract </a:t>
            </a:r>
          </a:p>
          <a:p>
            <a:pPr>
              <a:defRPr/>
            </a:pPr>
            <a:r>
              <a:rPr lang="en-US" i="1" dirty="0" err="1" smtClean="0"/>
              <a:t>Vesicoureteral</a:t>
            </a:r>
            <a:r>
              <a:rPr lang="en-US" i="1" dirty="0" smtClean="0"/>
              <a:t> reflux</a:t>
            </a:r>
            <a:r>
              <a:rPr lang="en-US" dirty="0" smtClean="0"/>
              <a:t> </a:t>
            </a:r>
          </a:p>
          <a:p>
            <a:pPr>
              <a:defRPr/>
            </a:pPr>
            <a:r>
              <a:rPr lang="en-US" i="1" dirty="0" smtClean="0"/>
              <a:t>Pregnancy.</a:t>
            </a:r>
            <a:r>
              <a:rPr lang="en-US" dirty="0" smtClean="0"/>
              <a:t>. </a:t>
            </a:r>
          </a:p>
          <a:p>
            <a:pPr>
              <a:defRPr/>
            </a:pPr>
            <a:r>
              <a:rPr lang="en-US" i="1" dirty="0" smtClean="0"/>
              <a:t>Gender and age.</a:t>
            </a:r>
            <a:r>
              <a:rPr lang="en-US" dirty="0" smtClean="0"/>
              <a:t>. </a:t>
            </a:r>
          </a:p>
          <a:p>
            <a:pPr>
              <a:defRPr/>
            </a:pPr>
            <a:r>
              <a:rPr lang="en-US" i="1" dirty="0" smtClean="0"/>
              <a:t>Preexisting renal lesions,</a:t>
            </a:r>
            <a:r>
              <a:rPr lang="en-US" dirty="0" smtClean="0"/>
              <a:t> causing </a:t>
            </a:r>
            <a:r>
              <a:rPr lang="en-US" dirty="0" err="1" smtClean="0"/>
              <a:t>intrarenal</a:t>
            </a:r>
            <a:r>
              <a:rPr lang="en-US" dirty="0" smtClean="0"/>
              <a:t> scarring and obstruction </a:t>
            </a:r>
          </a:p>
          <a:p>
            <a:pPr>
              <a:defRPr/>
            </a:pPr>
            <a:r>
              <a:rPr lang="en-US" i="1" dirty="0" smtClean="0"/>
              <a:t>Diabetes mellitus</a:t>
            </a:r>
            <a:endParaRPr lang="en-US" dirty="0" smtClean="0"/>
          </a:p>
          <a:p>
            <a:pPr>
              <a:defRPr/>
            </a:pPr>
            <a:r>
              <a:rPr lang="en-US" i="1" dirty="0" err="1" smtClean="0"/>
              <a:t>Immunosuppression</a:t>
            </a:r>
            <a:r>
              <a:rPr lang="en-US" i="1" dirty="0" smtClean="0"/>
              <a:t> and immunodeficiency</a:t>
            </a: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defRPr/>
            </a:pPr>
            <a:r>
              <a:rPr lang="en-US" dirty="0" smtClean="0"/>
              <a:t>Complications -acute </a:t>
            </a:r>
            <a:r>
              <a:rPr lang="en-US" dirty="0" err="1" smtClean="0"/>
              <a:t>pyelonephritis</a:t>
            </a:r>
            <a:endParaRPr lang="en-US" dirty="0"/>
          </a:p>
        </p:txBody>
      </p:sp>
      <p:sp>
        <p:nvSpPr>
          <p:cNvPr id="11267" name="Content Placeholder 2"/>
          <p:cNvSpPr>
            <a:spLocks noGrp="1"/>
          </p:cNvSpPr>
          <p:nvPr>
            <p:ph idx="1"/>
          </p:nvPr>
        </p:nvSpPr>
        <p:spPr/>
        <p:txBody>
          <a:bodyPr/>
          <a:lstStyle/>
          <a:p>
            <a:pPr>
              <a:buFont typeface="Wingdings 2" pitchFamily="18" charset="2"/>
              <a:buNone/>
            </a:pPr>
            <a:r>
              <a:rPr lang="en-US" b="1" smtClean="0"/>
              <a:t>1 Papillary necrosis</a:t>
            </a:r>
            <a:r>
              <a:rPr lang="en-US" smtClean="0"/>
              <a:t> </a:t>
            </a:r>
          </a:p>
          <a:p>
            <a:pPr>
              <a:buFont typeface="Wingdings 2" pitchFamily="18" charset="2"/>
              <a:buNone/>
            </a:pPr>
            <a:r>
              <a:rPr lang="en-US" b="1" smtClean="0"/>
              <a:t>2</a:t>
            </a:r>
            <a:r>
              <a:rPr lang="en-US" smtClean="0"/>
              <a:t> </a:t>
            </a:r>
            <a:r>
              <a:rPr lang="en-US" b="1" smtClean="0"/>
              <a:t>Pyonephrosis</a:t>
            </a:r>
            <a:endParaRPr lang="en-US" smtClean="0"/>
          </a:p>
          <a:p>
            <a:pPr>
              <a:buFont typeface="Wingdings 2" pitchFamily="18" charset="2"/>
              <a:buNone/>
            </a:pPr>
            <a:r>
              <a:rPr lang="en-US" b="1" smtClean="0"/>
              <a:t>3</a:t>
            </a:r>
            <a:r>
              <a:rPr lang="en-US" smtClean="0"/>
              <a:t> </a:t>
            </a:r>
            <a:r>
              <a:rPr lang="en-US" b="1" smtClean="0"/>
              <a:t>Perinephric abscess</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667000"/>
            <a:ext cx="2895600" cy="1676400"/>
          </a:xfrm>
        </p:spPr>
        <p:txBody>
          <a:bodyPr rtlCol="0">
            <a:normAutofit/>
          </a:bodyPr>
          <a:lstStyle/>
          <a:p>
            <a:pPr eaLnBrk="1" fontAlgn="auto" hangingPunct="1">
              <a:spcAft>
                <a:spcPts val="0"/>
              </a:spcAft>
              <a:defRPr/>
            </a:pPr>
            <a:r>
              <a:rPr lang="en-US" sz="2000" dirty="0" smtClean="0">
                <a:solidFill>
                  <a:schemeClr val="accent1">
                    <a:lumMod val="50000"/>
                  </a:schemeClr>
                </a:solidFill>
              </a:rPr>
              <a:t>Acute on chronic pyelonephritis with numerous septic foci present in an already scarred kidney.</a:t>
            </a:r>
            <a:endParaRPr lang="en-US" sz="2000" dirty="0">
              <a:solidFill>
                <a:schemeClr val="accent1">
                  <a:lumMod val="50000"/>
                </a:schemeClr>
              </a:solidFill>
            </a:endParaRPr>
          </a:p>
        </p:txBody>
      </p:sp>
      <p:pic>
        <p:nvPicPr>
          <p:cNvPr id="12291" name="Content Placeholder 3"/>
          <p:cNvPicPr>
            <a:picLocks noGrp="1" noChangeAspect="1"/>
          </p:cNvPicPr>
          <p:nvPr>
            <p:ph idx="1"/>
          </p:nvPr>
        </p:nvPicPr>
        <p:blipFill>
          <a:blip r:embed="rId3"/>
          <a:srcRect/>
          <a:stretch>
            <a:fillRect/>
          </a:stretch>
        </p:blipFill>
        <p:spPr>
          <a:xfrm>
            <a:off x="762000" y="838200"/>
            <a:ext cx="3886200" cy="5173663"/>
          </a:xfrm>
          <a:ln>
            <a:solidFill>
              <a:schemeClr val="tx2"/>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525" y="2057400"/>
            <a:ext cx="2962275" cy="2097088"/>
          </a:xfrm>
        </p:spPr>
        <p:txBody>
          <a:bodyPr rtlCol="0">
            <a:noAutofit/>
          </a:bodyPr>
          <a:lstStyle/>
          <a:p>
            <a:pPr eaLnBrk="1" fontAlgn="auto" hangingPunct="1">
              <a:spcAft>
                <a:spcPts val="0"/>
              </a:spcAft>
              <a:defRPr/>
            </a:pPr>
            <a:r>
              <a:rPr lang="en-US" sz="2000" dirty="0" smtClean="0">
                <a:solidFill>
                  <a:schemeClr val="accent1">
                    <a:lumMod val="50000"/>
                  </a:schemeClr>
                </a:solidFill>
              </a:rPr>
              <a:t>Acute pyelonephritis. There is a diffuse interstitial infiltrate with polymorphonuclear leukocytes.</a:t>
            </a:r>
            <a:endParaRPr lang="en-US" sz="2000" dirty="0">
              <a:solidFill>
                <a:schemeClr val="accent1">
                  <a:lumMod val="50000"/>
                </a:schemeClr>
              </a:solidFill>
            </a:endParaRPr>
          </a:p>
        </p:txBody>
      </p:sp>
      <p:pic>
        <p:nvPicPr>
          <p:cNvPr id="13315" name="Content Placeholder 3"/>
          <p:cNvPicPr>
            <a:picLocks noGrp="1" noChangeAspect="1"/>
          </p:cNvPicPr>
          <p:nvPr>
            <p:ph idx="1"/>
          </p:nvPr>
        </p:nvPicPr>
        <p:blipFill>
          <a:blip r:embed="rId3"/>
          <a:srcRect/>
          <a:stretch>
            <a:fillRect/>
          </a:stretch>
        </p:blipFill>
        <p:spPr>
          <a:xfrm>
            <a:off x="762000" y="1000125"/>
            <a:ext cx="4432300" cy="4943475"/>
          </a:xfrm>
          <a:ln>
            <a:solidFill>
              <a:schemeClr val="tx2"/>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800</TotalTime>
  <Words>786</Words>
  <Application>Microsoft Office PowerPoint</Application>
  <PresentationFormat>عرض على الشاشة (3:4)‏</PresentationFormat>
  <Paragraphs>136</Paragraphs>
  <Slides>30</Slides>
  <Notes>30</Notes>
  <HiddenSlides>0</HiddenSlides>
  <MMClips>0</MMClips>
  <ScaleCrop>false</ScaleCrop>
  <HeadingPairs>
    <vt:vector size="6" baseType="variant">
      <vt:variant>
        <vt:lpstr>الخطوط المستخدمة</vt:lpstr>
      </vt:variant>
      <vt:variant>
        <vt:i4>7</vt:i4>
      </vt:variant>
      <vt:variant>
        <vt:lpstr>سمة</vt:lpstr>
      </vt:variant>
      <vt:variant>
        <vt:i4>1</vt:i4>
      </vt:variant>
      <vt:variant>
        <vt:lpstr>عناوين الشرائح</vt:lpstr>
      </vt:variant>
      <vt:variant>
        <vt:i4>30</vt:i4>
      </vt:variant>
    </vt:vector>
  </HeadingPairs>
  <TitlesOfParts>
    <vt:vector size="38" baseType="lpstr">
      <vt:lpstr>Century Gothic</vt:lpstr>
      <vt:lpstr>Arial</vt:lpstr>
      <vt:lpstr>Wingdings 2</vt:lpstr>
      <vt:lpstr>Calibri</vt:lpstr>
      <vt:lpstr>Wingdings</vt:lpstr>
      <vt:lpstr>Times New Roman</vt:lpstr>
      <vt:lpstr>Tahoma</vt:lpstr>
      <vt:lpstr>Austin</vt:lpstr>
      <vt:lpstr>Pathology of Kidney and the Urinary tract </vt:lpstr>
      <vt:lpstr>Pathology of pyelonephritis, Nephrolithiasis and Cystitis</vt:lpstr>
      <vt:lpstr>Objectives </vt:lpstr>
      <vt:lpstr>Infections of Urinary Tract</vt:lpstr>
      <vt:lpstr>Route of infection </vt:lpstr>
      <vt:lpstr>Predisposing conditions- acute pyelonephritis</vt:lpstr>
      <vt:lpstr>Complications -acute pyelonephritis</vt:lpstr>
      <vt:lpstr>Acute on chronic pyelonephritis with numerous septic foci present in an already scarred kidney.</vt:lpstr>
      <vt:lpstr>Acute pyelonephritis. There is a diffuse interstitial infiltrate with polymorphonuclear leukocytes.</vt:lpstr>
      <vt:lpstr>Acute pyelonephritis marked by an acute neutrophilic exudate within tubules and interstitial inflammation</vt:lpstr>
      <vt:lpstr>Renal tuberculosis secondary to hematogenous spread of tubercle bacilli. </vt:lpstr>
      <vt:lpstr>Staghorn calculus in pelviureteric junction.</vt:lpstr>
      <vt:lpstr>A. Bilateral hydronephrosis with acute on chronic pyelonephritis in a child due to urinary tract obstruction.</vt:lpstr>
      <vt:lpstr>A. Board unshaped scar of healed pyelonephritis</vt:lpstr>
      <vt:lpstr>Chronic Pyelonephritis</vt:lpstr>
      <vt:lpstr>Chronic pyelonephritis is a nonspecific interstitial infiltrate predominately with lymphocytes.</vt:lpstr>
      <vt:lpstr>Chronic pyelonephritis.</vt:lpstr>
      <vt:lpstr>الشريحة 18</vt:lpstr>
      <vt:lpstr>الشريحة 19</vt:lpstr>
      <vt:lpstr>الشريحة 20</vt:lpstr>
      <vt:lpstr>AIN. The mononuclear infiltrate is accompanying by abundant eosinophils and may have a granulomatous appearance.</vt:lpstr>
      <vt:lpstr>AIN. Higher power of tubulitis demonstrating interstitial edema and invasion of the tubular epithelium by lymphocytes.</vt:lpstr>
      <vt:lpstr>Urolithiasias</vt:lpstr>
      <vt:lpstr>Definition-UTI </vt:lpstr>
      <vt:lpstr>الشريحة 25</vt:lpstr>
      <vt:lpstr>Symptoms urolithiasis</vt:lpstr>
      <vt:lpstr>Acute and Chronic Cystitis: Etiology</vt:lpstr>
      <vt:lpstr>الشريحة 28</vt:lpstr>
      <vt:lpstr>Acute inflammation of the urinary bladder.</vt:lpstr>
      <vt:lpstr>Multiple acquired diverticula (arrows) lie between hypertrophied muscular bundles in a hypertrophied bladder of the patient who had severe prostatic hyperplasia.</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of pyelonephritis, Nephrolithiasis and Cystitis</dc:title>
  <dc:creator>NAJEM</dc:creator>
  <cp:lastModifiedBy>AA</cp:lastModifiedBy>
  <cp:revision>20</cp:revision>
  <dcterms:created xsi:type="dcterms:W3CDTF">2010-11-15T08:54:05Z</dcterms:created>
  <dcterms:modified xsi:type="dcterms:W3CDTF">2012-05-03T10:28:26Z</dcterms:modified>
</cp:coreProperties>
</file>