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77D3B-40F3-4680-AB0C-37982181CCF6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B5B532-0FDB-4016-A9AB-F8261432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3E1B2-B7B8-4916-92FA-0C429F9B0EB7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0C994-EE85-4DE5-98FC-C17F5CF4DFA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E55EE-21ED-49F4-BFA8-F01B83C7689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6A27-343D-4B09-8A6A-DBDA0139AF77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680D9-F34E-4F90-87B2-5C7ADD4C1D5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16DA1-00E8-45FE-B4D1-6885C688E62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70C70-6E65-44AF-B8D2-E51E6C28EAE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79757-08AD-4F36-97E5-26EAE71C4E5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3155B-1AA2-4AE9-86B4-873843C89F4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FA8B0-BF49-46CC-8DD1-79930E3F044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58114-9250-46CC-B8D0-DBFC43911A8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ECCC0-F2C0-4AD3-BA36-BB39E1B3C77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48587-EA6D-42B3-AE10-E366520AED4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B0561-3236-49F1-98BB-F0830B76425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2BD98-2D3D-48E3-BB79-A3D43CFCCD3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1584C-4DC4-45D9-98BC-56C7F25AE74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8CDA7-B194-46DD-8F17-159DBB09735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28150-CB9A-48FA-98EF-6E254CF74F1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21E7B-F6A3-4B03-B4BB-8F04FE2EAB6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98F14FA-0659-4DD7-94C9-AE7302B7B6A0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E31E660-3159-4879-B47C-6A7D786E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273B-19DC-4F3D-8890-1F52C69C1290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DBB0-A4A8-424F-BB1C-DFE7899C8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8A48-862C-4ABE-83EB-C4BEE2585D79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2B83-C780-41DF-920D-59000966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9DD7-6CEC-4123-B160-1B0F3C0FCEA3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E48D-0F0B-4BDF-9FA0-7A67B8C81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BB39-A670-425F-B844-17098B72C6A7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331-88C4-4DEF-8E27-A6AB86E3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F41F-56A6-4448-83B6-4CAF8DD0D64B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6C26-3508-437E-8EE8-5D5323A1B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862A-4CDC-4D64-9A45-4883D6E1B4C7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16C3-F174-4339-808C-25E41A01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6BB8-C68A-44AA-8848-A7A388FC9A38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0BD7-27F6-493C-A2AD-F509B107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A05-07B5-4BD2-8D8E-D83EE91F6318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D803-5B86-4E94-BE72-2A63D498A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1CDB-2C20-442C-BCEC-D7DC813E258E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8682-A6A3-4450-BCC7-42202AA36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25C5-5805-4FFE-9D44-AD1958BFCF01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56AD-3CED-46BC-907D-B158345C0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DFA19-31D6-4D4E-800B-2727145B76AC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375EDA-6E61-4F98-AA4B-08E94DADF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38" y="2781300"/>
            <a:ext cx="2982912" cy="1871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Kidney and the Urinary tract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463" y="5594350"/>
            <a:ext cx="3309937" cy="5349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Dr. Amar C. Al-</a:t>
            </a:r>
            <a:r>
              <a:rPr lang="en-US" dirty="0" err="1" smtClean="0"/>
              <a:t>Rikabi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Hala</a:t>
            </a:r>
            <a:r>
              <a:rPr lang="en-US" dirty="0" smtClean="0"/>
              <a:t> </a:t>
            </a:r>
            <a:r>
              <a:rPr lang="en-US" dirty="0" err="1" smtClean="0"/>
              <a:t>Kasouf</a:t>
            </a:r>
            <a:r>
              <a:rPr lang="en-US" dirty="0" smtClean="0"/>
              <a:t> </a:t>
            </a:r>
            <a:r>
              <a:rPr lang="en-US" dirty="0" err="1" smtClean="0"/>
              <a:t>Kfouri</a:t>
            </a:r>
            <a:endParaRPr 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13325"/>
            <a:ext cx="923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Moderately differentiated urothelial carcinoma of bladder.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838200"/>
            <a:ext cx="4038600" cy="53355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2133600"/>
            <a:ext cx="2590800" cy="32004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Solid, bulging, fleshy tan-white, partially necrotic tumor has replaced much of the kidney and is encompassed by a thin rim of renal tissue..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38200"/>
            <a:ext cx="4273550" cy="5410200"/>
          </a:xfrm>
          <a:ln>
            <a:solidFill>
              <a:schemeClr val="tx1"/>
            </a:solidFill>
          </a:ln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257800" y="1563688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Wilms’ tumor (nephroblastoma)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762000"/>
            <a:ext cx="4497388" cy="54102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64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Wilms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’ tumor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appears whiter due to formalin fixation and has extended beyond the confines of the kidney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400"/>
            <a:ext cx="3829050" cy="57150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7620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Histology shows hypercellular areas comprising undifferentiated blastema, loose stroma  with undifferentiated mesglomeruloid body.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5181600" y="19050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Wilms’ tumor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400"/>
            <a:ext cx="3706813" cy="57912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Urothelial (transitional cell) carcinoma in situ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of the urinary bladder if untreated, up to 75% of cases go on to invasive cancer.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0" y="762000"/>
            <a:ext cx="28956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Histology of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carcinoma in situ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(surface is to the right).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533400"/>
            <a:ext cx="3705225" cy="5791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0" y="762000"/>
            <a:ext cx="28956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Invasive urothelial carcinoma of the bladder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is invading the muscle coat on the right side of the picture.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3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609600"/>
            <a:ext cx="3822700" cy="55626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Moderately differentiated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urothelial carcinoma of bladder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7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38200"/>
            <a:ext cx="4038600" cy="526573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6096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Advanced urothelial cancer of the bladder has spread posteriorly (arrow)to invade the uterus.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1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341438"/>
            <a:ext cx="6248400" cy="498316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4063" y="762000"/>
            <a:ext cx="3970337" cy="53340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838200"/>
            <a:ext cx="2590800" cy="5334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Poorly differentiated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urothelial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6096000" cy="3048000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and Malignant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Kidney and Urinary Bladder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57200"/>
          </a:xfrm>
        </p:spPr>
        <p:txBody>
          <a:bodyPr/>
          <a:lstStyle/>
          <a:p>
            <a:pPr marL="68263" indent="0" algn="ctr" eaLnBrk="1" hangingPunct="1">
              <a:buFont typeface="Wingdings 2" pitchFamily="18" charset="2"/>
              <a:buNone/>
            </a:pPr>
            <a:r>
              <a:rPr lang="en-US" u="sng" smtClean="0"/>
              <a:t>Lecture 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027113"/>
            <a:ext cx="3352800" cy="5145087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Kidney with ischemic atrophy also bears very small subcapsular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adenomas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near to each pole.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3124200" cy="5767756"/>
          </a:xfr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027113"/>
            <a:ext cx="3343275" cy="5145087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Histology of a subcapsular papillary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adenoma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shows tubules arranged in a papillary fashion.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685800"/>
            <a:ext cx="3756025" cy="5486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95400"/>
            <a:ext cx="2590800" cy="44958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Renal cell carcinoma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is the most common primary renal tumor in adults and may be occult.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143000"/>
            <a:ext cx="4595813" cy="4724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38200"/>
            <a:ext cx="3276600" cy="51816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Small clear cell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(hypernephroma, Grawitz tumor) is spreading into perirenal adipose tissue.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438" y="838200"/>
            <a:ext cx="3941762" cy="5181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33400"/>
            <a:ext cx="3048000" cy="57912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Typical lobulated, whorled, tan-colored cut surface of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533400"/>
            <a:ext cx="3771900" cy="5791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533400"/>
          </a:xfrm>
        </p:spPr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Invasion of the renal vein and inferior vena cava (arrow) by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19200"/>
            <a:ext cx="7239000" cy="50434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2819400" cy="57912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Papillary urothelial (transitional cell) carcinoma of renal pelvis. Note the exophytic, multifronded nature of the tumor.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400"/>
            <a:ext cx="3657600" cy="5805488"/>
          </a:xfrm>
          <a:ln>
            <a:solidFill>
              <a:schemeClr val="tx1"/>
            </a:solidFill>
          </a:ln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5029200" y="1744663"/>
            <a:ext cx="320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Transitional cell carcinoma of the renal pelvis.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</TotalTime>
  <Words>322</Words>
  <Application>Microsoft Office PowerPoint</Application>
  <PresentationFormat>عرض على الشاشة (3:4)‏</PresentationFormat>
  <Paragraphs>44</Paragraphs>
  <Slides>19</Slides>
  <Notes>19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Austin</vt:lpstr>
      <vt:lpstr>Pathology of Kidney and the Urinary tract </vt:lpstr>
      <vt:lpstr>Benign and Malignant Tumours of the Kidney and Urinary Bladder</vt:lpstr>
      <vt:lpstr>Kidney with ischemic atrophy also bears very small subcapsular adenomas near to each pole.</vt:lpstr>
      <vt:lpstr>Histology of a subcapsular papillary adenoma shows tubules arranged in a papillary fashion.</vt:lpstr>
      <vt:lpstr>Renal cell carcinoma   Renal cell carcinoma is the most common primary renal tumor in adults and may be occult.</vt:lpstr>
      <vt:lpstr>Small clear cell renal cell carcinoma (hypernephroma, Grawitz tumor) is spreading into perirenal adipose tissue.</vt:lpstr>
      <vt:lpstr>Typical lobulated, whorled, tan-colored cut surface of renal cell carcinoma.</vt:lpstr>
      <vt:lpstr>Invasion of the renal vein and inferior vena cava (arrow) by renal cell carcinoma.</vt:lpstr>
      <vt:lpstr>Papillary urothelial (transitional cell) carcinoma of renal pelvis. Note the exophytic, multifronded nature of the tumor.</vt:lpstr>
      <vt:lpstr>Moderately differentiated urothelial carcinoma of bladder.</vt:lpstr>
      <vt:lpstr>Solid, bulging, fleshy tan-white, partially necrotic tumor has replaced much of the kidney and is encompassed by a thin rim of renal tissue..</vt:lpstr>
      <vt:lpstr>This Wilms’ tumor appears whiter due to formalin fixation and has extended beyond the confines of the kidney</vt:lpstr>
      <vt:lpstr>Histology shows hypercellular areas comprising undifferentiated blastema, loose stroma  with undifferentiated mesglomeruloid body.</vt:lpstr>
      <vt:lpstr>Urothelial (transitional cell) carcinoma in situ of the urinary bladder if untreated, up to 75% of cases go on to invasive cancer.</vt:lpstr>
      <vt:lpstr>Histology of carcinoma in situ (surface is to the right).</vt:lpstr>
      <vt:lpstr>Invasive urothelial carcinoma of the bladder is invading the muscle coat on the right side of the picture.</vt:lpstr>
      <vt:lpstr>Moderately differentiated urothelial carcinoma of bladder.</vt:lpstr>
      <vt:lpstr>Advanced urothelial cancer of the bladder has spread posteriorly (arrow)to invade the uterus.</vt:lpstr>
      <vt:lpstr>Poorly differentiated urothelial carcinoma.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and Malignant Tumours of the Kidney and Urinary Bladder</dc:title>
  <dc:creator>NAJEM</dc:creator>
  <cp:lastModifiedBy>AA</cp:lastModifiedBy>
  <cp:revision>15</cp:revision>
  <dcterms:created xsi:type="dcterms:W3CDTF">2010-11-17T03:55:00Z</dcterms:created>
  <dcterms:modified xsi:type="dcterms:W3CDTF">2012-05-03T21:14:33Z</dcterms:modified>
</cp:coreProperties>
</file>