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52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646308-D2E7-495D-811D-A4B26FFE3E6E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00C7A9D-E135-4F23-853C-6F1F60A34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2E86C-9CBF-43AA-975D-ADE7F8B9C5B9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86C107-310C-422D-8628-67604872D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79FAA9-3383-4FBA-9AEC-5E829ACA2F6E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F619D7-E67E-43E1-96DB-E9F193685E5B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6D640C-FECC-488E-90F1-C1ACF5D5B3C5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AC4F31-6496-4C61-9B68-4EC424A950D1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1D8318-1CB8-4262-98BE-34DDBFCC1CBC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EC0878-C77C-4FE7-B3FB-1F9C0B46E545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BE6886-900C-4339-89C5-842315542B97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A7FE12-48CC-4CB3-9159-589C10B6DB79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59C14E-81B9-4C0D-815E-DEE426A3699C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D34E4F-A999-49A9-874E-387D5CA9EA6E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3C00A6-3193-4974-BC4C-605E05592AC3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339DC7-3231-4FA1-9507-84A50082A644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CEF7C7-0726-4141-83B1-B3C7741B6641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351298-8DA3-4ED2-AF2C-74F78F9AF136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4EDDE9-0F2D-417D-83F5-A09430948CFD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B756C9BF-F4B9-4A5F-9F87-7D00C92E4B12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8014D33-A58E-47E4-8DE7-C873D600E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D6C31-7257-48B9-8106-4B230489972E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11C0A-CAEF-4020-9665-1785B531F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C3A01-8079-4EBA-9096-DF3A634DFBE1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83DD8-7B9E-4605-BDCF-8B05D4749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7FCAA-6E29-42DA-B7EB-34F0B517D0AE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68613-BABE-4986-A4D5-C7A9A2B3E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8298D-E5D0-446E-B063-2E7196636264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316A2-DB44-4118-A371-968A6D538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068BD-950F-41DE-B8A1-04475BAD6840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62B39-2A3D-4A20-9B3C-9D6A8256B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E815B-C7A9-4B1D-87DE-12CC98E2DDD0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DAD37-2570-4DCA-9B7B-41B7BB214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64829-2213-484B-8AB4-3433F17F62CC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51626-C003-4333-868A-79E34CD5F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F1E92-E845-4DF9-B66C-01055B105C6B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2789D-2101-498B-A5F5-DA9DBEDEB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27AC-1833-45C2-9786-D369033E3232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A3F83-FE5E-4C5C-B071-A0D6EA0CBF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15853-E955-4070-8E79-DAAC69FAEE2F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6682D-29A7-494B-A5C2-D00B67887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09AE80-C787-427B-AFEB-8184D8689855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06F292-1795-4A54-A9A6-34099A5C7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10" r:id="rId8"/>
    <p:sldLayoutId id="2147483711" r:id="rId9"/>
    <p:sldLayoutId id="2147483707" r:id="rId10"/>
    <p:sldLayoutId id="21474837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3438" y="2781300"/>
            <a:ext cx="2982912" cy="18716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Pathology of Kidney and the Urinary tract </a:t>
            </a:r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6463" y="5594350"/>
            <a:ext cx="3309937" cy="534988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Dr. Amar C. Al-</a:t>
            </a:r>
            <a:r>
              <a:rPr lang="en-US" dirty="0" err="1" smtClean="0"/>
              <a:t>Rikabi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Dr. </a:t>
            </a:r>
            <a:r>
              <a:rPr lang="en-US" dirty="0" err="1" smtClean="0"/>
              <a:t>Hala</a:t>
            </a:r>
            <a:r>
              <a:rPr lang="en-US" dirty="0" smtClean="0"/>
              <a:t> </a:t>
            </a:r>
            <a:r>
              <a:rPr lang="en-US" dirty="0" err="1" smtClean="0"/>
              <a:t>Kasouf</a:t>
            </a:r>
            <a:r>
              <a:rPr lang="en-US" dirty="0" smtClean="0"/>
              <a:t> </a:t>
            </a:r>
            <a:r>
              <a:rPr lang="en-US" dirty="0" err="1" smtClean="0"/>
              <a:t>Kfouri</a:t>
            </a:r>
            <a:endParaRPr lang="en-US" dirty="0"/>
          </a:p>
        </p:txBody>
      </p:sp>
      <p:pic>
        <p:nvPicPr>
          <p:cNvPr id="512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5013325"/>
            <a:ext cx="9239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867400"/>
            <a:ext cx="7848600" cy="533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Chronic pyelonephritis is a nonspecific interstitial infiltrate predominately with lymphocytes.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339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38263" y="762000"/>
            <a:ext cx="6434137" cy="5011738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914400"/>
            <a:ext cx="6629400" cy="5240338"/>
          </a:xfrm>
          <a:ln>
            <a:solidFill>
              <a:schemeClr val="tx1"/>
            </a:solidFill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3000" y="268288"/>
            <a:ext cx="6858000" cy="6461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Chronic pyelonephritis.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71600" y="1389063"/>
            <a:ext cx="6172200" cy="4783137"/>
          </a:xfrm>
          <a:ln>
            <a:solidFill>
              <a:schemeClr val="tx1"/>
            </a:solidFill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9540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AIN. The mononuclear infiltrate is accompanying by abundant eosinophils and may have a granulomatous appearance.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47800" y="1447800"/>
            <a:ext cx="6324600" cy="4822825"/>
          </a:xfrm>
          <a:ln>
            <a:solidFill>
              <a:schemeClr val="tx1"/>
            </a:solidFill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722313"/>
            <a:ext cx="7924800" cy="877887"/>
          </a:xfrm>
        </p:spPr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AIN. Higher power of tubulitis demonstrating interstitial edema and invasion of the tubular epithelium by lymphocytes.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71538" y="1219200"/>
            <a:ext cx="7462837" cy="4953000"/>
          </a:xfrm>
          <a:ln>
            <a:solidFill>
              <a:schemeClr val="tx1"/>
            </a:solidFill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60425" y="762000"/>
            <a:ext cx="7445375" cy="381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Acute inflammation of the urinary bladder.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1371600"/>
            <a:ext cx="6705600" cy="4833938"/>
          </a:xfrm>
          <a:ln>
            <a:solidFill>
              <a:schemeClr val="tx1"/>
            </a:solidFill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Multiple acquired diverticula (arrows) lie between hypertrophied muscular bundles in a hypertrophied bladder of the patient who had severe prostatic hyperplasia.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2590800"/>
            <a:ext cx="7024687" cy="1447800"/>
          </a:xfrm>
        </p:spPr>
        <p:txBody>
          <a:bodyPr rtlCol="0" anchor="t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Pathology of pyelonephritis, Nephrolithiasis and Cystitis</a:t>
            </a:r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6800" y="2019300"/>
            <a:ext cx="7024688" cy="7239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400" u="sng" dirty="0" smtClean="0">
                <a:solidFill>
                  <a:schemeClr val="bg1">
                    <a:lumMod val="50000"/>
                  </a:schemeClr>
                </a:solidFill>
              </a:rPr>
              <a:t>Lecture -2:</a:t>
            </a:r>
            <a:endParaRPr lang="en-US" sz="2400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2667000"/>
            <a:ext cx="2895600" cy="1676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Acute on chronic pyelonephritis with numerous septic foci present in an already scarred kidney.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1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838200"/>
            <a:ext cx="3886200" cy="5173663"/>
          </a:xfrm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25" y="2057400"/>
            <a:ext cx="2962275" cy="20970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Acute pyelonephritis. There is a diffuse interstitial infiltrate with polymorphonuclear leukocytes.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1000125"/>
            <a:ext cx="4432300" cy="4943475"/>
          </a:xfrm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924800" cy="83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Acute pyelonephritis. </a:t>
            </a:r>
            <a:b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The infiltrate of polymorphonuclear leukocytes is not only present within interstitium and in the lumen but also evidence of tubulitis is seen. 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219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98525" y="1371600"/>
            <a:ext cx="7254875" cy="48768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90800"/>
            <a:ext cx="3810000" cy="1905000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Renal tuberculosis secondary to hematogenous spread of tubercle bacilli. 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43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850900"/>
            <a:ext cx="3810000" cy="54737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2819400"/>
            <a:ext cx="38100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Staghorn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calculus in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pelviureteric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junction.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267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623888"/>
            <a:ext cx="3733800" cy="5548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432300"/>
            <a:ext cx="3886200" cy="1219200"/>
          </a:xfrm>
        </p:spPr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A. Bilateral hydronephrosis with acute on chronic pyelonephritis in a child due to urinary tract obstruction.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291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1676400"/>
            <a:ext cx="3886200" cy="2662238"/>
          </a:xfrm>
        </p:spPr>
      </p:pic>
      <p:pic>
        <p:nvPicPr>
          <p:cNvPr id="12292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889000"/>
            <a:ext cx="27828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105400" y="5003800"/>
            <a:ext cx="2895600" cy="1397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B. Hydronephrosis with thinned renal parenchyma in an adult kidney.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547688"/>
            <a:ext cx="2971800" cy="5243512"/>
          </a:xfrm>
          <a:ln>
            <a:solidFill>
              <a:schemeClr val="tx1"/>
            </a:solidFill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5791200"/>
            <a:ext cx="3600450" cy="609600"/>
          </a:xfrm>
        </p:spPr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A. Board unshaped scar of healed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pyelonephritis</a:t>
            </a:r>
          </a:p>
        </p:txBody>
      </p:sp>
      <p:pic>
        <p:nvPicPr>
          <p:cNvPr id="13316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05000"/>
            <a:ext cx="3514725" cy="43592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343400" y="685800"/>
            <a:ext cx="4038600" cy="1219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B. Healed pyelonephritis associated with vesicoureteral reflux has produced scarring of both poles of the kidney with calyceal distortion due to infection of the peripheral compound papillae.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680</TotalTime>
  <Words>238</Words>
  <Application>Microsoft Office PowerPoint</Application>
  <PresentationFormat>On-screen Show (4:3)</PresentationFormat>
  <Paragraphs>35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Century Gothic</vt:lpstr>
      <vt:lpstr>Arial</vt:lpstr>
      <vt:lpstr>Wingdings 2</vt:lpstr>
      <vt:lpstr>Calibri</vt:lpstr>
      <vt:lpstr>Austin</vt:lpstr>
      <vt:lpstr>Pathology of Kidney and the Urinary tract </vt:lpstr>
      <vt:lpstr>Pathology of pyelonephritis, Nephrolithiasis and Cystitis</vt:lpstr>
      <vt:lpstr>Acute on chronic pyelonephritis with numerous septic foci present in an already scarred kidney.</vt:lpstr>
      <vt:lpstr>Acute pyelonephritis. There is a diffuse interstitial infiltrate with polymorphonuclear leukocytes.</vt:lpstr>
      <vt:lpstr>Acute pyelonephritis.  The infiltrate of polymorphonuclear leukocytes is not only present within interstitium and in the lumen but also evidence of tubulitis is seen. </vt:lpstr>
      <vt:lpstr>Renal tuberculosis secondary to hematogenous spread of tubercle bacilli. </vt:lpstr>
      <vt:lpstr>Staghorn calculus in pelviureteric junction.</vt:lpstr>
      <vt:lpstr>A. Bilateral hydronephrosis with acute on chronic pyelonephritis in a child due to urinary tract obstruction.</vt:lpstr>
      <vt:lpstr>A. Board unshaped scar of healed pyelonephritis</vt:lpstr>
      <vt:lpstr>Chronic pyelonephritis is a nonspecific interstitial infiltrate predominately with lymphocytes.</vt:lpstr>
      <vt:lpstr>Chronic pyelonephritis.</vt:lpstr>
      <vt:lpstr>AIN. The mononuclear infiltrate is accompanying by abundant eosinophils and may have a granulomatous appearance.</vt:lpstr>
      <vt:lpstr>AIN. Higher power of tubulitis demonstrating interstitial edema and invasion of the tubular epithelium by lymphocytes.</vt:lpstr>
      <vt:lpstr>Acute inflammation of the urinary bladder.</vt:lpstr>
      <vt:lpstr>Multiple acquired diverticula (arrows) lie between hypertrophied muscular bundles in a hypertrophied bladder of the patient who had severe prostatic hyperplasia.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Pathology of pyelonephritis, Nephrolithiasis and Cystitis</dc:title>
  <dc:creator>NAJEM</dc:creator>
  <cp:lastModifiedBy>dell</cp:lastModifiedBy>
  <cp:revision>17</cp:revision>
  <dcterms:created xsi:type="dcterms:W3CDTF">2010-11-15T08:54:05Z</dcterms:created>
  <dcterms:modified xsi:type="dcterms:W3CDTF">2012-04-30T06:36:53Z</dcterms:modified>
</cp:coreProperties>
</file>